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4"/>
  </p:notesMasterIdLst>
  <p:handoutMasterIdLst>
    <p:handoutMasterId r:id="rId45"/>
  </p:handoutMasterIdLst>
  <p:sldIdLst>
    <p:sldId id="551" r:id="rId5"/>
    <p:sldId id="553" r:id="rId6"/>
    <p:sldId id="512" r:id="rId7"/>
    <p:sldId id="511" r:id="rId8"/>
    <p:sldId id="528" r:id="rId9"/>
    <p:sldId id="515" r:id="rId10"/>
    <p:sldId id="516" r:id="rId11"/>
    <p:sldId id="518" r:id="rId12"/>
    <p:sldId id="533" r:id="rId13"/>
    <p:sldId id="532" r:id="rId14"/>
    <p:sldId id="530" r:id="rId15"/>
    <p:sldId id="541" r:id="rId16"/>
    <p:sldId id="554" r:id="rId17"/>
    <p:sldId id="545" r:id="rId18"/>
    <p:sldId id="546" r:id="rId19"/>
    <p:sldId id="547" r:id="rId20"/>
    <p:sldId id="548" r:id="rId21"/>
    <p:sldId id="491" r:id="rId22"/>
    <p:sldId id="517" r:id="rId23"/>
    <p:sldId id="519" r:id="rId24"/>
    <p:sldId id="529" r:id="rId25"/>
    <p:sldId id="537" r:id="rId26"/>
    <p:sldId id="535" r:id="rId27"/>
    <p:sldId id="549" r:id="rId28"/>
    <p:sldId id="489" r:id="rId29"/>
    <p:sldId id="555" r:id="rId30"/>
    <p:sldId id="492" r:id="rId31"/>
    <p:sldId id="461" r:id="rId32"/>
    <p:sldId id="479" r:id="rId33"/>
    <p:sldId id="462" r:id="rId34"/>
    <p:sldId id="513" r:id="rId35"/>
    <p:sldId id="526" r:id="rId36"/>
    <p:sldId id="557" r:id="rId37"/>
    <p:sldId id="556" r:id="rId38"/>
    <p:sldId id="458" r:id="rId39"/>
    <p:sldId id="520" r:id="rId40"/>
    <p:sldId id="514" r:id="rId41"/>
    <p:sldId id="459" r:id="rId42"/>
    <p:sldId id="474" r:id="rId43"/>
  </p:sldIdLst>
  <p:sldSz cx="16257588" cy="9144000"/>
  <p:notesSz cx="6799263" cy="9929813"/>
  <p:defaultTextStyle>
    <a:defPPr>
      <a:defRPr lang="es-ES_tradnl"/>
    </a:defPPr>
    <a:lvl1pPr marL="0" algn="l" defTabSz="1219115" rtl="0" eaLnBrk="1" latinLnBrk="0" hangingPunct="1">
      <a:defRPr sz="2400" kern="1200">
        <a:solidFill>
          <a:schemeClr val="tx1"/>
        </a:solidFill>
        <a:latin typeface="+mn-lt"/>
        <a:ea typeface="+mn-ea"/>
        <a:cs typeface="+mn-cs"/>
      </a:defRPr>
    </a:lvl1pPr>
    <a:lvl2pPr marL="609557" algn="l" defTabSz="1219115" rtl="0" eaLnBrk="1" latinLnBrk="0" hangingPunct="1">
      <a:defRPr sz="2400" kern="1200">
        <a:solidFill>
          <a:schemeClr val="tx1"/>
        </a:solidFill>
        <a:latin typeface="+mn-lt"/>
        <a:ea typeface="+mn-ea"/>
        <a:cs typeface="+mn-cs"/>
      </a:defRPr>
    </a:lvl2pPr>
    <a:lvl3pPr marL="1219115" algn="l" defTabSz="1219115" rtl="0" eaLnBrk="1" latinLnBrk="0" hangingPunct="1">
      <a:defRPr sz="2400" kern="1200">
        <a:solidFill>
          <a:schemeClr val="tx1"/>
        </a:solidFill>
        <a:latin typeface="+mn-lt"/>
        <a:ea typeface="+mn-ea"/>
        <a:cs typeface="+mn-cs"/>
      </a:defRPr>
    </a:lvl3pPr>
    <a:lvl4pPr marL="1828672" algn="l" defTabSz="1219115" rtl="0" eaLnBrk="1" latinLnBrk="0" hangingPunct="1">
      <a:defRPr sz="2400" kern="1200">
        <a:solidFill>
          <a:schemeClr val="tx1"/>
        </a:solidFill>
        <a:latin typeface="+mn-lt"/>
        <a:ea typeface="+mn-ea"/>
        <a:cs typeface="+mn-cs"/>
      </a:defRPr>
    </a:lvl4pPr>
    <a:lvl5pPr marL="2438231" algn="l" defTabSz="1219115" rtl="0" eaLnBrk="1" latinLnBrk="0" hangingPunct="1">
      <a:defRPr sz="2400" kern="1200">
        <a:solidFill>
          <a:schemeClr val="tx1"/>
        </a:solidFill>
        <a:latin typeface="+mn-lt"/>
        <a:ea typeface="+mn-ea"/>
        <a:cs typeface="+mn-cs"/>
      </a:defRPr>
    </a:lvl5pPr>
    <a:lvl6pPr marL="3047788" algn="l" defTabSz="1219115" rtl="0" eaLnBrk="1" latinLnBrk="0" hangingPunct="1">
      <a:defRPr sz="2400" kern="1200">
        <a:solidFill>
          <a:schemeClr val="tx1"/>
        </a:solidFill>
        <a:latin typeface="+mn-lt"/>
        <a:ea typeface="+mn-ea"/>
        <a:cs typeface="+mn-cs"/>
      </a:defRPr>
    </a:lvl6pPr>
    <a:lvl7pPr marL="3657346" algn="l" defTabSz="1219115" rtl="0" eaLnBrk="1" latinLnBrk="0" hangingPunct="1">
      <a:defRPr sz="2400" kern="1200">
        <a:solidFill>
          <a:schemeClr val="tx1"/>
        </a:solidFill>
        <a:latin typeface="+mn-lt"/>
        <a:ea typeface="+mn-ea"/>
        <a:cs typeface="+mn-cs"/>
      </a:defRPr>
    </a:lvl7pPr>
    <a:lvl8pPr marL="4266903" algn="l" defTabSz="1219115" rtl="0" eaLnBrk="1" latinLnBrk="0" hangingPunct="1">
      <a:defRPr sz="2400" kern="1200">
        <a:solidFill>
          <a:schemeClr val="tx1"/>
        </a:solidFill>
        <a:latin typeface="+mn-lt"/>
        <a:ea typeface="+mn-ea"/>
        <a:cs typeface="+mn-cs"/>
      </a:defRPr>
    </a:lvl8pPr>
    <a:lvl9pPr marL="4876461" algn="l" defTabSz="121911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2" pos="404" userDrawn="1">
          <p15:clr>
            <a:srgbClr val="A4A3A4"/>
          </p15:clr>
        </p15:guide>
        <p15:guide id="4" orient="horz" pos="34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rcedes Pigretti" initials="MP" lastIdx="3" clrIdx="0"/>
  <p:cmAuthor id="2" name="LUCIA" initials="" lastIdx="3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7474"/>
    <a:srgbClr val="656368"/>
    <a:srgbClr val="5C5B5F"/>
    <a:srgbClr val="C8C9CB"/>
    <a:srgbClr val="4C4C50"/>
    <a:srgbClr val="414042"/>
    <a:srgbClr val="525256"/>
    <a:srgbClr val="CACCCC"/>
    <a:srgbClr val="C5C8CA"/>
    <a:srgbClr val="C2C4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61" autoAdjust="0"/>
    <p:restoredTop sz="93157" autoAdjust="0"/>
  </p:normalViewPr>
  <p:slideViewPr>
    <p:cSldViewPr snapToGrid="0" snapToObjects="1">
      <p:cViewPr varScale="1">
        <p:scale>
          <a:sx n="65" d="100"/>
          <a:sy n="65" d="100"/>
        </p:scale>
        <p:origin x="1216" y="200"/>
      </p:cViewPr>
      <p:guideLst>
        <p:guide pos="404"/>
        <p:guide orient="horz" pos="3492"/>
      </p:guideLst>
    </p:cSldViewPr>
  </p:slideViewPr>
  <p:outlineViewPr>
    <p:cViewPr>
      <p:scale>
        <a:sx n="33" d="100"/>
        <a:sy n="33" d="100"/>
      </p:scale>
      <p:origin x="0" y="-3288"/>
    </p:cViewPr>
  </p:outlineViewPr>
  <p:notesTextViewPr>
    <p:cViewPr>
      <p:scale>
        <a:sx n="140" d="100"/>
        <a:sy n="140" d="100"/>
      </p:scale>
      <p:origin x="0" y="0"/>
    </p:cViewPr>
  </p:notesTextViewPr>
  <p:sorterViewPr>
    <p:cViewPr>
      <p:scale>
        <a:sx n="110" d="100"/>
        <a:sy n="110" d="100"/>
      </p:scale>
      <p:origin x="0" y="-34830"/>
    </p:cViewPr>
  </p:sorterViewPr>
  <p:notesViewPr>
    <p:cSldViewPr snapToGrid="0" snapToObjects="1">
      <p:cViewPr varScale="1">
        <p:scale>
          <a:sx n="49" d="100"/>
          <a:sy n="49" d="100"/>
        </p:scale>
        <p:origin x="2922"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sz="quarter" idx="1"/>
          </p:nvPr>
        </p:nvSpPr>
        <p:spPr>
          <a:xfrm>
            <a:off x="3851342" y="0"/>
            <a:ext cx="2946347" cy="498215"/>
          </a:xfrm>
          <a:prstGeom prst="rect">
            <a:avLst/>
          </a:prstGeom>
        </p:spPr>
        <p:txBody>
          <a:bodyPr vert="horz" lIns="91440" tIns="45720" rIns="91440" bIns="45720" rtlCol="0"/>
          <a:lstStyle>
            <a:lvl1pPr algn="r">
              <a:defRPr sz="1200"/>
            </a:lvl1pPr>
          </a:lstStyle>
          <a:p>
            <a:fld id="{B1B08D98-4225-414B-B68E-FFE4A64D1249}" type="datetimeFigureOut">
              <a:rPr lang="es-ES_tradnl" smtClean="0"/>
              <a:t>12/04/2021</a:t>
            </a:fld>
            <a:endParaRPr lang="es-ES_tradnl"/>
          </a:p>
        </p:txBody>
      </p:sp>
      <p:sp>
        <p:nvSpPr>
          <p:cNvPr id="4" name="Marcador de pie de página 3"/>
          <p:cNvSpPr>
            <a:spLocks noGrp="1"/>
          </p:cNvSpPr>
          <p:nvPr>
            <p:ph type="ftr" sz="quarter" idx="2"/>
          </p:nvPr>
        </p:nvSpPr>
        <p:spPr>
          <a:xfrm>
            <a:off x="0" y="9431600"/>
            <a:ext cx="2946347" cy="498214"/>
          </a:xfrm>
          <a:prstGeom prst="rect">
            <a:avLst/>
          </a:prstGeom>
        </p:spPr>
        <p:txBody>
          <a:bodyPr vert="horz" lIns="91440" tIns="45720" rIns="91440" bIns="45720" rtlCol="0" anchor="b"/>
          <a:lstStyle>
            <a:lvl1pPr algn="l">
              <a:defRPr sz="1200"/>
            </a:lvl1pPr>
          </a:lstStyle>
          <a:p>
            <a:endParaRPr lang="es-ES_tradnl"/>
          </a:p>
        </p:txBody>
      </p:sp>
      <p:sp>
        <p:nvSpPr>
          <p:cNvPr id="5" name="Marcador de número de diapositiva 4"/>
          <p:cNvSpPr>
            <a:spLocks noGrp="1"/>
          </p:cNvSpPr>
          <p:nvPr>
            <p:ph type="sldNum" sz="quarter" idx="3"/>
          </p:nvPr>
        </p:nvSpPr>
        <p:spPr>
          <a:xfrm>
            <a:off x="3851342" y="9431600"/>
            <a:ext cx="2946347" cy="498214"/>
          </a:xfrm>
          <a:prstGeom prst="rect">
            <a:avLst/>
          </a:prstGeom>
        </p:spPr>
        <p:txBody>
          <a:bodyPr vert="horz" lIns="91440" tIns="45720" rIns="91440" bIns="45720" rtlCol="0" anchor="b"/>
          <a:lstStyle>
            <a:lvl1pPr algn="r">
              <a:defRPr sz="1200"/>
            </a:lvl1pPr>
          </a:lstStyle>
          <a:p>
            <a:fld id="{51AA1910-81EC-E942-AD6D-97ACC10205A0}" type="slidenum">
              <a:rPr lang="es-ES_tradnl" smtClean="0"/>
              <a:t>‹#›</a:t>
            </a:fld>
            <a:endParaRPr lang="es-ES_tradnl"/>
          </a:p>
        </p:txBody>
      </p:sp>
    </p:spTree>
    <p:extLst>
      <p:ext uri="{BB962C8B-B14F-4D97-AF65-F5344CB8AC3E}">
        <p14:creationId xmlns:p14="http://schemas.microsoft.com/office/powerpoint/2010/main" val="13059461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0F4F02EC-D42A-B54A-8B68-75C87C2850B8}" type="datetimeFigureOut">
              <a:rPr lang="es-ES_tradnl" smtClean="0"/>
              <a:t>12/04/2021</a:t>
            </a:fld>
            <a:endParaRPr lang="es-ES_tradnl"/>
          </a:p>
        </p:txBody>
      </p:sp>
      <p:sp>
        <p:nvSpPr>
          <p:cNvPr id="4" name="Marcador de imagen de diapositiva 3"/>
          <p:cNvSpPr>
            <a:spLocks noGrp="1" noRot="1" noChangeAspect="1"/>
          </p:cNvSpPr>
          <p:nvPr>
            <p:ph type="sldImg" idx="2"/>
          </p:nvPr>
        </p:nvSpPr>
        <p:spPr>
          <a:xfrm>
            <a:off x="420688" y="1241425"/>
            <a:ext cx="5957887" cy="3351213"/>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44E2CF35-F99C-E247-9726-B1F75315F500}" type="slidenum">
              <a:rPr lang="es-ES_tradnl" smtClean="0"/>
              <a:t>‹#›</a:t>
            </a:fld>
            <a:endParaRPr lang="es-ES_tradnl"/>
          </a:p>
        </p:txBody>
      </p:sp>
    </p:spTree>
    <p:extLst>
      <p:ext uri="{BB962C8B-B14F-4D97-AF65-F5344CB8AC3E}">
        <p14:creationId xmlns:p14="http://schemas.microsoft.com/office/powerpoint/2010/main" val="1961651389"/>
      </p:ext>
    </p:extLst>
  </p:cSld>
  <p:clrMap bg1="lt1" tx1="dk1" bg2="lt2" tx2="dk2" accent1="accent1" accent2="accent2" accent3="accent3" accent4="accent4" accent5="accent5" accent6="accent6" hlink="hlink" folHlink="folHlink"/>
  <p:notesStyle>
    <a:lvl1pPr marL="0" algn="l" defTabSz="1219115" rtl="0" eaLnBrk="1" latinLnBrk="0" hangingPunct="1">
      <a:defRPr sz="1600" kern="1200">
        <a:solidFill>
          <a:schemeClr val="tx1"/>
        </a:solidFill>
        <a:latin typeface="+mn-lt"/>
        <a:ea typeface="+mn-ea"/>
        <a:cs typeface="+mn-cs"/>
      </a:defRPr>
    </a:lvl1pPr>
    <a:lvl2pPr marL="609557" algn="l" defTabSz="1219115" rtl="0" eaLnBrk="1" latinLnBrk="0" hangingPunct="1">
      <a:defRPr sz="1600" kern="1200">
        <a:solidFill>
          <a:schemeClr val="tx1"/>
        </a:solidFill>
        <a:latin typeface="+mn-lt"/>
        <a:ea typeface="+mn-ea"/>
        <a:cs typeface="+mn-cs"/>
      </a:defRPr>
    </a:lvl2pPr>
    <a:lvl3pPr marL="1219115" algn="l" defTabSz="1219115" rtl="0" eaLnBrk="1" latinLnBrk="0" hangingPunct="1">
      <a:defRPr sz="1600" kern="1200">
        <a:solidFill>
          <a:schemeClr val="tx1"/>
        </a:solidFill>
        <a:latin typeface="+mn-lt"/>
        <a:ea typeface="+mn-ea"/>
        <a:cs typeface="+mn-cs"/>
      </a:defRPr>
    </a:lvl3pPr>
    <a:lvl4pPr marL="1828672" algn="l" defTabSz="1219115" rtl="0" eaLnBrk="1" latinLnBrk="0" hangingPunct="1">
      <a:defRPr sz="1600" kern="1200">
        <a:solidFill>
          <a:schemeClr val="tx1"/>
        </a:solidFill>
        <a:latin typeface="+mn-lt"/>
        <a:ea typeface="+mn-ea"/>
        <a:cs typeface="+mn-cs"/>
      </a:defRPr>
    </a:lvl4pPr>
    <a:lvl5pPr marL="2438231" algn="l" defTabSz="1219115" rtl="0" eaLnBrk="1" latinLnBrk="0" hangingPunct="1">
      <a:defRPr sz="1600" kern="1200">
        <a:solidFill>
          <a:schemeClr val="tx1"/>
        </a:solidFill>
        <a:latin typeface="+mn-lt"/>
        <a:ea typeface="+mn-ea"/>
        <a:cs typeface="+mn-cs"/>
      </a:defRPr>
    </a:lvl5pPr>
    <a:lvl6pPr marL="3047788" algn="l" defTabSz="1219115" rtl="0" eaLnBrk="1" latinLnBrk="0" hangingPunct="1">
      <a:defRPr sz="1600" kern="1200">
        <a:solidFill>
          <a:schemeClr val="tx1"/>
        </a:solidFill>
        <a:latin typeface="+mn-lt"/>
        <a:ea typeface="+mn-ea"/>
        <a:cs typeface="+mn-cs"/>
      </a:defRPr>
    </a:lvl6pPr>
    <a:lvl7pPr marL="3657346" algn="l" defTabSz="1219115" rtl="0" eaLnBrk="1" latinLnBrk="0" hangingPunct="1">
      <a:defRPr sz="1600" kern="1200">
        <a:solidFill>
          <a:schemeClr val="tx1"/>
        </a:solidFill>
        <a:latin typeface="+mn-lt"/>
        <a:ea typeface="+mn-ea"/>
        <a:cs typeface="+mn-cs"/>
      </a:defRPr>
    </a:lvl7pPr>
    <a:lvl8pPr marL="4266903" algn="l" defTabSz="1219115" rtl="0" eaLnBrk="1" latinLnBrk="0" hangingPunct="1">
      <a:defRPr sz="1600" kern="1200">
        <a:solidFill>
          <a:schemeClr val="tx1"/>
        </a:solidFill>
        <a:latin typeface="+mn-lt"/>
        <a:ea typeface="+mn-ea"/>
        <a:cs typeface="+mn-cs"/>
      </a:defRPr>
    </a:lvl8pPr>
    <a:lvl9pPr marL="4876461" algn="l" defTabSz="121911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7887" cy="3351213"/>
          </a:xfrm>
        </p:spPr>
      </p:sp>
      <p:sp>
        <p:nvSpPr>
          <p:cNvPr id="3" name="Notes Placeholder 2"/>
          <p:cNvSpPr>
            <a:spLocks noGrp="1"/>
          </p:cNvSpPr>
          <p:nvPr>
            <p:ph type="body" idx="1"/>
          </p:nvPr>
        </p:nvSpPr>
        <p:spPr/>
        <p:txBody>
          <a:bodyPr/>
          <a:lstStyle/>
          <a:p>
            <a:br>
              <a:rPr lang="es-ES" dirty="0"/>
            </a:br>
            <a:endParaRPr lang="en-US" dirty="0"/>
          </a:p>
        </p:txBody>
      </p:sp>
      <p:sp>
        <p:nvSpPr>
          <p:cNvPr id="4" name="Slide Number Placeholder 3"/>
          <p:cNvSpPr>
            <a:spLocks noGrp="1"/>
          </p:cNvSpPr>
          <p:nvPr>
            <p:ph type="sldNum" sz="quarter" idx="5"/>
          </p:nvPr>
        </p:nvSpPr>
        <p:spPr/>
        <p:txBody>
          <a:bodyPr/>
          <a:lstStyle/>
          <a:p>
            <a:fld id="{44E2CF35-F99C-E247-9726-B1F75315F500}" type="slidenum">
              <a:rPr lang="es-ES_tradnl" smtClean="0"/>
              <a:t>1</a:t>
            </a:fld>
            <a:endParaRPr lang="es-ES_tradnl"/>
          </a:p>
        </p:txBody>
      </p:sp>
    </p:spTree>
    <p:extLst>
      <p:ext uri="{BB962C8B-B14F-4D97-AF65-F5344CB8AC3E}">
        <p14:creationId xmlns:p14="http://schemas.microsoft.com/office/powerpoint/2010/main" val="3968586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7887"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10</a:t>
            </a:fld>
            <a:endParaRPr lang="es-ES_tradnl"/>
          </a:p>
        </p:txBody>
      </p:sp>
    </p:spTree>
    <p:extLst>
      <p:ext uri="{BB962C8B-B14F-4D97-AF65-F5344CB8AC3E}">
        <p14:creationId xmlns:p14="http://schemas.microsoft.com/office/powerpoint/2010/main" val="1892955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7887"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11</a:t>
            </a:fld>
            <a:endParaRPr lang="es-ES_tradnl"/>
          </a:p>
        </p:txBody>
      </p:sp>
    </p:spTree>
    <p:extLst>
      <p:ext uri="{BB962C8B-B14F-4D97-AF65-F5344CB8AC3E}">
        <p14:creationId xmlns:p14="http://schemas.microsoft.com/office/powerpoint/2010/main" val="2820712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7887"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12</a:t>
            </a:fld>
            <a:endParaRPr lang="es-ES_tradnl"/>
          </a:p>
        </p:txBody>
      </p:sp>
    </p:spTree>
    <p:extLst>
      <p:ext uri="{BB962C8B-B14F-4D97-AF65-F5344CB8AC3E}">
        <p14:creationId xmlns:p14="http://schemas.microsoft.com/office/powerpoint/2010/main" val="2657651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7887"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13</a:t>
            </a:fld>
            <a:endParaRPr lang="es-ES_tradnl"/>
          </a:p>
        </p:txBody>
      </p:sp>
    </p:spTree>
    <p:extLst>
      <p:ext uri="{BB962C8B-B14F-4D97-AF65-F5344CB8AC3E}">
        <p14:creationId xmlns:p14="http://schemas.microsoft.com/office/powerpoint/2010/main" val="4122463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7887"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14</a:t>
            </a:fld>
            <a:endParaRPr lang="es-ES_tradnl"/>
          </a:p>
        </p:txBody>
      </p:sp>
    </p:spTree>
    <p:extLst>
      <p:ext uri="{BB962C8B-B14F-4D97-AF65-F5344CB8AC3E}">
        <p14:creationId xmlns:p14="http://schemas.microsoft.com/office/powerpoint/2010/main" val="2790961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7887"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15</a:t>
            </a:fld>
            <a:endParaRPr lang="es-ES_tradnl"/>
          </a:p>
        </p:txBody>
      </p:sp>
    </p:spTree>
    <p:extLst>
      <p:ext uri="{BB962C8B-B14F-4D97-AF65-F5344CB8AC3E}">
        <p14:creationId xmlns:p14="http://schemas.microsoft.com/office/powerpoint/2010/main" val="1546919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7887"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16</a:t>
            </a:fld>
            <a:endParaRPr lang="es-ES_tradnl"/>
          </a:p>
        </p:txBody>
      </p:sp>
    </p:spTree>
    <p:extLst>
      <p:ext uri="{BB962C8B-B14F-4D97-AF65-F5344CB8AC3E}">
        <p14:creationId xmlns:p14="http://schemas.microsoft.com/office/powerpoint/2010/main" val="139331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7887"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17</a:t>
            </a:fld>
            <a:endParaRPr lang="es-ES_tradnl"/>
          </a:p>
        </p:txBody>
      </p:sp>
    </p:spTree>
    <p:extLst>
      <p:ext uri="{BB962C8B-B14F-4D97-AF65-F5344CB8AC3E}">
        <p14:creationId xmlns:p14="http://schemas.microsoft.com/office/powerpoint/2010/main" val="2930791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7887"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18</a:t>
            </a:fld>
            <a:endParaRPr lang="es-ES_tradnl"/>
          </a:p>
        </p:txBody>
      </p:sp>
    </p:spTree>
    <p:extLst>
      <p:ext uri="{BB962C8B-B14F-4D97-AF65-F5344CB8AC3E}">
        <p14:creationId xmlns:p14="http://schemas.microsoft.com/office/powerpoint/2010/main" val="864812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7887"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19</a:t>
            </a:fld>
            <a:endParaRPr lang="es-ES_tradnl"/>
          </a:p>
        </p:txBody>
      </p:sp>
    </p:spTree>
    <p:extLst>
      <p:ext uri="{BB962C8B-B14F-4D97-AF65-F5344CB8AC3E}">
        <p14:creationId xmlns:p14="http://schemas.microsoft.com/office/powerpoint/2010/main" val="3761595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7887"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2</a:t>
            </a:fld>
            <a:endParaRPr lang="es-ES_tradnl"/>
          </a:p>
        </p:txBody>
      </p:sp>
    </p:spTree>
    <p:extLst>
      <p:ext uri="{BB962C8B-B14F-4D97-AF65-F5344CB8AC3E}">
        <p14:creationId xmlns:p14="http://schemas.microsoft.com/office/powerpoint/2010/main" val="2098921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7887"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20</a:t>
            </a:fld>
            <a:endParaRPr lang="es-ES_tradnl"/>
          </a:p>
        </p:txBody>
      </p:sp>
    </p:spTree>
    <p:extLst>
      <p:ext uri="{BB962C8B-B14F-4D97-AF65-F5344CB8AC3E}">
        <p14:creationId xmlns:p14="http://schemas.microsoft.com/office/powerpoint/2010/main" val="3558972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7887"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21</a:t>
            </a:fld>
            <a:endParaRPr lang="es-ES_tradnl"/>
          </a:p>
        </p:txBody>
      </p:sp>
    </p:spTree>
    <p:extLst>
      <p:ext uri="{BB962C8B-B14F-4D97-AF65-F5344CB8AC3E}">
        <p14:creationId xmlns:p14="http://schemas.microsoft.com/office/powerpoint/2010/main" val="11096117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7887"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22</a:t>
            </a:fld>
            <a:endParaRPr lang="es-ES_tradnl"/>
          </a:p>
        </p:txBody>
      </p:sp>
    </p:spTree>
    <p:extLst>
      <p:ext uri="{BB962C8B-B14F-4D97-AF65-F5344CB8AC3E}">
        <p14:creationId xmlns:p14="http://schemas.microsoft.com/office/powerpoint/2010/main" val="2987458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7887"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23</a:t>
            </a:fld>
            <a:endParaRPr lang="es-ES_tradnl"/>
          </a:p>
        </p:txBody>
      </p:sp>
    </p:spTree>
    <p:extLst>
      <p:ext uri="{BB962C8B-B14F-4D97-AF65-F5344CB8AC3E}">
        <p14:creationId xmlns:p14="http://schemas.microsoft.com/office/powerpoint/2010/main" val="30122598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7887"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24</a:t>
            </a:fld>
            <a:endParaRPr lang="es-ES_tradnl"/>
          </a:p>
        </p:txBody>
      </p:sp>
    </p:spTree>
    <p:extLst>
      <p:ext uri="{BB962C8B-B14F-4D97-AF65-F5344CB8AC3E}">
        <p14:creationId xmlns:p14="http://schemas.microsoft.com/office/powerpoint/2010/main" val="3909540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7887"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25</a:t>
            </a:fld>
            <a:endParaRPr lang="es-ES_tradnl"/>
          </a:p>
        </p:txBody>
      </p:sp>
    </p:spTree>
    <p:extLst>
      <p:ext uri="{BB962C8B-B14F-4D97-AF65-F5344CB8AC3E}">
        <p14:creationId xmlns:p14="http://schemas.microsoft.com/office/powerpoint/2010/main" val="4007831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7887"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26</a:t>
            </a:fld>
            <a:endParaRPr lang="es-ES_tradnl"/>
          </a:p>
        </p:txBody>
      </p:sp>
    </p:spTree>
    <p:extLst>
      <p:ext uri="{BB962C8B-B14F-4D97-AF65-F5344CB8AC3E}">
        <p14:creationId xmlns:p14="http://schemas.microsoft.com/office/powerpoint/2010/main" val="30537764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7887"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27</a:t>
            </a:fld>
            <a:endParaRPr lang="es-ES_tradnl"/>
          </a:p>
        </p:txBody>
      </p:sp>
    </p:spTree>
    <p:extLst>
      <p:ext uri="{BB962C8B-B14F-4D97-AF65-F5344CB8AC3E}">
        <p14:creationId xmlns:p14="http://schemas.microsoft.com/office/powerpoint/2010/main" val="3151656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7887"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28</a:t>
            </a:fld>
            <a:endParaRPr lang="es-ES_tradnl"/>
          </a:p>
        </p:txBody>
      </p:sp>
    </p:spTree>
    <p:extLst>
      <p:ext uri="{BB962C8B-B14F-4D97-AF65-F5344CB8AC3E}">
        <p14:creationId xmlns:p14="http://schemas.microsoft.com/office/powerpoint/2010/main" val="80071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7887"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29</a:t>
            </a:fld>
            <a:endParaRPr lang="es-ES_tradnl"/>
          </a:p>
        </p:txBody>
      </p:sp>
    </p:spTree>
    <p:extLst>
      <p:ext uri="{BB962C8B-B14F-4D97-AF65-F5344CB8AC3E}">
        <p14:creationId xmlns:p14="http://schemas.microsoft.com/office/powerpoint/2010/main" val="420144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7887"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3</a:t>
            </a:fld>
            <a:endParaRPr lang="es-ES_tradnl"/>
          </a:p>
        </p:txBody>
      </p:sp>
    </p:spTree>
    <p:extLst>
      <p:ext uri="{BB962C8B-B14F-4D97-AF65-F5344CB8AC3E}">
        <p14:creationId xmlns:p14="http://schemas.microsoft.com/office/powerpoint/2010/main" val="42218843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7887"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30</a:t>
            </a:fld>
            <a:endParaRPr lang="es-ES_tradnl"/>
          </a:p>
        </p:txBody>
      </p:sp>
    </p:spTree>
    <p:extLst>
      <p:ext uri="{BB962C8B-B14F-4D97-AF65-F5344CB8AC3E}">
        <p14:creationId xmlns:p14="http://schemas.microsoft.com/office/powerpoint/2010/main" val="9040053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7887"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31</a:t>
            </a:fld>
            <a:endParaRPr lang="es-ES_tradnl"/>
          </a:p>
        </p:txBody>
      </p:sp>
    </p:spTree>
    <p:extLst>
      <p:ext uri="{BB962C8B-B14F-4D97-AF65-F5344CB8AC3E}">
        <p14:creationId xmlns:p14="http://schemas.microsoft.com/office/powerpoint/2010/main" val="1159449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7887"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32</a:t>
            </a:fld>
            <a:endParaRPr lang="es-ES_tradnl"/>
          </a:p>
        </p:txBody>
      </p:sp>
    </p:spTree>
    <p:extLst>
      <p:ext uri="{BB962C8B-B14F-4D97-AF65-F5344CB8AC3E}">
        <p14:creationId xmlns:p14="http://schemas.microsoft.com/office/powerpoint/2010/main" val="11638055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7887"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33</a:t>
            </a:fld>
            <a:endParaRPr lang="es-ES_tradnl"/>
          </a:p>
        </p:txBody>
      </p:sp>
    </p:spTree>
    <p:extLst>
      <p:ext uri="{BB962C8B-B14F-4D97-AF65-F5344CB8AC3E}">
        <p14:creationId xmlns:p14="http://schemas.microsoft.com/office/powerpoint/2010/main" val="4094575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7887"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34</a:t>
            </a:fld>
            <a:endParaRPr lang="es-ES_tradnl"/>
          </a:p>
        </p:txBody>
      </p:sp>
    </p:spTree>
    <p:extLst>
      <p:ext uri="{BB962C8B-B14F-4D97-AF65-F5344CB8AC3E}">
        <p14:creationId xmlns:p14="http://schemas.microsoft.com/office/powerpoint/2010/main" val="30683641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7887"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35</a:t>
            </a:fld>
            <a:endParaRPr lang="es-ES_tradnl"/>
          </a:p>
        </p:txBody>
      </p:sp>
    </p:spTree>
    <p:extLst>
      <p:ext uri="{BB962C8B-B14F-4D97-AF65-F5344CB8AC3E}">
        <p14:creationId xmlns:p14="http://schemas.microsoft.com/office/powerpoint/2010/main" val="41015212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7887"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36</a:t>
            </a:fld>
            <a:endParaRPr lang="es-ES_tradnl"/>
          </a:p>
        </p:txBody>
      </p:sp>
    </p:spTree>
    <p:extLst>
      <p:ext uri="{BB962C8B-B14F-4D97-AF65-F5344CB8AC3E}">
        <p14:creationId xmlns:p14="http://schemas.microsoft.com/office/powerpoint/2010/main" val="24277994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7887"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37</a:t>
            </a:fld>
            <a:endParaRPr lang="es-ES_tradnl"/>
          </a:p>
        </p:txBody>
      </p:sp>
    </p:spTree>
    <p:extLst>
      <p:ext uri="{BB962C8B-B14F-4D97-AF65-F5344CB8AC3E}">
        <p14:creationId xmlns:p14="http://schemas.microsoft.com/office/powerpoint/2010/main" val="32905440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7887"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38</a:t>
            </a:fld>
            <a:endParaRPr lang="es-ES_tradnl"/>
          </a:p>
        </p:txBody>
      </p:sp>
    </p:spTree>
    <p:extLst>
      <p:ext uri="{BB962C8B-B14F-4D97-AF65-F5344CB8AC3E}">
        <p14:creationId xmlns:p14="http://schemas.microsoft.com/office/powerpoint/2010/main" val="38596040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7887"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39</a:t>
            </a:fld>
            <a:endParaRPr lang="es-ES_tradnl"/>
          </a:p>
        </p:txBody>
      </p:sp>
    </p:spTree>
    <p:extLst>
      <p:ext uri="{BB962C8B-B14F-4D97-AF65-F5344CB8AC3E}">
        <p14:creationId xmlns:p14="http://schemas.microsoft.com/office/powerpoint/2010/main" val="122609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7887"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4</a:t>
            </a:fld>
            <a:endParaRPr lang="es-ES_tradnl"/>
          </a:p>
        </p:txBody>
      </p:sp>
    </p:spTree>
    <p:extLst>
      <p:ext uri="{BB962C8B-B14F-4D97-AF65-F5344CB8AC3E}">
        <p14:creationId xmlns:p14="http://schemas.microsoft.com/office/powerpoint/2010/main" val="3914020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7887"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5</a:t>
            </a:fld>
            <a:endParaRPr lang="es-ES_tradnl"/>
          </a:p>
        </p:txBody>
      </p:sp>
    </p:spTree>
    <p:extLst>
      <p:ext uri="{BB962C8B-B14F-4D97-AF65-F5344CB8AC3E}">
        <p14:creationId xmlns:p14="http://schemas.microsoft.com/office/powerpoint/2010/main" val="2427090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7887"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6</a:t>
            </a:fld>
            <a:endParaRPr lang="es-ES_tradnl"/>
          </a:p>
        </p:txBody>
      </p:sp>
    </p:spTree>
    <p:extLst>
      <p:ext uri="{BB962C8B-B14F-4D97-AF65-F5344CB8AC3E}">
        <p14:creationId xmlns:p14="http://schemas.microsoft.com/office/powerpoint/2010/main" val="2397212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7887"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7</a:t>
            </a:fld>
            <a:endParaRPr lang="es-ES_tradnl"/>
          </a:p>
        </p:txBody>
      </p:sp>
    </p:spTree>
    <p:extLst>
      <p:ext uri="{BB962C8B-B14F-4D97-AF65-F5344CB8AC3E}">
        <p14:creationId xmlns:p14="http://schemas.microsoft.com/office/powerpoint/2010/main" val="2919932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7887"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8</a:t>
            </a:fld>
            <a:endParaRPr lang="es-ES_tradnl"/>
          </a:p>
        </p:txBody>
      </p:sp>
    </p:spTree>
    <p:extLst>
      <p:ext uri="{BB962C8B-B14F-4D97-AF65-F5344CB8AC3E}">
        <p14:creationId xmlns:p14="http://schemas.microsoft.com/office/powerpoint/2010/main" val="2316724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7887"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9</a:t>
            </a:fld>
            <a:endParaRPr lang="es-ES_tradnl"/>
          </a:p>
        </p:txBody>
      </p:sp>
    </p:spTree>
    <p:extLst>
      <p:ext uri="{BB962C8B-B14F-4D97-AF65-F5344CB8AC3E}">
        <p14:creationId xmlns:p14="http://schemas.microsoft.com/office/powerpoint/2010/main" val="754485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2032200" y="1496485"/>
            <a:ext cx="12193191" cy="3183467"/>
          </a:xfrm>
        </p:spPr>
        <p:txBody>
          <a:bodyPr anchor="b"/>
          <a:lstStyle>
            <a:lvl1pPr algn="ctr">
              <a:defRPr sz="8000"/>
            </a:lvl1pPr>
          </a:lstStyle>
          <a:p>
            <a:r>
              <a:rPr lang="es-ES_tradnl"/>
              <a:t>Clic para editar título</a:t>
            </a:r>
          </a:p>
        </p:txBody>
      </p:sp>
      <p:sp>
        <p:nvSpPr>
          <p:cNvPr id="3" name="Subtítulo 2"/>
          <p:cNvSpPr>
            <a:spLocks noGrp="1"/>
          </p:cNvSpPr>
          <p:nvPr>
            <p:ph type="subTitle" idx="1"/>
          </p:nvPr>
        </p:nvSpPr>
        <p:spPr>
          <a:xfrm>
            <a:off x="2032200" y="4802717"/>
            <a:ext cx="12193191"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s-ES_tradnl"/>
              <a:t>Haga clic para modificar el estilo de subtítulo del patrón</a:t>
            </a:r>
          </a:p>
        </p:txBody>
      </p:sp>
      <p:sp>
        <p:nvSpPr>
          <p:cNvPr id="4" name="Marcador de fecha 3"/>
          <p:cNvSpPr>
            <a:spLocks noGrp="1"/>
          </p:cNvSpPr>
          <p:nvPr>
            <p:ph type="dt" sz="half" idx="10"/>
          </p:nvPr>
        </p:nvSpPr>
        <p:spPr/>
        <p:txBody>
          <a:bodyPr/>
          <a:lstStyle/>
          <a:p>
            <a:fld id="{5EF928AC-ACAF-5545-85B8-1B90899B0948}" type="datetimeFigureOut">
              <a:rPr lang="es-ES_tradnl" smtClean="0"/>
              <a:t>12/04/2021</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39E89BD1-0F93-D043-83D4-A502A1B0003C}" type="slidenum">
              <a:rPr lang="es-ES_tradnl" smtClean="0"/>
              <a:t>‹#›</a:t>
            </a:fld>
            <a:endParaRPr lang="es-ES_tradnl"/>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5EF928AC-ACAF-5545-85B8-1B90899B0948}" type="datetimeFigureOut">
              <a:rPr lang="es-ES_tradnl" smtClean="0"/>
              <a:t>12/04/2021</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39E89BD1-0F93-D043-83D4-A502A1B0003C}" type="slidenum">
              <a:rPr lang="es-ES_tradnl" smtClean="0"/>
              <a:t>‹#›</a:t>
            </a:fld>
            <a:endParaRPr lang="es-ES_tradnl"/>
          </a:p>
        </p:txBody>
      </p:sp>
    </p:spTree>
    <p:extLst>
      <p:ext uri="{BB962C8B-B14F-4D97-AF65-F5344CB8AC3E}">
        <p14:creationId xmlns:p14="http://schemas.microsoft.com/office/powerpoint/2010/main" val="1109344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15514568" y="649820"/>
            <a:ext cx="4674057" cy="10331449"/>
          </a:xfrm>
        </p:spPr>
        <p:txBody>
          <a:bodyPr vert="eaVert"/>
          <a:lstStyle/>
          <a:p>
            <a:r>
              <a:rPr lang="es-ES_tradnl"/>
              <a:t>Clic para editar título</a:t>
            </a:r>
          </a:p>
        </p:txBody>
      </p:sp>
      <p:sp>
        <p:nvSpPr>
          <p:cNvPr id="3" name="Marcador de texto vertical 2"/>
          <p:cNvSpPr>
            <a:spLocks noGrp="1"/>
          </p:cNvSpPr>
          <p:nvPr>
            <p:ph type="body" orient="vert" idx="1"/>
          </p:nvPr>
        </p:nvSpPr>
        <p:spPr>
          <a:xfrm>
            <a:off x="1490279" y="649820"/>
            <a:ext cx="13821067" cy="10331449"/>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5EF928AC-ACAF-5545-85B8-1B90899B0948}" type="datetimeFigureOut">
              <a:rPr lang="es-ES_tradnl" smtClean="0"/>
              <a:t>12/04/2021</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39E89BD1-0F93-D043-83D4-A502A1B0003C}" type="slidenum">
              <a:rPr lang="es-ES_tradnl" smtClean="0"/>
              <a:t>‹#›</a:t>
            </a:fld>
            <a:endParaRPr lang="es-ES_tradnl"/>
          </a:p>
        </p:txBody>
      </p:sp>
    </p:spTree>
    <p:extLst>
      <p:ext uri="{BB962C8B-B14F-4D97-AF65-F5344CB8AC3E}">
        <p14:creationId xmlns:p14="http://schemas.microsoft.com/office/powerpoint/2010/main" val="297332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5EF928AC-ACAF-5545-85B8-1B90899B0948}" type="datetimeFigureOut">
              <a:rPr lang="es-ES_tradnl" smtClean="0"/>
              <a:t>12/04/2021</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39E89BD1-0F93-D043-83D4-A502A1B0003C}" type="slidenum">
              <a:rPr lang="es-ES_tradnl" smtClean="0"/>
              <a:t>‹#›</a:t>
            </a:fld>
            <a:endParaRPr lang="es-ES_tradnl"/>
          </a:p>
        </p:txBody>
      </p:sp>
    </p:spTree>
    <p:extLst>
      <p:ext uri="{BB962C8B-B14F-4D97-AF65-F5344CB8AC3E}">
        <p14:creationId xmlns:p14="http://schemas.microsoft.com/office/powerpoint/2010/main" val="213951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1109242" y="2279653"/>
            <a:ext cx="14022170" cy="3803649"/>
          </a:xfrm>
        </p:spPr>
        <p:txBody>
          <a:bodyPr anchor="b"/>
          <a:lstStyle>
            <a:lvl1pPr>
              <a:defRPr sz="8000"/>
            </a:lvl1pPr>
          </a:lstStyle>
          <a:p>
            <a:r>
              <a:rPr lang="es-ES_tradnl"/>
              <a:t>Clic para editar título</a:t>
            </a:r>
          </a:p>
        </p:txBody>
      </p:sp>
      <p:sp>
        <p:nvSpPr>
          <p:cNvPr id="3" name="Marcador de texto 2"/>
          <p:cNvSpPr>
            <a:spLocks noGrp="1"/>
          </p:cNvSpPr>
          <p:nvPr>
            <p:ph type="body" idx="1"/>
          </p:nvPr>
        </p:nvSpPr>
        <p:spPr>
          <a:xfrm>
            <a:off x="1109242" y="6119286"/>
            <a:ext cx="1402217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5EF928AC-ACAF-5545-85B8-1B90899B0948}" type="datetimeFigureOut">
              <a:rPr lang="es-ES_tradnl" smtClean="0"/>
              <a:t>12/04/2021</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39E89BD1-0F93-D043-83D4-A502A1B0003C}" type="slidenum">
              <a:rPr lang="es-ES_tradnl" smtClean="0"/>
              <a:t>‹#›</a:t>
            </a:fld>
            <a:endParaRPr lang="es-ES_tradnl"/>
          </a:p>
        </p:txBody>
      </p:sp>
    </p:spTree>
    <p:extLst>
      <p:ext uri="{BB962C8B-B14F-4D97-AF65-F5344CB8AC3E}">
        <p14:creationId xmlns:p14="http://schemas.microsoft.com/office/powerpoint/2010/main" val="999890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sz="half" idx="1"/>
          </p:nvPr>
        </p:nvSpPr>
        <p:spPr>
          <a:xfrm>
            <a:off x="1490282" y="3244851"/>
            <a:ext cx="9246502" cy="7736416"/>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contenido 3"/>
          <p:cNvSpPr>
            <a:spLocks noGrp="1"/>
          </p:cNvSpPr>
          <p:nvPr>
            <p:ph sz="half" idx="2"/>
          </p:nvPr>
        </p:nvSpPr>
        <p:spPr>
          <a:xfrm>
            <a:off x="10940003" y="3244851"/>
            <a:ext cx="9248621" cy="7736416"/>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fecha 4"/>
          <p:cNvSpPr>
            <a:spLocks noGrp="1"/>
          </p:cNvSpPr>
          <p:nvPr>
            <p:ph type="dt" sz="half" idx="10"/>
          </p:nvPr>
        </p:nvSpPr>
        <p:spPr/>
        <p:txBody>
          <a:bodyPr/>
          <a:lstStyle/>
          <a:p>
            <a:fld id="{5EF928AC-ACAF-5545-85B8-1B90899B0948}" type="datetimeFigureOut">
              <a:rPr lang="es-ES_tradnl" smtClean="0"/>
              <a:t>12/04/2021</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39E89BD1-0F93-D043-83D4-A502A1B0003C}" type="slidenum">
              <a:rPr lang="es-ES_tradnl" smtClean="0"/>
              <a:t>‹#›</a:t>
            </a:fld>
            <a:endParaRPr lang="es-ES_tradnl"/>
          </a:p>
        </p:txBody>
      </p:sp>
    </p:spTree>
    <p:extLst>
      <p:ext uri="{BB962C8B-B14F-4D97-AF65-F5344CB8AC3E}">
        <p14:creationId xmlns:p14="http://schemas.microsoft.com/office/powerpoint/2010/main" val="1107843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1119828" y="486836"/>
            <a:ext cx="14022170" cy="1767417"/>
          </a:xfrm>
        </p:spPr>
        <p:txBody>
          <a:bodyPr/>
          <a:lstStyle/>
          <a:p>
            <a:r>
              <a:rPr lang="es-ES_tradnl"/>
              <a:t>Clic para editar título</a:t>
            </a:r>
          </a:p>
        </p:txBody>
      </p:sp>
      <p:sp>
        <p:nvSpPr>
          <p:cNvPr id="3" name="Marcador de texto 2"/>
          <p:cNvSpPr>
            <a:spLocks noGrp="1"/>
          </p:cNvSpPr>
          <p:nvPr>
            <p:ph type="body" idx="1"/>
          </p:nvPr>
        </p:nvSpPr>
        <p:spPr>
          <a:xfrm>
            <a:off x="1119827" y="2241552"/>
            <a:ext cx="687772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s-ES_tradnl"/>
              <a:t>Haga clic para modificar el estilo de texto del patrón</a:t>
            </a:r>
          </a:p>
        </p:txBody>
      </p:sp>
      <p:sp>
        <p:nvSpPr>
          <p:cNvPr id="4" name="Marcador de contenido 3"/>
          <p:cNvSpPr>
            <a:spLocks noGrp="1"/>
          </p:cNvSpPr>
          <p:nvPr>
            <p:ph sz="half" idx="2"/>
          </p:nvPr>
        </p:nvSpPr>
        <p:spPr>
          <a:xfrm>
            <a:off x="1119827" y="3340100"/>
            <a:ext cx="6877721" cy="4912784"/>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8230405" y="2241552"/>
            <a:ext cx="6911592"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8230405" y="3340100"/>
            <a:ext cx="6911592" cy="4912784"/>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7" name="Marcador de fecha 6"/>
          <p:cNvSpPr>
            <a:spLocks noGrp="1"/>
          </p:cNvSpPr>
          <p:nvPr>
            <p:ph type="dt" sz="half" idx="10"/>
          </p:nvPr>
        </p:nvSpPr>
        <p:spPr/>
        <p:txBody>
          <a:bodyPr/>
          <a:lstStyle/>
          <a:p>
            <a:fld id="{5EF928AC-ACAF-5545-85B8-1B90899B0948}" type="datetimeFigureOut">
              <a:rPr lang="es-ES_tradnl" smtClean="0"/>
              <a:t>12/04/2021</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39E89BD1-0F93-D043-83D4-A502A1B0003C}" type="slidenum">
              <a:rPr lang="es-ES_tradnl" smtClean="0"/>
              <a:t>‹#›</a:t>
            </a:fld>
            <a:endParaRPr lang="es-ES_tradnl"/>
          </a:p>
        </p:txBody>
      </p:sp>
    </p:spTree>
    <p:extLst>
      <p:ext uri="{BB962C8B-B14F-4D97-AF65-F5344CB8AC3E}">
        <p14:creationId xmlns:p14="http://schemas.microsoft.com/office/powerpoint/2010/main" val="846720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fecha 2"/>
          <p:cNvSpPr>
            <a:spLocks noGrp="1"/>
          </p:cNvSpPr>
          <p:nvPr>
            <p:ph type="dt" sz="half" idx="10"/>
          </p:nvPr>
        </p:nvSpPr>
        <p:spPr/>
        <p:txBody>
          <a:bodyPr/>
          <a:lstStyle/>
          <a:p>
            <a:fld id="{5EF928AC-ACAF-5545-85B8-1B90899B0948}" type="datetimeFigureOut">
              <a:rPr lang="es-ES_tradnl" smtClean="0"/>
              <a:t>12/04/2021</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39E89BD1-0F93-D043-83D4-A502A1B0003C}" type="slidenum">
              <a:rPr lang="es-ES_tradnl" smtClean="0"/>
              <a:t>‹#›</a:t>
            </a:fld>
            <a:endParaRPr lang="es-ES_tradnl"/>
          </a:p>
        </p:txBody>
      </p:sp>
    </p:spTree>
    <p:extLst>
      <p:ext uri="{BB962C8B-B14F-4D97-AF65-F5344CB8AC3E}">
        <p14:creationId xmlns:p14="http://schemas.microsoft.com/office/powerpoint/2010/main" val="160268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EF928AC-ACAF-5545-85B8-1B90899B0948}" type="datetimeFigureOut">
              <a:rPr lang="es-ES_tradnl" smtClean="0"/>
              <a:t>12/04/2021</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39E89BD1-0F93-D043-83D4-A502A1B0003C}" type="slidenum">
              <a:rPr lang="es-ES_tradnl" smtClean="0"/>
              <a:t>‹#›</a:t>
            </a:fld>
            <a:endParaRPr lang="es-ES_tradnl"/>
          </a:p>
        </p:txBody>
      </p:sp>
    </p:spTree>
    <p:extLst>
      <p:ext uri="{BB962C8B-B14F-4D97-AF65-F5344CB8AC3E}">
        <p14:creationId xmlns:p14="http://schemas.microsoft.com/office/powerpoint/2010/main" val="368754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119828" y="609600"/>
            <a:ext cx="5243496" cy="2133600"/>
          </a:xfrm>
        </p:spPr>
        <p:txBody>
          <a:bodyPr anchor="b"/>
          <a:lstStyle>
            <a:lvl1pPr>
              <a:defRPr sz="4267"/>
            </a:lvl1pPr>
          </a:lstStyle>
          <a:p>
            <a:r>
              <a:rPr lang="es-ES_tradnl"/>
              <a:t>Clic para editar título</a:t>
            </a:r>
          </a:p>
        </p:txBody>
      </p:sp>
      <p:sp>
        <p:nvSpPr>
          <p:cNvPr id="3" name="Marcador de contenido 2"/>
          <p:cNvSpPr>
            <a:spLocks noGrp="1"/>
          </p:cNvSpPr>
          <p:nvPr>
            <p:ph idx="1"/>
          </p:nvPr>
        </p:nvSpPr>
        <p:spPr>
          <a:xfrm>
            <a:off x="6911593" y="1316569"/>
            <a:ext cx="8230405"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texto 3"/>
          <p:cNvSpPr>
            <a:spLocks noGrp="1"/>
          </p:cNvSpPr>
          <p:nvPr>
            <p:ph type="body" sz="half" idx="2"/>
          </p:nvPr>
        </p:nvSpPr>
        <p:spPr>
          <a:xfrm>
            <a:off x="1119828" y="2743200"/>
            <a:ext cx="5243496"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5EF928AC-ACAF-5545-85B8-1B90899B0948}" type="datetimeFigureOut">
              <a:rPr lang="es-ES_tradnl" smtClean="0"/>
              <a:t>12/04/2021</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39E89BD1-0F93-D043-83D4-A502A1B0003C}" type="slidenum">
              <a:rPr lang="es-ES_tradnl" smtClean="0"/>
              <a:t>‹#›</a:t>
            </a:fld>
            <a:endParaRPr lang="es-ES_tradnl"/>
          </a:p>
        </p:txBody>
      </p:sp>
    </p:spTree>
    <p:extLst>
      <p:ext uri="{BB962C8B-B14F-4D97-AF65-F5344CB8AC3E}">
        <p14:creationId xmlns:p14="http://schemas.microsoft.com/office/powerpoint/2010/main" val="11529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119828" y="609600"/>
            <a:ext cx="5243496" cy="2133600"/>
          </a:xfrm>
        </p:spPr>
        <p:txBody>
          <a:bodyPr anchor="b"/>
          <a:lstStyle>
            <a:lvl1pPr>
              <a:defRPr sz="4267"/>
            </a:lvl1pPr>
          </a:lstStyle>
          <a:p>
            <a:r>
              <a:rPr lang="es-ES_tradnl"/>
              <a:t>Clic para editar título</a:t>
            </a:r>
          </a:p>
        </p:txBody>
      </p:sp>
      <p:sp>
        <p:nvSpPr>
          <p:cNvPr id="3" name="Marcador de imagen 2"/>
          <p:cNvSpPr>
            <a:spLocks noGrp="1"/>
          </p:cNvSpPr>
          <p:nvPr>
            <p:ph type="pic" idx="1"/>
          </p:nvPr>
        </p:nvSpPr>
        <p:spPr>
          <a:xfrm>
            <a:off x="6911593" y="1316569"/>
            <a:ext cx="8230405"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s-ES_tradnl"/>
          </a:p>
        </p:txBody>
      </p:sp>
      <p:sp>
        <p:nvSpPr>
          <p:cNvPr id="4" name="Marcador de texto 3"/>
          <p:cNvSpPr>
            <a:spLocks noGrp="1"/>
          </p:cNvSpPr>
          <p:nvPr>
            <p:ph type="body" sz="half" idx="2"/>
          </p:nvPr>
        </p:nvSpPr>
        <p:spPr>
          <a:xfrm>
            <a:off x="1119828" y="2743200"/>
            <a:ext cx="5243496"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5EF928AC-ACAF-5545-85B8-1B90899B0948}" type="datetimeFigureOut">
              <a:rPr lang="es-ES_tradnl" smtClean="0"/>
              <a:t>12/04/2021</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39E89BD1-0F93-D043-83D4-A502A1B0003C}" type="slidenum">
              <a:rPr lang="es-ES_tradnl" smtClean="0"/>
              <a:t>‹#›</a:t>
            </a:fld>
            <a:endParaRPr lang="es-ES_tradnl"/>
          </a:p>
        </p:txBody>
      </p:sp>
    </p:spTree>
    <p:extLst>
      <p:ext uri="{BB962C8B-B14F-4D97-AF65-F5344CB8AC3E}">
        <p14:creationId xmlns:p14="http://schemas.microsoft.com/office/powerpoint/2010/main" val="509753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1117711" y="486836"/>
            <a:ext cx="14022170" cy="1767417"/>
          </a:xfrm>
          <a:prstGeom prst="rect">
            <a:avLst/>
          </a:prstGeom>
        </p:spPr>
        <p:txBody>
          <a:bodyPr vert="horz" lIns="91440" tIns="45720" rIns="91440" bIns="45720" rtlCol="0" anchor="ctr">
            <a:normAutofit/>
          </a:bodyPr>
          <a:lstStyle/>
          <a:p>
            <a:r>
              <a:rPr lang="es-ES_tradnl"/>
              <a:t>Clic para editar título</a:t>
            </a:r>
          </a:p>
        </p:txBody>
      </p:sp>
      <p:sp>
        <p:nvSpPr>
          <p:cNvPr id="3" name="Marcador de texto 2"/>
          <p:cNvSpPr>
            <a:spLocks noGrp="1"/>
          </p:cNvSpPr>
          <p:nvPr>
            <p:ph type="body" idx="1"/>
          </p:nvPr>
        </p:nvSpPr>
        <p:spPr>
          <a:xfrm>
            <a:off x="1117711" y="2434167"/>
            <a:ext cx="14022170" cy="5801784"/>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2"/>
          </p:nvPr>
        </p:nvSpPr>
        <p:spPr>
          <a:xfrm>
            <a:off x="1117710" y="8475136"/>
            <a:ext cx="3657957"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5EF928AC-ACAF-5545-85B8-1B90899B0948}" type="datetimeFigureOut">
              <a:rPr lang="es-ES_tradnl" smtClean="0"/>
              <a:t>12/04/2021</a:t>
            </a:fld>
            <a:endParaRPr lang="es-ES_tradnl"/>
          </a:p>
        </p:txBody>
      </p:sp>
      <p:sp>
        <p:nvSpPr>
          <p:cNvPr id="5" name="Marcador de pie de página 4"/>
          <p:cNvSpPr>
            <a:spLocks noGrp="1"/>
          </p:cNvSpPr>
          <p:nvPr>
            <p:ph type="ftr" sz="quarter" idx="3"/>
          </p:nvPr>
        </p:nvSpPr>
        <p:spPr>
          <a:xfrm>
            <a:off x="5385328" y="8475136"/>
            <a:ext cx="5486936"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11481922" y="8475136"/>
            <a:ext cx="3657957"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39E89BD1-0F93-D043-83D4-A502A1B0003C}" type="slidenum">
              <a:rPr lang="es-ES_tradnl" smtClean="0"/>
              <a:t>‹#›</a:t>
            </a:fld>
            <a:endParaRPr lang="es-ES_tradnl"/>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s-ES_tradn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slide" Target="slide18.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slide" Target="slide18.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slide" Target="slide18.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slide" Target="slide18.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slide" Target="slide18.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slide" Target="slide18.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slide" Target="slide18.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slide" Target="slide18.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slide" Target="slide18.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slide" Target="slide18.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slide" Target="slide18.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slide" Target="slide18.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slide" Target="slide18.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slide" Target="slide18.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slide" Target="slide18.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48951" y="13558"/>
            <a:ext cx="16257588" cy="9363524"/>
            <a:chOff x="48951" y="13558"/>
            <a:chExt cx="16257588" cy="9363524"/>
          </a:xfrm>
        </p:grpSpPr>
        <p:pic>
          <p:nvPicPr>
            <p:cNvPr id="64" name="Picture 63">
              <a:extLst>
                <a:ext uri="{FF2B5EF4-FFF2-40B4-BE49-F238E27FC236}">
                  <a16:creationId xmlns:a16="http://schemas.microsoft.com/office/drawing/2014/main" id="{9EADC3C8-C0D1-074E-834C-0E9FC57501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257887" y="4066808"/>
              <a:ext cx="4041984" cy="5065432"/>
            </a:xfrm>
            <a:prstGeom prst="rect">
              <a:avLst/>
            </a:prstGeom>
          </p:spPr>
        </p:pic>
        <p:pic>
          <p:nvPicPr>
            <p:cNvPr id="63" name="Picture 62">
              <a:extLst>
                <a:ext uri="{FF2B5EF4-FFF2-40B4-BE49-F238E27FC236}">
                  <a16:creationId xmlns:a16="http://schemas.microsoft.com/office/drawing/2014/main" id="{95D9B2AA-8498-264E-993F-D07D3CD4A63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41767" y="4028883"/>
              <a:ext cx="3908710" cy="5107526"/>
            </a:xfrm>
            <a:prstGeom prst="rect">
              <a:avLst/>
            </a:prstGeom>
          </p:spPr>
        </p:pic>
        <p:pic>
          <p:nvPicPr>
            <p:cNvPr id="43" name="Picture 4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24557" y="4029387"/>
              <a:ext cx="4010859" cy="5102853"/>
            </a:xfrm>
            <a:prstGeom prst="rect">
              <a:avLst/>
            </a:prstGeom>
          </p:spPr>
        </p:pic>
        <p:pic>
          <p:nvPicPr>
            <p:cNvPr id="62" name="Picture 61">
              <a:extLst>
                <a:ext uri="{FF2B5EF4-FFF2-40B4-BE49-F238E27FC236}">
                  <a16:creationId xmlns:a16="http://schemas.microsoft.com/office/drawing/2014/main" id="{C9E227DC-BCE7-F84F-8D8F-B35C93C7A7C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951" y="4028883"/>
              <a:ext cx="4269255" cy="5103357"/>
            </a:xfrm>
            <a:prstGeom prst="rect">
              <a:avLst/>
            </a:prstGeom>
          </p:spPr>
        </p:pic>
        <p:sp>
          <p:nvSpPr>
            <p:cNvPr id="25" name="Rectangle 24">
              <a:extLst>
                <a:ext uri="{FF2B5EF4-FFF2-40B4-BE49-F238E27FC236}">
                  <a16:creationId xmlns:a16="http://schemas.microsoft.com/office/drawing/2014/main" id="{520D814B-225B-F64D-8591-D1840D0DDEB4}"/>
                </a:ext>
              </a:extLst>
            </p:cNvPr>
            <p:cNvSpPr/>
            <p:nvPr/>
          </p:nvSpPr>
          <p:spPr>
            <a:xfrm>
              <a:off x="48951" y="13558"/>
              <a:ext cx="16257588" cy="41040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p:cNvSpPr>
              <a:spLocks/>
            </p:cNvSpPr>
            <p:nvPr/>
          </p:nvSpPr>
          <p:spPr bwMode="auto">
            <a:xfrm>
              <a:off x="48951" y="2259012"/>
              <a:ext cx="4293998" cy="1858963"/>
            </a:xfrm>
            <a:custGeom>
              <a:avLst/>
              <a:gdLst>
                <a:gd name="T0" fmla="*/ 0 w 5680"/>
                <a:gd name="T1" fmla="*/ 10613 h 10613"/>
                <a:gd name="T2" fmla="*/ 0 w 5680"/>
                <a:gd name="T3" fmla="*/ 10613 h 10613"/>
                <a:gd name="T4" fmla="*/ 5680 w 5680"/>
                <a:gd name="T5" fmla="*/ 10613 h 10613"/>
                <a:gd name="T6" fmla="*/ 5680 w 5680"/>
                <a:gd name="T7" fmla="*/ 0 h 10613"/>
                <a:gd name="T8" fmla="*/ 0 w 5680"/>
                <a:gd name="T9" fmla="*/ 0 h 10613"/>
                <a:gd name="T10" fmla="*/ 0 w 5680"/>
                <a:gd name="T11" fmla="*/ 10613 h 10613"/>
              </a:gdLst>
              <a:ahLst/>
              <a:cxnLst>
                <a:cxn ang="0">
                  <a:pos x="T0" y="T1"/>
                </a:cxn>
                <a:cxn ang="0">
                  <a:pos x="T2" y="T3"/>
                </a:cxn>
                <a:cxn ang="0">
                  <a:pos x="T4" y="T5"/>
                </a:cxn>
                <a:cxn ang="0">
                  <a:pos x="T6" y="T7"/>
                </a:cxn>
                <a:cxn ang="0">
                  <a:pos x="T8" y="T9"/>
                </a:cxn>
                <a:cxn ang="0">
                  <a:pos x="T10" y="T11"/>
                </a:cxn>
              </a:cxnLst>
              <a:rect l="0" t="0" r="r" b="b"/>
              <a:pathLst>
                <a:path w="5680" h="10613">
                  <a:moveTo>
                    <a:pt x="0" y="10613"/>
                  </a:moveTo>
                  <a:lnTo>
                    <a:pt x="0" y="10613"/>
                  </a:lnTo>
                  <a:lnTo>
                    <a:pt x="5680" y="10613"/>
                  </a:lnTo>
                  <a:lnTo>
                    <a:pt x="5680" y="0"/>
                  </a:lnTo>
                  <a:lnTo>
                    <a:pt x="0" y="0"/>
                  </a:lnTo>
                  <a:lnTo>
                    <a:pt x="0" y="10613"/>
                  </a:lnTo>
                  <a:close/>
                </a:path>
              </a:pathLst>
            </a:custGeom>
            <a:solidFill>
              <a:srgbClr val="656468"/>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s-AR"/>
            </a:p>
          </p:txBody>
        </p:sp>
        <p:sp>
          <p:nvSpPr>
            <p:cNvPr id="7" name="Freeform 6"/>
            <p:cNvSpPr>
              <a:spLocks/>
            </p:cNvSpPr>
            <p:nvPr/>
          </p:nvSpPr>
          <p:spPr bwMode="auto">
            <a:xfrm>
              <a:off x="8340189" y="2257633"/>
              <a:ext cx="3907112" cy="1858963"/>
            </a:xfrm>
            <a:custGeom>
              <a:avLst/>
              <a:gdLst>
                <a:gd name="T0" fmla="*/ 0 w 5680"/>
                <a:gd name="T1" fmla="*/ 10613 h 10613"/>
                <a:gd name="T2" fmla="*/ 0 w 5680"/>
                <a:gd name="T3" fmla="*/ 10613 h 10613"/>
                <a:gd name="T4" fmla="*/ 5680 w 5680"/>
                <a:gd name="T5" fmla="*/ 10613 h 10613"/>
                <a:gd name="T6" fmla="*/ 5680 w 5680"/>
                <a:gd name="T7" fmla="*/ 0 h 10613"/>
                <a:gd name="T8" fmla="*/ 0 w 5680"/>
                <a:gd name="T9" fmla="*/ 0 h 10613"/>
                <a:gd name="T10" fmla="*/ 0 w 5680"/>
                <a:gd name="T11" fmla="*/ 10613 h 10613"/>
              </a:gdLst>
              <a:ahLst/>
              <a:cxnLst>
                <a:cxn ang="0">
                  <a:pos x="T0" y="T1"/>
                </a:cxn>
                <a:cxn ang="0">
                  <a:pos x="T2" y="T3"/>
                </a:cxn>
                <a:cxn ang="0">
                  <a:pos x="T4" y="T5"/>
                </a:cxn>
                <a:cxn ang="0">
                  <a:pos x="T6" y="T7"/>
                </a:cxn>
                <a:cxn ang="0">
                  <a:pos x="T8" y="T9"/>
                </a:cxn>
                <a:cxn ang="0">
                  <a:pos x="T10" y="T11"/>
                </a:cxn>
              </a:cxnLst>
              <a:rect l="0" t="0" r="r" b="b"/>
              <a:pathLst>
                <a:path w="5680" h="10613">
                  <a:moveTo>
                    <a:pt x="0" y="10613"/>
                  </a:moveTo>
                  <a:lnTo>
                    <a:pt x="0" y="10613"/>
                  </a:lnTo>
                  <a:lnTo>
                    <a:pt x="5680" y="10613"/>
                  </a:lnTo>
                  <a:lnTo>
                    <a:pt x="5680" y="0"/>
                  </a:lnTo>
                  <a:lnTo>
                    <a:pt x="0" y="0"/>
                  </a:lnTo>
                  <a:lnTo>
                    <a:pt x="0" y="10613"/>
                  </a:lnTo>
                  <a:close/>
                </a:path>
              </a:pathLst>
            </a:custGeom>
            <a:solidFill>
              <a:srgbClr val="5C5B5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s-AR"/>
            </a:p>
          </p:txBody>
        </p:sp>
        <p:sp>
          <p:nvSpPr>
            <p:cNvPr id="12" name="Freeform 9"/>
            <p:cNvSpPr>
              <a:spLocks/>
            </p:cNvSpPr>
            <p:nvPr/>
          </p:nvSpPr>
          <p:spPr bwMode="auto">
            <a:xfrm>
              <a:off x="4323235" y="2256861"/>
              <a:ext cx="4012822" cy="1858963"/>
            </a:xfrm>
            <a:custGeom>
              <a:avLst/>
              <a:gdLst>
                <a:gd name="T0" fmla="*/ 0 w 5680"/>
                <a:gd name="T1" fmla="*/ 10613 h 10613"/>
                <a:gd name="T2" fmla="*/ 0 w 5680"/>
                <a:gd name="T3" fmla="*/ 10613 h 10613"/>
                <a:gd name="T4" fmla="*/ 5680 w 5680"/>
                <a:gd name="T5" fmla="*/ 10613 h 10613"/>
                <a:gd name="T6" fmla="*/ 5680 w 5680"/>
                <a:gd name="T7" fmla="*/ 0 h 10613"/>
                <a:gd name="T8" fmla="*/ 0 w 5680"/>
                <a:gd name="T9" fmla="*/ 0 h 10613"/>
                <a:gd name="T10" fmla="*/ 0 w 5680"/>
                <a:gd name="T11" fmla="*/ 10613 h 10613"/>
              </a:gdLst>
              <a:ahLst/>
              <a:cxnLst>
                <a:cxn ang="0">
                  <a:pos x="T0" y="T1"/>
                </a:cxn>
                <a:cxn ang="0">
                  <a:pos x="T2" y="T3"/>
                </a:cxn>
                <a:cxn ang="0">
                  <a:pos x="T4" y="T5"/>
                </a:cxn>
                <a:cxn ang="0">
                  <a:pos x="T6" y="T7"/>
                </a:cxn>
                <a:cxn ang="0">
                  <a:pos x="T8" y="T9"/>
                </a:cxn>
                <a:cxn ang="0">
                  <a:pos x="T10" y="T11"/>
                </a:cxn>
              </a:cxnLst>
              <a:rect l="0" t="0" r="r" b="b"/>
              <a:pathLst>
                <a:path w="5680" h="10613">
                  <a:moveTo>
                    <a:pt x="0" y="10613"/>
                  </a:moveTo>
                  <a:lnTo>
                    <a:pt x="0" y="10613"/>
                  </a:lnTo>
                  <a:lnTo>
                    <a:pt x="5680" y="10613"/>
                  </a:lnTo>
                  <a:lnTo>
                    <a:pt x="5680" y="0"/>
                  </a:lnTo>
                  <a:lnTo>
                    <a:pt x="0" y="0"/>
                  </a:lnTo>
                  <a:lnTo>
                    <a:pt x="0" y="10613"/>
                  </a:lnTo>
                  <a:close/>
                </a:path>
              </a:pathLst>
            </a:custGeom>
            <a:solidFill>
              <a:srgbClr val="414043"/>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s-AR"/>
            </a:p>
          </p:txBody>
        </p:sp>
        <p:sp>
          <p:nvSpPr>
            <p:cNvPr id="14" name="Freeform 10"/>
            <p:cNvSpPr>
              <a:spLocks/>
            </p:cNvSpPr>
            <p:nvPr/>
          </p:nvSpPr>
          <p:spPr bwMode="auto">
            <a:xfrm>
              <a:off x="12250476" y="2259012"/>
              <a:ext cx="4043363" cy="1858963"/>
            </a:xfrm>
            <a:custGeom>
              <a:avLst/>
              <a:gdLst>
                <a:gd name="T0" fmla="*/ 0 w 5680"/>
                <a:gd name="T1" fmla="*/ 10613 h 10613"/>
                <a:gd name="T2" fmla="*/ 0 w 5680"/>
                <a:gd name="T3" fmla="*/ 10613 h 10613"/>
                <a:gd name="T4" fmla="*/ 5680 w 5680"/>
                <a:gd name="T5" fmla="*/ 10613 h 10613"/>
                <a:gd name="T6" fmla="*/ 5680 w 5680"/>
                <a:gd name="T7" fmla="*/ 0 h 10613"/>
                <a:gd name="T8" fmla="*/ 0 w 5680"/>
                <a:gd name="T9" fmla="*/ 0 h 10613"/>
                <a:gd name="T10" fmla="*/ 0 w 5680"/>
                <a:gd name="T11" fmla="*/ 10613 h 10613"/>
              </a:gdLst>
              <a:ahLst/>
              <a:cxnLst>
                <a:cxn ang="0">
                  <a:pos x="T0" y="T1"/>
                </a:cxn>
                <a:cxn ang="0">
                  <a:pos x="T2" y="T3"/>
                </a:cxn>
                <a:cxn ang="0">
                  <a:pos x="T4" y="T5"/>
                </a:cxn>
                <a:cxn ang="0">
                  <a:pos x="T6" y="T7"/>
                </a:cxn>
                <a:cxn ang="0">
                  <a:pos x="T8" y="T9"/>
                </a:cxn>
                <a:cxn ang="0">
                  <a:pos x="T10" y="T11"/>
                </a:cxn>
              </a:cxnLst>
              <a:rect l="0" t="0" r="r" b="b"/>
              <a:pathLst>
                <a:path w="5680" h="10613">
                  <a:moveTo>
                    <a:pt x="0" y="10613"/>
                  </a:moveTo>
                  <a:lnTo>
                    <a:pt x="0" y="10613"/>
                  </a:lnTo>
                  <a:lnTo>
                    <a:pt x="5680" y="10613"/>
                  </a:lnTo>
                  <a:lnTo>
                    <a:pt x="5680" y="0"/>
                  </a:lnTo>
                  <a:lnTo>
                    <a:pt x="0" y="0"/>
                  </a:lnTo>
                  <a:lnTo>
                    <a:pt x="0" y="10613"/>
                  </a:lnTo>
                  <a:close/>
                </a:path>
              </a:pathLst>
            </a:custGeom>
            <a:solidFill>
              <a:srgbClr val="38373A"/>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s-AR"/>
            </a:p>
          </p:txBody>
        </p:sp>
        <p:sp>
          <p:nvSpPr>
            <p:cNvPr id="38915" name="Rectangle 26">
              <a:hlinkClick r:id="" action="ppaction://noaction"/>
              <a:extLst>
                <a:ext uri="{FF2B5EF4-FFF2-40B4-BE49-F238E27FC236}">
                  <a16:creationId xmlns:a16="http://schemas.microsoft.com/office/drawing/2014/main" id="{C5B39ACD-6C75-E84B-8C21-D4459BD6825F}"/>
                </a:ext>
              </a:extLst>
            </p:cNvPr>
            <p:cNvSpPr>
              <a:spLocks noChangeArrowheads="1"/>
            </p:cNvSpPr>
            <p:nvPr/>
          </p:nvSpPr>
          <p:spPr bwMode="auto">
            <a:xfrm>
              <a:off x="543137" y="2523293"/>
              <a:ext cx="233913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buClr>
                  <a:schemeClr val="accent1"/>
                </a:buClr>
              </a:pPr>
              <a:r>
                <a:rPr lang="en-US" altLang="en-US" sz="2600" b="1" dirty="0">
                  <a:solidFill>
                    <a:schemeClr val="bg1"/>
                  </a:solidFill>
                  <a:cs typeface="Calibri" panose="020F0502020204030204" pitchFamily="34" charset="0"/>
                </a:rPr>
                <a:t>Europe</a:t>
              </a:r>
            </a:p>
          </p:txBody>
        </p:sp>
        <p:sp>
          <p:nvSpPr>
            <p:cNvPr id="35845" name="Rectangle 41">
              <a:extLst>
                <a:ext uri="{FF2B5EF4-FFF2-40B4-BE49-F238E27FC236}">
                  <a16:creationId xmlns:a16="http://schemas.microsoft.com/office/drawing/2014/main" id="{56ACB26B-6D32-1B49-A01C-72218CA69503}"/>
                </a:ext>
              </a:extLst>
            </p:cNvPr>
            <p:cNvSpPr>
              <a:spLocks noChangeArrowheads="1"/>
            </p:cNvSpPr>
            <p:nvPr/>
          </p:nvSpPr>
          <p:spPr bwMode="auto">
            <a:xfrm>
              <a:off x="4664126" y="2523293"/>
              <a:ext cx="3471864" cy="400110"/>
            </a:xfrm>
            <a:prstGeom prst="rect">
              <a:avLst/>
            </a:prstGeom>
            <a:noFill/>
            <a:ln>
              <a:noFill/>
            </a:ln>
          </p:spPr>
          <p:txBody>
            <a:bodyPr wrap="square" lIns="0" tIns="0" rIns="0" bIns="0">
              <a:spAutoFit/>
            </a:bodyPr>
            <a:lstStyle>
              <a:lvl1pPr marL="285750" indent="-2857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170">
                <a:spcBef>
                  <a:spcPct val="0"/>
                </a:spcBef>
                <a:buSzTx/>
                <a:buNone/>
                <a:defRPr/>
              </a:pPr>
              <a:r>
                <a:rPr lang="en-US" altLang="en-US" sz="2600" b="1" dirty="0">
                  <a:solidFill>
                    <a:schemeClr val="bg1"/>
                  </a:solidFill>
                  <a:latin typeface="Calibri" panose="020F0502020204030204" pitchFamily="34" charset="0"/>
                  <a:cs typeface="Calibri" panose="020F0502020204030204" pitchFamily="34" charset="0"/>
                </a:rPr>
                <a:t>Africa &amp; Middle East</a:t>
              </a:r>
              <a:endParaRPr lang="en-US" altLang="en-US" sz="1800" i="1" dirty="0">
                <a:solidFill>
                  <a:schemeClr val="bg1"/>
                </a:solidFill>
                <a:latin typeface="Calibri Light" panose="020F0302020204030204" pitchFamily="34" charset="0"/>
                <a:cs typeface="Calibri Light" panose="020F0302020204030204" pitchFamily="34" charset="0"/>
              </a:endParaRPr>
            </a:p>
          </p:txBody>
        </p:sp>
        <p:sp>
          <p:nvSpPr>
            <p:cNvPr id="32" name="Rectangle 31">
              <a:extLst>
                <a:ext uri="{FF2B5EF4-FFF2-40B4-BE49-F238E27FC236}">
                  <a16:creationId xmlns:a16="http://schemas.microsoft.com/office/drawing/2014/main" id="{820AF2EC-8DDE-D146-9A34-FC1FD7939490}"/>
                </a:ext>
              </a:extLst>
            </p:cNvPr>
            <p:cNvSpPr/>
            <p:nvPr/>
          </p:nvSpPr>
          <p:spPr bwMode="auto">
            <a:xfrm>
              <a:off x="12621797" y="2523293"/>
              <a:ext cx="1786675" cy="400110"/>
            </a:xfrm>
            <a:prstGeom prst="rect">
              <a:avLst/>
            </a:prstGeom>
          </p:spPr>
          <p:txBody>
            <a:bodyPr wrap="square" lIns="0" tIns="0" rIns="0" bIns="0">
              <a:spAutoFit/>
            </a:bodyPr>
            <a:lstStyle/>
            <a:p>
              <a:pPr defTabSz="1219170">
                <a:buClr>
                  <a:schemeClr val="accent1"/>
                </a:buClr>
                <a:defRPr/>
              </a:pPr>
              <a:r>
                <a:rPr lang="en-US" sz="2600" b="1" dirty="0">
                  <a:solidFill>
                    <a:schemeClr val="bg1"/>
                  </a:solidFill>
                  <a:latin typeface="Calibri" panose="020F0502020204030204" pitchFamily="34" charset="0"/>
                  <a:cs typeface="Calibri" panose="020F0502020204030204" pitchFamily="34" charset="0"/>
                </a:rPr>
                <a:t>Argentina</a:t>
              </a:r>
            </a:p>
          </p:txBody>
        </p:sp>
        <p:sp>
          <p:nvSpPr>
            <p:cNvPr id="57" name="Rectangle 56">
              <a:extLst>
                <a:ext uri="{FF2B5EF4-FFF2-40B4-BE49-F238E27FC236}">
                  <a16:creationId xmlns:a16="http://schemas.microsoft.com/office/drawing/2014/main" id="{A83E1633-5788-5B42-AAF1-9C49D5F17280}"/>
                </a:ext>
              </a:extLst>
            </p:cNvPr>
            <p:cNvSpPr/>
            <p:nvPr/>
          </p:nvSpPr>
          <p:spPr bwMode="auto">
            <a:xfrm>
              <a:off x="8684847" y="2523293"/>
              <a:ext cx="3797485" cy="400110"/>
            </a:xfrm>
            <a:prstGeom prst="rect">
              <a:avLst/>
            </a:prstGeom>
          </p:spPr>
          <p:txBody>
            <a:bodyPr wrap="square" lIns="0" tIns="0" rIns="0" bIns="0">
              <a:spAutoFit/>
            </a:bodyPr>
            <a:lstStyle/>
            <a:p>
              <a:pPr defTabSz="1219170">
                <a:buClr>
                  <a:schemeClr val="accent1"/>
                </a:buClr>
                <a:defRPr/>
              </a:pPr>
              <a:r>
                <a:rPr lang="en-US" sz="2600" b="1" dirty="0">
                  <a:solidFill>
                    <a:schemeClr val="bg1"/>
                  </a:solidFill>
                  <a:latin typeface="Calibri" panose="020F0502020204030204" pitchFamily="34" charset="0"/>
                  <a:cs typeface="Calibri" panose="020F0502020204030204" pitchFamily="34" charset="0"/>
                </a:rPr>
                <a:t>Americas</a:t>
              </a:r>
            </a:p>
          </p:txBody>
        </p:sp>
        <p:sp>
          <p:nvSpPr>
            <p:cNvPr id="29" name="Rectangle 26">
              <a:hlinkClick r:id="" action="ppaction://noaction"/>
              <a:extLst>
                <a:ext uri="{FF2B5EF4-FFF2-40B4-BE49-F238E27FC236}">
                  <a16:creationId xmlns:a16="http://schemas.microsoft.com/office/drawing/2014/main" id="{D4B3E000-8D29-894B-B18D-6CFA3D4BE6D1}"/>
                </a:ext>
              </a:extLst>
            </p:cNvPr>
            <p:cNvSpPr>
              <a:spLocks noChangeArrowheads="1"/>
            </p:cNvSpPr>
            <p:nvPr/>
          </p:nvSpPr>
          <p:spPr bwMode="auto">
            <a:xfrm>
              <a:off x="377575" y="8257691"/>
              <a:ext cx="2339134" cy="430887"/>
            </a:xfrm>
            <a:prstGeom prst="rect">
              <a:avLst/>
            </a:prstGeom>
            <a:noFill/>
            <a:ln>
              <a:noFill/>
            </a:ln>
            <a:effectLst>
              <a:outerShdw blurRad="889000" sx="102000" sy="102000" algn="ctr" rotWithShape="0">
                <a:schemeClr val="tx1">
                  <a:alpha val="4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buClr>
                  <a:schemeClr val="accent1"/>
                </a:buClr>
              </a:pPr>
              <a:r>
                <a:rPr lang="en-US" altLang="en-US" sz="2800" b="1" dirty="0">
                  <a:solidFill>
                    <a:srgbClr val="8DC63F"/>
                  </a:solidFill>
                  <a:effectLst>
                    <a:outerShdw blurRad="50800" dist="38100" dir="5400000" algn="t" rotWithShape="0">
                      <a:prstClr val="black">
                        <a:alpha val="40000"/>
                      </a:prstClr>
                    </a:outerShdw>
                  </a:effectLst>
                  <a:cs typeface="Calibri" panose="020F0502020204030204" pitchFamily="34" charset="0"/>
                </a:rPr>
                <a:t>01.</a:t>
              </a:r>
            </a:p>
          </p:txBody>
        </p:sp>
        <p:sp>
          <p:nvSpPr>
            <p:cNvPr id="33" name="Rectangle 26">
              <a:extLst>
                <a:ext uri="{FF2B5EF4-FFF2-40B4-BE49-F238E27FC236}">
                  <a16:creationId xmlns:a16="http://schemas.microsoft.com/office/drawing/2014/main" id="{0F50230A-46CE-6742-963C-7759B1D7B69E}"/>
                </a:ext>
              </a:extLst>
            </p:cNvPr>
            <p:cNvSpPr>
              <a:spLocks noChangeArrowheads="1"/>
            </p:cNvSpPr>
            <p:nvPr/>
          </p:nvSpPr>
          <p:spPr bwMode="auto">
            <a:xfrm>
              <a:off x="4664126" y="8257691"/>
              <a:ext cx="2153996" cy="430887"/>
            </a:xfrm>
            <a:prstGeom prst="rect">
              <a:avLst/>
            </a:prstGeom>
            <a:noFill/>
            <a:ln>
              <a:noFill/>
            </a:ln>
            <a:effectLst>
              <a:outerShdw blurRad="889000" sx="102000" sy="102000" algn="ctr" rotWithShape="0">
                <a:schemeClr val="tx1">
                  <a:alpha val="4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buClr>
                  <a:schemeClr val="accent1"/>
                </a:buClr>
              </a:pPr>
              <a:r>
                <a:rPr lang="en-US" altLang="en-US" sz="2800" b="1" dirty="0">
                  <a:solidFill>
                    <a:srgbClr val="8DC63F"/>
                  </a:solidFill>
                  <a:effectLst>
                    <a:outerShdw blurRad="50800" dist="38100" dir="5400000" algn="t" rotWithShape="0">
                      <a:prstClr val="black">
                        <a:alpha val="40000"/>
                      </a:prstClr>
                    </a:outerShdw>
                  </a:effectLst>
                  <a:cs typeface="Calibri" panose="020F0502020204030204" pitchFamily="34" charset="0"/>
                </a:rPr>
                <a:t>02.</a:t>
              </a:r>
            </a:p>
          </p:txBody>
        </p:sp>
        <p:sp>
          <p:nvSpPr>
            <p:cNvPr id="34" name="Rectangle 26">
              <a:extLst>
                <a:ext uri="{FF2B5EF4-FFF2-40B4-BE49-F238E27FC236}">
                  <a16:creationId xmlns:a16="http://schemas.microsoft.com/office/drawing/2014/main" id="{89E41601-C663-6348-B345-97DA493B3D85}"/>
                </a:ext>
              </a:extLst>
            </p:cNvPr>
            <p:cNvSpPr>
              <a:spLocks noChangeArrowheads="1"/>
            </p:cNvSpPr>
            <p:nvPr/>
          </p:nvSpPr>
          <p:spPr bwMode="auto">
            <a:xfrm>
              <a:off x="8581127" y="8257690"/>
              <a:ext cx="2192585" cy="430887"/>
            </a:xfrm>
            <a:prstGeom prst="rect">
              <a:avLst/>
            </a:prstGeom>
            <a:noFill/>
            <a:ln>
              <a:noFill/>
            </a:ln>
            <a:effectLst>
              <a:outerShdw blurRad="889000" sx="102000" sy="102000" algn="ctr" rotWithShape="0">
                <a:schemeClr val="tx1">
                  <a:alpha val="4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buClr>
                  <a:schemeClr val="accent1"/>
                </a:buClr>
              </a:pPr>
              <a:r>
                <a:rPr lang="en-US" altLang="en-US" sz="2800" b="1" dirty="0">
                  <a:solidFill>
                    <a:srgbClr val="8DC63F"/>
                  </a:solidFill>
                  <a:effectLst>
                    <a:outerShdw blurRad="50800" dist="38100" dir="5400000" algn="t" rotWithShape="0">
                      <a:prstClr val="black">
                        <a:alpha val="40000"/>
                      </a:prstClr>
                    </a:outerShdw>
                  </a:effectLst>
                  <a:cs typeface="Calibri" panose="020F0502020204030204" pitchFamily="34" charset="0"/>
                </a:rPr>
                <a:t>03</a:t>
              </a:r>
              <a:r>
                <a:rPr lang="en-US" altLang="en-US" sz="2800" b="1" dirty="0">
                  <a:solidFill>
                    <a:srgbClr val="8DC63F"/>
                  </a:solidFill>
                  <a:effectLst>
                    <a:outerShdw blurRad="990600" sx="85000" sy="85000" algn="ctr" rotWithShape="0">
                      <a:schemeClr val="tx1">
                        <a:lumMod val="50000"/>
                        <a:alpha val="40000"/>
                      </a:schemeClr>
                    </a:outerShdw>
                  </a:effectLst>
                  <a:cs typeface="Calibri" panose="020F0502020204030204" pitchFamily="34" charset="0"/>
                </a:rPr>
                <a:t>.</a:t>
              </a:r>
            </a:p>
          </p:txBody>
        </p:sp>
        <p:sp>
          <p:nvSpPr>
            <p:cNvPr id="35" name="Rectangle 26">
              <a:extLst>
                <a:ext uri="{FF2B5EF4-FFF2-40B4-BE49-F238E27FC236}">
                  <a16:creationId xmlns:a16="http://schemas.microsoft.com/office/drawing/2014/main" id="{36099591-5739-4442-AD28-ADF28C6B2AEC}"/>
                </a:ext>
              </a:extLst>
            </p:cNvPr>
            <p:cNvSpPr>
              <a:spLocks noChangeArrowheads="1"/>
            </p:cNvSpPr>
            <p:nvPr/>
          </p:nvSpPr>
          <p:spPr bwMode="auto">
            <a:xfrm>
              <a:off x="12558297" y="8257691"/>
              <a:ext cx="1477049" cy="430887"/>
            </a:xfrm>
            <a:prstGeom prst="rect">
              <a:avLst/>
            </a:prstGeom>
            <a:noFill/>
            <a:ln>
              <a:noFill/>
            </a:ln>
            <a:effectLst>
              <a:outerShdw blurRad="889000" sx="102000" sy="102000" algn="ctr" rotWithShape="0">
                <a:schemeClr val="tx1">
                  <a:alpha val="4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buClr>
                  <a:schemeClr val="accent1"/>
                </a:buClr>
              </a:pPr>
              <a:r>
                <a:rPr lang="en-US" altLang="en-US" sz="2800" b="1" dirty="0">
                  <a:solidFill>
                    <a:srgbClr val="8DC63F"/>
                  </a:solidFill>
                  <a:effectLst>
                    <a:outerShdw blurRad="50800" dist="38100" dir="5400000" algn="t" rotWithShape="0">
                      <a:prstClr val="black">
                        <a:alpha val="40000"/>
                      </a:prstClr>
                    </a:outerShdw>
                  </a:effectLst>
                  <a:cs typeface="Calibri" panose="020F0502020204030204" pitchFamily="34" charset="0"/>
                </a:rPr>
                <a:t>04.</a:t>
              </a:r>
            </a:p>
          </p:txBody>
        </p:sp>
        <p:cxnSp>
          <p:nvCxnSpPr>
            <p:cNvPr id="50" name="Straight Connector 49">
              <a:hlinkClick r:id="" action="ppaction://noaction"/>
              <a:extLst>
                <a:ext uri="{FF2B5EF4-FFF2-40B4-BE49-F238E27FC236}">
                  <a16:creationId xmlns:a16="http://schemas.microsoft.com/office/drawing/2014/main" id="{7C6F722E-CA22-B647-915B-7A77D40ECB91}"/>
                </a:ext>
              </a:extLst>
            </p:cNvPr>
            <p:cNvCxnSpPr>
              <a:cxnSpLocks/>
            </p:cNvCxnSpPr>
            <p:nvPr/>
          </p:nvCxnSpPr>
          <p:spPr>
            <a:xfrm>
              <a:off x="123878" y="4035945"/>
              <a:ext cx="4105139" cy="5292"/>
            </a:xfrm>
            <a:prstGeom prst="line">
              <a:avLst/>
            </a:prstGeom>
            <a:ln w="76200">
              <a:solidFill>
                <a:srgbClr val="F0F0F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6422136-FBEA-EA4C-AC5F-90740BB4BCDB}"/>
                </a:ext>
              </a:extLst>
            </p:cNvPr>
            <p:cNvCxnSpPr>
              <a:cxnSpLocks/>
            </p:cNvCxnSpPr>
            <p:nvPr/>
          </p:nvCxnSpPr>
          <p:spPr>
            <a:xfrm>
              <a:off x="4430772" y="4035945"/>
              <a:ext cx="3734570" cy="7938"/>
            </a:xfrm>
            <a:prstGeom prst="line">
              <a:avLst/>
            </a:prstGeom>
            <a:ln w="76200">
              <a:solidFill>
                <a:srgbClr val="F0F0F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8D56862-B32F-4348-939D-0D2E33CC40A3}"/>
                </a:ext>
              </a:extLst>
            </p:cNvPr>
            <p:cNvCxnSpPr>
              <a:cxnSpLocks/>
            </p:cNvCxnSpPr>
            <p:nvPr/>
          </p:nvCxnSpPr>
          <p:spPr>
            <a:xfrm flipV="1">
              <a:off x="8477898" y="4041238"/>
              <a:ext cx="3685441" cy="2645"/>
            </a:xfrm>
            <a:prstGeom prst="line">
              <a:avLst/>
            </a:prstGeom>
            <a:ln w="76200">
              <a:solidFill>
                <a:srgbClr val="F0F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2C8B4A8-CE9A-9245-AF03-152D091F15BD}"/>
                </a:ext>
              </a:extLst>
            </p:cNvPr>
            <p:cNvCxnSpPr>
              <a:cxnSpLocks/>
            </p:cNvCxnSpPr>
            <p:nvPr/>
          </p:nvCxnSpPr>
          <p:spPr>
            <a:xfrm flipV="1">
              <a:off x="12390240" y="4041237"/>
              <a:ext cx="3841371" cy="2646"/>
            </a:xfrm>
            <a:prstGeom prst="line">
              <a:avLst/>
            </a:prstGeom>
            <a:ln w="76200">
              <a:solidFill>
                <a:srgbClr val="F0F0F0"/>
              </a:solidFill>
            </a:ln>
          </p:spPr>
          <p:style>
            <a:lnRef idx="1">
              <a:schemeClr val="accent1"/>
            </a:lnRef>
            <a:fillRef idx="0">
              <a:schemeClr val="accent1"/>
            </a:fillRef>
            <a:effectRef idx="0">
              <a:schemeClr val="accent1"/>
            </a:effectRef>
            <a:fontRef idx="minor">
              <a:schemeClr val="tx1"/>
            </a:fontRef>
          </p:style>
        </p:cxnSp>
        <p:sp>
          <p:nvSpPr>
            <p:cNvPr id="61" name="CuadroTexto 78">
              <a:extLst>
                <a:ext uri="{FF2B5EF4-FFF2-40B4-BE49-F238E27FC236}">
                  <a16:creationId xmlns:a16="http://schemas.microsoft.com/office/drawing/2014/main" id="{71E5C685-59AD-3B40-A5A0-82F249ED5740}"/>
                </a:ext>
              </a:extLst>
            </p:cNvPr>
            <p:cNvSpPr txBox="1"/>
            <p:nvPr/>
          </p:nvSpPr>
          <p:spPr>
            <a:xfrm>
              <a:off x="534670" y="425668"/>
              <a:ext cx="7939824" cy="830997"/>
            </a:xfrm>
            <a:prstGeom prst="rect">
              <a:avLst/>
            </a:prstGeom>
            <a:noFill/>
          </p:spPr>
          <p:txBody>
            <a:bodyPr wrap="square" rtlCol="0">
              <a:spAutoFit/>
            </a:bodyPr>
            <a:lstStyle/>
            <a:p>
              <a:pPr>
                <a:defRPr/>
              </a:pPr>
              <a:r>
                <a:rPr lang="es-ES_tradnl" altLang="en-US" sz="4800" b="1" dirty="0" err="1">
                  <a:solidFill>
                    <a:srgbClr val="8DC63F"/>
                  </a:solidFill>
                </a:rPr>
                <a:t>Projects</a:t>
              </a:r>
              <a:r>
                <a:rPr lang="es-ES_tradnl" altLang="en-US" sz="4800" b="1" dirty="0">
                  <a:solidFill>
                    <a:srgbClr val="8DC63F"/>
                  </a:solidFill>
                </a:rPr>
                <a:t> </a:t>
              </a:r>
              <a:r>
                <a:rPr lang="es-ES_tradnl" altLang="en-US" sz="4800" b="1" dirty="0" err="1">
                  <a:solidFill>
                    <a:srgbClr val="8DC63F"/>
                  </a:solidFill>
                </a:rPr>
                <a:t>Highlights</a:t>
              </a:r>
              <a:r>
                <a:rPr lang="es-ES_tradnl" altLang="en-US" sz="4800" b="1" dirty="0">
                  <a:solidFill>
                    <a:srgbClr val="8DC63F"/>
                  </a:solidFill>
                </a:rPr>
                <a:t> </a:t>
              </a:r>
              <a:r>
                <a:rPr lang="es-ES_tradnl" altLang="en-US" sz="4800" b="1" dirty="0" err="1">
                  <a:solidFill>
                    <a:srgbClr val="8DC63F"/>
                  </a:solidFill>
                </a:rPr>
                <a:t>by</a:t>
              </a:r>
              <a:r>
                <a:rPr lang="es-ES_tradnl" altLang="en-US" sz="4800" b="1" dirty="0">
                  <a:solidFill>
                    <a:srgbClr val="8DC63F"/>
                  </a:solidFill>
                </a:rPr>
                <a:t> </a:t>
              </a:r>
              <a:r>
                <a:rPr lang="es-ES_tradnl" altLang="en-US" sz="4800" b="1" dirty="0" err="1">
                  <a:solidFill>
                    <a:srgbClr val="8DC63F"/>
                  </a:solidFill>
                </a:rPr>
                <a:t>Region</a:t>
              </a:r>
              <a:endParaRPr lang="es-ES_tradnl" altLang="en-US" sz="4800" dirty="0">
                <a:solidFill>
                  <a:srgbClr val="8DC63F"/>
                </a:solidFill>
              </a:endParaRPr>
            </a:p>
          </p:txBody>
        </p:sp>
        <p:sp>
          <p:nvSpPr>
            <p:cNvPr id="13" name="Rectangle 12">
              <a:hlinkClick r:id="" action="ppaction://noaction"/>
              <a:extLst>
                <a:ext uri="{FF2B5EF4-FFF2-40B4-BE49-F238E27FC236}">
                  <a16:creationId xmlns:a16="http://schemas.microsoft.com/office/drawing/2014/main" id="{38F2723A-0D66-5144-9C74-56FC42B14043}"/>
                </a:ext>
              </a:extLst>
            </p:cNvPr>
            <p:cNvSpPr/>
            <p:nvPr/>
          </p:nvSpPr>
          <p:spPr>
            <a:xfrm flipV="1">
              <a:off x="8177745" y="9138827"/>
              <a:ext cx="2725244" cy="238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41" name="Picture 40">
              <a:extLst>
                <a:ext uri="{FF2B5EF4-FFF2-40B4-BE49-F238E27FC236}">
                  <a16:creationId xmlns:a16="http://schemas.microsoft.com/office/drawing/2014/main" id="{DCA60F64-223E-454B-B868-303D82D8603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063643" y="559982"/>
              <a:ext cx="1607342" cy="495496"/>
            </a:xfrm>
            <a:prstGeom prst="rect">
              <a:avLst/>
            </a:prstGeom>
          </p:spPr>
        </p:pic>
      </p:grpSp>
    </p:spTree>
    <p:extLst>
      <p:ext uri="{BB962C8B-B14F-4D97-AF65-F5344CB8AC3E}">
        <p14:creationId xmlns:p14="http://schemas.microsoft.com/office/powerpoint/2010/main" val="2030869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Resultado de imagen para miulli hospit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684" y="975216"/>
            <a:ext cx="16238334" cy="8194185"/>
          </a:xfrm>
          <a:prstGeom prst="rect">
            <a:avLst/>
          </a:prstGeom>
          <a:noFill/>
          <a:extLst>
            <a:ext uri="{909E8E84-426E-40DD-AFC4-6F175D3DCCD1}">
              <a14:hiddenFill xmlns:a14="http://schemas.microsoft.com/office/drawing/2010/main">
                <a:solidFill>
                  <a:srgbClr val="FFFFFF"/>
                </a:solidFill>
              </a14:hiddenFill>
            </a:ext>
          </a:extLst>
        </p:spPr>
      </p:pic>
      <p:sp>
        <p:nvSpPr>
          <p:cNvPr id="73" name="Rectángulo 30">
            <a:extLst>
              <a:ext uri="{FF2B5EF4-FFF2-40B4-BE49-F238E27FC236}">
                <a16:creationId xmlns:a16="http://schemas.microsoft.com/office/drawing/2014/main" id="{F2C9A019-AFFB-4246-B0B6-A2596EC52F21}"/>
              </a:ext>
            </a:extLst>
          </p:cNvPr>
          <p:cNvSpPr/>
          <p:nvPr/>
        </p:nvSpPr>
        <p:spPr>
          <a:xfrm>
            <a:off x="-31533" y="6111874"/>
            <a:ext cx="16289121"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43EFFB8-C70F-3947-9929-B5DF2440ADFD}"/>
              </a:ext>
            </a:extLst>
          </p:cNvPr>
          <p:cNvSpPr/>
          <p:nvPr/>
        </p:nvSpPr>
        <p:spPr>
          <a:xfrm>
            <a:off x="739752" y="6324266"/>
            <a:ext cx="9822501" cy="584775"/>
          </a:xfrm>
          <a:prstGeom prst="rect">
            <a:avLst/>
          </a:prstGeom>
        </p:spPr>
        <p:txBody>
          <a:bodyPr wrap="square">
            <a:spAutoFit/>
          </a:bodyPr>
          <a:lstStyle/>
          <a:p>
            <a:pPr defTabSz="1219170"/>
            <a:r>
              <a:rPr lang="es-ES" sz="3200" b="1" dirty="0">
                <a:solidFill>
                  <a:schemeClr val="bg1"/>
                </a:solidFill>
                <a:cs typeface="Calibri" panose="020F0502020204030204" pitchFamily="34" charset="0"/>
              </a:rPr>
              <a:t>MIULLI HOSPITAL</a:t>
            </a:r>
            <a:endParaRPr lang="es-ES" altLang="en-US" sz="3200" b="1" dirty="0">
              <a:solidFill>
                <a:schemeClr val="bg1"/>
              </a:solidFill>
              <a:cs typeface="Calibri" panose="020F0502020204030204" pitchFamily="34" charset="0"/>
            </a:endParaRPr>
          </a:p>
        </p:txBody>
      </p:sp>
      <p:sp>
        <p:nvSpPr>
          <p:cNvPr id="59" name="CuadroTexto 78">
            <a:extLst>
              <a:ext uri="{FF2B5EF4-FFF2-40B4-BE49-F238E27FC236}">
                <a16:creationId xmlns:a16="http://schemas.microsoft.com/office/drawing/2014/main" id="{74F18C80-EA61-7E42-9C2F-E8705F046681}"/>
              </a:ext>
            </a:extLst>
          </p:cNvPr>
          <p:cNvSpPr txBox="1"/>
          <p:nvPr/>
        </p:nvSpPr>
        <p:spPr>
          <a:xfrm>
            <a:off x="460319" y="425668"/>
            <a:ext cx="12486002"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a:solidFill>
                  <a:schemeClr val="bg1"/>
                </a:solidFill>
                <a:latin typeface="Calibri" panose="020F0502020204030204" pitchFamily="34" charset="0"/>
                <a:ea typeface="Univers" charset="0"/>
                <a:cs typeface="Calibri" panose="020F0502020204030204" pitchFamily="34" charset="0"/>
              </a:rPr>
              <a:t>Civil </a:t>
            </a:r>
            <a:r>
              <a:rPr lang="es-ES_tradnl" sz="4000" dirty="0" err="1">
                <a:solidFill>
                  <a:schemeClr val="bg1"/>
                </a:solidFill>
                <a:latin typeface="Calibri" panose="020F0502020204030204" pitchFamily="34" charset="0"/>
                <a:ea typeface="Univers" charset="0"/>
                <a:cs typeface="Calibri" panose="020F0502020204030204" pitchFamily="34" charset="0"/>
              </a:rPr>
              <a:t>Infrastructure</a:t>
            </a:r>
            <a:r>
              <a:rPr lang="es-ES_tradnl" sz="4000" dirty="0">
                <a:solidFill>
                  <a:schemeClr val="bg1"/>
                </a:solidFill>
                <a:latin typeface="Calibri" panose="020F0502020204030204" pitchFamily="34" charset="0"/>
                <a:ea typeface="Univers" charset="0"/>
                <a:cs typeface="Calibri" panose="020F0502020204030204" pitchFamily="34" charset="0"/>
              </a:rPr>
              <a:t> Works </a:t>
            </a:r>
          </a:p>
        </p:txBody>
      </p:sp>
      <p:pic>
        <p:nvPicPr>
          <p:cNvPr id="32" name="Picture 31">
            <a:extLst>
              <a:ext uri="{FF2B5EF4-FFF2-40B4-BE49-F238E27FC236}">
                <a16:creationId xmlns:a16="http://schemas.microsoft.com/office/drawing/2014/main" id="{75AAEBE3-A7D4-8244-8A63-E9C02305BB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38" name="Rectangle 37">
            <a:extLst>
              <a:ext uri="{FF2B5EF4-FFF2-40B4-BE49-F238E27FC236}">
                <a16:creationId xmlns:a16="http://schemas.microsoft.com/office/drawing/2014/main" id="{2862A2B9-8DAF-7149-AF4C-B0634148EEAC}"/>
              </a:ext>
            </a:extLst>
          </p:cNvPr>
          <p:cNvSpPr/>
          <p:nvPr/>
        </p:nvSpPr>
        <p:spPr>
          <a:xfrm>
            <a:off x="739752" y="6910635"/>
            <a:ext cx="1654397" cy="1200329"/>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br>
              <a:rPr lang="es-ES" altLang="en-US" sz="1800" b="1" dirty="0">
                <a:solidFill>
                  <a:schemeClr val="accent2"/>
                </a:solidFill>
                <a:latin typeface="Calibri" panose="020F0502020204030204" pitchFamily="34" charset="0"/>
                <a:cs typeface="Calibri" panose="020F0502020204030204" pitchFamily="34" charset="0"/>
              </a:rPr>
            </a:br>
            <a:r>
              <a:rPr lang="es-419" altLang="en-US" sz="1800" dirty="0" err="1">
                <a:solidFill>
                  <a:schemeClr val="bg1"/>
                </a:solidFill>
                <a:latin typeface="Calibri Light" panose="020F0302020204030204" pitchFamily="34" charset="0"/>
                <a:cs typeface="Calibri Light" panose="020F0302020204030204" pitchFamily="34" charset="0"/>
              </a:rPr>
              <a:t>Fimco</a:t>
            </a:r>
            <a:r>
              <a:rPr lang="es-419" altLang="en-US" sz="1800" dirty="0">
                <a:solidFill>
                  <a:schemeClr val="bg1"/>
                </a:solidFill>
                <a:latin typeface="Calibri Light" panose="020F0302020204030204" pitchFamily="34" charset="0"/>
                <a:cs typeface="Calibri Light" panose="020F0302020204030204" pitchFamily="34" charset="0"/>
              </a:rPr>
              <a:t> </a:t>
            </a:r>
            <a:r>
              <a:rPr lang="es-419" altLang="en-US" sz="1800" dirty="0" err="1">
                <a:solidFill>
                  <a:schemeClr val="bg1"/>
                </a:solidFill>
                <a:latin typeface="Calibri Light" panose="020F0302020204030204" pitchFamily="34" charset="0"/>
                <a:cs typeface="Calibri Light" panose="020F0302020204030204" pitchFamily="34" charset="0"/>
              </a:rPr>
              <a:t>S.p.A</a:t>
            </a:r>
            <a:r>
              <a:rPr lang="es-419" altLang="en-US" sz="1800" dirty="0">
                <a:solidFill>
                  <a:schemeClr val="bg1"/>
                </a:solidFill>
                <a:latin typeface="Calibri Light" panose="020F0302020204030204" pitchFamily="34" charset="0"/>
                <a:cs typeface="Calibri Light" panose="020F0302020204030204" pitchFamily="34" charset="0"/>
              </a:rPr>
              <a:t>.  (</a:t>
            </a:r>
            <a:r>
              <a:rPr lang="es-419" altLang="en-US" sz="1800" dirty="0" err="1">
                <a:solidFill>
                  <a:schemeClr val="bg1"/>
                </a:solidFill>
                <a:latin typeface="Calibri Light" panose="020F0302020204030204" pitchFamily="34" charset="0"/>
                <a:cs typeface="Calibri Light" panose="020F0302020204030204" pitchFamily="34" charset="0"/>
              </a:rPr>
              <a:t>Ospedalii</a:t>
            </a:r>
            <a:r>
              <a:rPr lang="es-419" altLang="en-US" sz="1800" dirty="0">
                <a:solidFill>
                  <a:schemeClr val="bg1"/>
                </a:solidFill>
                <a:latin typeface="Calibri Light" panose="020F0302020204030204" pitchFamily="34" charset="0"/>
                <a:cs typeface="Calibri Light" panose="020F0302020204030204" pitchFamily="34" charset="0"/>
              </a:rPr>
              <a:t> </a:t>
            </a:r>
            <a:r>
              <a:rPr lang="es-419" altLang="en-US" sz="1800" dirty="0" err="1">
                <a:solidFill>
                  <a:schemeClr val="bg1"/>
                </a:solidFill>
                <a:latin typeface="Calibri Light" panose="020F0302020204030204" pitchFamily="34" charset="0"/>
                <a:cs typeface="Calibri Light" panose="020F0302020204030204" pitchFamily="34" charset="0"/>
              </a:rPr>
              <a:t>Miulli</a:t>
            </a:r>
            <a:r>
              <a:rPr lang="es-419" altLang="en-US" sz="1800" dirty="0">
                <a:solidFill>
                  <a:schemeClr val="bg1"/>
                </a:solidFill>
                <a:latin typeface="Calibri Light" panose="020F0302020204030204" pitchFamily="34" charset="0"/>
                <a:cs typeface="Calibri Light" panose="020F0302020204030204" pitchFamily="34" charset="0"/>
              </a:rPr>
              <a:t>))</a:t>
            </a:r>
            <a:endParaRPr lang="en-US" altLang="en-US" sz="1800" dirty="0">
              <a:solidFill>
                <a:schemeClr val="bg1"/>
              </a:solidFill>
              <a:latin typeface="Calibri Light" panose="020F0302020204030204" pitchFamily="34" charset="0"/>
              <a:cs typeface="Calibri Light" panose="020F0302020204030204" pitchFamily="34" charset="0"/>
            </a:endParaRPr>
          </a:p>
        </p:txBody>
      </p:sp>
      <p:sp>
        <p:nvSpPr>
          <p:cNvPr id="39" name="Rectangle 38">
            <a:extLst>
              <a:ext uri="{FF2B5EF4-FFF2-40B4-BE49-F238E27FC236}">
                <a16:creationId xmlns:a16="http://schemas.microsoft.com/office/drawing/2014/main" id="{3922A6EB-DB79-2E4B-81D3-B24BF3D9C144}"/>
              </a:ext>
            </a:extLst>
          </p:cNvPr>
          <p:cNvSpPr/>
          <p:nvPr/>
        </p:nvSpPr>
        <p:spPr>
          <a:xfrm>
            <a:off x="4557465" y="6910637"/>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s-419" altLang="en-US" sz="1800">
                <a:solidFill>
                  <a:schemeClr val="bg1"/>
                </a:solidFill>
                <a:latin typeface="Calibri" panose="020F0502020204030204" pitchFamily="34" charset="0"/>
                <a:cs typeface="Calibri" panose="020F0502020204030204" pitchFamily="34" charset="0"/>
              </a:rPr>
              <a:t>E-CM</a:t>
            </a:r>
            <a:endParaRPr lang="en-US" altLang="en-US" sz="1800" dirty="0">
              <a:solidFill>
                <a:schemeClr val="bg1"/>
              </a:solidFill>
              <a:latin typeface="Calibri" panose="020F0502020204030204" pitchFamily="34" charset="0"/>
              <a:cs typeface="Calibri" panose="020F0502020204030204" pitchFamily="34" charset="0"/>
            </a:endParaRPr>
          </a:p>
        </p:txBody>
      </p:sp>
      <p:sp>
        <p:nvSpPr>
          <p:cNvPr id="42" name="Rectangle 41">
            <a:extLst>
              <a:ext uri="{FF2B5EF4-FFF2-40B4-BE49-F238E27FC236}">
                <a16:creationId xmlns:a16="http://schemas.microsoft.com/office/drawing/2014/main" id="{B86F7F35-8A66-AE4F-AA98-B0BE64CAC020}"/>
              </a:ext>
            </a:extLst>
          </p:cNvPr>
          <p:cNvSpPr/>
          <p:nvPr/>
        </p:nvSpPr>
        <p:spPr>
          <a:xfrm>
            <a:off x="7896024" y="6910637"/>
            <a:ext cx="8361564" cy="2585323"/>
          </a:xfrm>
          <a:prstGeom prst="rect">
            <a:avLst/>
          </a:prstGeom>
        </p:spPr>
        <p:txBody>
          <a:bodyPr wrap="square">
            <a:spAutoFit/>
          </a:bodyPr>
          <a:lstStyle/>
          <a:p>
            <a:pPr>
              <a:spcBef>
                <a:spcPct val="0"/>
              </a:spcBef>
            </a:pPr>
            <a:r>
              <a:rPr lang="en-US" altLang="en-US" sz="1800" b="1" dirty="0">
                <a:solidFill>
                  <a:schemeClr val="accent2"/>
                </a:solidFill>
                <a:latin typeface="Calibri" panose="020F0502020204030204" pitchFamily="34" charset="0"/>
                <a:cs typeface="Calibri" panose="020F0502020204030204" pitchFamily="34" charset="0"/>
              </a:rPr>
              <a:t>DESCRIPTION:</a:t>
            </a:r>
            <a:br>
              <a:rPr lang="en-US" altLang="en-US" sz="1800" b="1" dirty="0">
                <a:solidFill>
                  <a:schemeClr val="accent2"/>
                </a:solidFill>
                <a:latin typeface="Calibri" panose="020F0502020204030204" pitchFamily="34" charset="0"/>
                <a:cs typeface="Calibri" panose="020F0502020204030204" pitchFamily="34" charset="0"/>
              </a:rPr>
            </a:br>
            <a:r>
              <a:rPr lang="en-US" sz="1800" dirty="0">
                <a:solidFill>
                  <a:schemeClr val="bg1"/>
                </a:solidFill>
                <a:latin typeface="Calibri Light" panose="020F0302020204030204" pitchFamily="34" charset="0"/>
                <a:cs typeface="Calibri Light" panose="020F0302020204030204" pitchFamily="34" charset="0"/>
              </a:rPr>
              <a:t>Preliminary and detailed design; medical equipment included. Project and Construction Management of a New 700 beds Hospital Complex in Bari. Site surface 165,150 </a:t>
            </a:r>
            <a:r>
              <a:rPr lang="en-US" sz="1800" dirty="0" err="1">
                <a:solidFill>
                  <a:schemeClr val="bg1"/>
                </a:solidFill>
                <a:latin typeface="Calibri Light" panose="020F0302020204030204" pitchFamily="34" charset="0"/>
                <a:cs typeface="Calibri Light" panose="020F0302020204030204" pitchFamily="34" charset="0"/>
              </a:rPr>
              <a:t>sqm</a:t>
            </a:r>
            <a:r>
              <a:rPr lang="en-US" sz="1800" dirty="0">
                <a:solidFill>
                  <a:schemeClr val="bg1"/>
                </a:solidFill>
                <a:latin typeface="Calibri Light" panose="020F0302020204030204" pitchFamily="34" charset="0"/>
                <a:cs typeface="Calibri Light" panose="020F0302020204030204" pitchFamily="34" charset="0"/>
              </a:rPr>
              <a:t> Covered surface 15,910 </a:t>
            </a:r>
            <a:r>
              <a:rPr lang="en-US" sz="1800" dirty="0" err="1">
                <a:solidFill>
                  <a:schemeClr val="bg1"/>
                </a:solidFill>
                <a:latin typeface="Calibri Light" panose="020F0302020204030204" pitchFamily="34" charset="0"/>
                <a:cs typeface="Calibri Light" panose="020F0302020204030204" pitchFamily="34" charset="0"/>
              </a:rPr>
              <a:t>sqm</a:t>
            </a:r>
            <a:r>
              <a:rPr lang="en-US" sz="1800" dirty="0">
                <a:solidFill>
                  <a:schemeClr val="bg1"/>
                </a:solidFill>
                <a:latin typeface="Calibri Light" panose="020F0302020204030204" pitchFamily="34" charset="0"/>
                <a:cs typeface="Calibri Light" panose="020F0302020204030204" pitchFamily="34" charset="0"/>
              </a:rPr>
              <a:t> Total surface of main building 70,615 </a:t>
            </a:r>
            <a:r>
              <a:rPr lang="en-US" sz="1800" dirty="0" err="1">
                <a:solidFill>
                  <a:schemeClr val="bg1"/>
                </a:solidFill>
                <a:latin typeface="Calibri Light" panose="020F0302020204030204" pitchFamily="34" charset="0"/>
                <a:cs typeface="Calibri Light" panose="020F0302020204030204" pitchFamily="34" charset="0"/>
              </a:rPr>
              <a:t>sqm</a:t>
            </a:r>
            <a:r>
              <a:rPr lang="en-US" sz="1800" dirty="0">
                <a:solidFill>
                  <a:schemeClr val="bg1"/>
                </a:solidFill>
                <a:latin typeface="Calibri Light" panose="020F0302020204030204" pitchFamily="34" charset="0"/>
                <a:cs typeface="Calibri Light" panose="020F0302020204030204" pitchFamily="34" charset="0"/>
              </a:rPr>
              <a:t> Total surface of other buildings 5,510 </a:t>
            </a:r>
            <a:r>
              <a:rPr lang="en-US" sz="1800" dirty="0" err="1">
                <a:solidFill>
                  <a:schemeClr val="bg1"/>
                </a:solidFill>
                <a:latin typeface="Calibri Light" panose="020F0302020204030204" pitchFamily="34" charset="0"/>
                <a:cs typeface="Calibri Light" panose="020F0302020204030204" pitchFamily="34" charset="0"/>
              </a:rPr>
              <a:t>sq</a:t>
            </a:r>
            <a:r>
              <a:rPr lang="en-US" sz="1800" dirty="0">
                <a:solidFill>
                  <a:schemeClr val="bg1"/>
                </a:solidFill>
                <a:latin typeface="Calibri Light" panose="020F0302020204030204" pitchFamily="34" charset="0"/>
                <a:cs typeface="Calibri Light" panose="020F0302020204030204" pitchFamily="34" charset="0"/>
              </a:rPr>
              <a:t> Surface for car parks 33,000 </a:t>
            </a:r>
            <a:r>
              <a:rPr lang="en-US" sz="1800" dirty="0" err="1">
                <a:solidFill>
                  <a:schemeClr val="bg1"/>
                </a:solidFill>
                <a:latin typeface="Calibri Light" panose="020F0302020204030204" pitchFamily="34" charset="0"/>
                <a:cs typeface="Calibri Light" panose="020F0302020204030204" pitchFamily="34" charset="0"/>
              </a:rPr>
              <a:t>sqm</a:t>
            </a:r>
            <a:r>
              <a:rPr lang="en-US" sz="1800" dirty="0">
                <a:solidFill>
                  <a:schemeClr val="bg1"/>
                </a:solidFill>
                <a:latin typeface="Calibri Light" panose="020F0302020204030204" pitchFamily="34" charset="0"/>
                <a:cs typeface="Calibri Light" panose="020F0302020204030204" pitchFamily="34" charset="0"/>
              </a:rPr>
              <a:t> Beds: 692 Inpatient unit: n. 577; Day-surgery: n. 28 Dialysis: n. 30; Emergency unit: n. 8; Intensive care unit, UCC, stroke unit, in-patient nursing unit: n. 42; D.H.: n. 20 Operating rooms: n. 18 Clinic: 12 Connecting building: 6</a:t>
            </a:r>
          </a:p>
          <a:p>
            <a:pPr>
              <a:spcBef>
                <a:spcPct val="0"/>
              </a:spcBef>
            </a:pP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43" name="Rectangle 42">
            <a:extLst>
              <a:ext uri="{FF2B5EF4-FFF2-40B4-BE49-F238E27FC236}">
                <a16:creationId xmlns:a16="http://schemas.microsoft.com/office/drawing/2014/main" id="{BDCA158C-80C3-5945-A2E5-2DBF4C022217}"/>
              </a:ext>
            </a:extLst>
          </p:cNvPr>
          <p:cNvSpPr/>
          <p:nvPr/>
        </p:nvSpPr>
        <p:spPr>
          <a:xfrm>
            <a:off x="2806584" y="6910635"/>
            <a:ext cx="1654397"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 </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panose="020F0502020204030204" pitchFamily="34" charset="0"/>
                <a:cs typeface="Calibri" panose="020F0502020204030204" pitchFamily="34" charset="0"/>
              </a:rPr>
              <a:t>Italy</a:t>
            </a:r>
          </a:p>
        </p:txBody>
      </p:sp>
      <p:sp>
        <p:nvSpPr>
          <p:cNvPr id="46" name="Rectangle 45">
            <a:extLst>
              <a:ext uri="{FF2B5EF4-FFF2-40B4-BE49-F238E27FC236}">
                <a16:creationId xmlns:a16="http://schemas.microsoft.com/office/drawing/2014/main" id="{F7ED6491-59D0-EC4B-B872-9D8D36719EBC}"/>
              </a:ext>
            </a:extLst>
          </p:cNvPr>
          <p:cNvSpPr/>
          <p:nvPr/>
        </p:nvSpPr>
        <p:spPr>
          <a:xfrm>
            <a:off x="6224388" y="6911315"/>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s-419" altLang="en-US" sz="1800" dirty="0">
                <a:solidFill>
                  <a:schemeClr val="bg1"/>
                </a:solidFill>
                <a:latin typeface="Calibri" panose="020F0502020204030204" pitchFamily="34" charset="0"/>
                <a:cs typeface="Calibri" panose="020F0502020204030204" pitchFamily="34" charset="0"/>
              </a:rPr>
              <a:t>2005</a:t>
            </a:r>
            <a:endParaRPr lang="en-US" altLang="en-US" sz="1800" dirty="0">
              <a:solidFill>
                <a:schemeClr val="bg1"/>
              </a:solidFill>
              <a:latin typeface="Calibri" panose="020F0502020204030204" pitchFamily="34" charset="0"/>
              <a:cs typeface="Calibri" panose="020F0502020204030204" pitchFamily="34" charset="0"/>
            </a:endParaRPr>
          </a:p>
        </p:txBody>
      </p:sp>
      <p:sp>
        <p:nvSpPr>
          <p:cNvPr id="3" name="Botón de acción: Volver 2">
            <a:hlinkClick r:id="rId5" action="ppaction://hlinksldjump" highlightClick="1"/>
            <a:extLst>
              <a:ext uri="{FF2B5EF4-FFF2-40B4-BE49-F238E27FC236}">
                <a16:creationId xmlns:a16="http://schemas.microsoft.com/office/drawing/2014/main" id="{93A52A4C-1FA4-E041-930E-BED4B8096457}"/>
              </a:ext>
            </a:extLst>
          </p:cNvPr>
          <p:cNvSpPr/>
          <p:nvPr/>
        </p:nvSpPr>
        <p:spPr>
          <a:xfrm>
            <a:off x="485719" y="8433836"/>
            <a:ext cx="3681835" cy="735564"/>
          </a:xfrm>
          <a:prstGeom prst="actionButtonRetur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 name="Botón de acción: Hacia delante o Siguiente 4">
            <a:hlinkClick r:id="" action="ppaction://hlinkshowjump?jump=nextslide" highlightClick="1"/>
            <a:extLst>
              <a:ext uri="{FF2B5EF4-FFF2-40B4-BE49-F238E27FC236}">
                <a16:creationId xmlns:a16="http://schemas.microsoft.com/office/drawing/2014/main" id="{D12BCEE2-4693-674E-B465-4AA5FEDB78E7}"/>
              </a:ext>
            </a:extLst>
          </p:cNvPr>
          <p:cNvSpPr/>
          <p:nvPr/>
        </p:nvSpPr>
        <p:spPr>
          <a:xfrm>
            <a:off x="11887200" y="8433836"/>
            <a:ext cx="4220308" cy="698713"/>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7" name="Rectangle 46">
            <a:extLst>
              <a:ext uri="{FF2B5EF4-FFF2-40B4-BE49-F238E27FC236}">
                <a16:creationId xmlns:a16="http://schemas.microsoft.com/office/drawing/2014/main" id="{4F2DCE1D-2DA9-DF47-9B89-6ED5CF254E6E}"/>
              </a:ext>
            </a:extLst>
          </p:cNvPr>
          <p:cNvSpPr/>
          <p:nvPr/>
        </p:nvSpPr>
        <p:spPr>
          <a:xfrm>
            <a:off x="2782800" y="7718552"/>
            <a:ext cx="3580149" cy="646331"/>
          </a:xfrm>
          <a:prstGeom prst="rect">
            <a:avLst/>
          </a:prstGeom>
        </p:spPr>
        <p:txBody>
          <a:bodyPr wrap="square">
            <a:spAutoFit/>
          </a:bodyPr>
          <a:lstStyle/>
          <a:p>
            <a:pPr defTabSz="1219170"/>
            <a:r>
              <a:rPr lang="es-ES_tradnl" sz="1800" b="1" dirty="0">
                <a:solidFill>
                  <a:schemeClr val="accent2"/>
                </a:solidFill>
                <a:latin typeface="Calibri" panose="020F0502020204030204" pitchFamily="34" charset="0"/>
                <a:cs typeface="Calibri" panose="020F0502020204030204" pitchFamily="34" charset="0"/>
              </a:rPr>
              <a:t>CONTRACT VALUE (US$ MILLIONS)</a:t>
            </a:r>
          </a:p>
          <a:p>
            <a:pPr defTabSz="1219170"/>
            <a:r>
              <a:rPr lang="es-419" altLang="en-US" sz="1800" dirty="0">
                <a:solidFill>
                  <a:schemeClr val="bg1"/>
                </a:solidFill>
                <a:latin typeface="Calibri" panose="020F0502020204030204" pitchFamily="34" charset="0"/>
                <a:cs typeface="Calibri" panose="020F0502020204030204" pitchFamily="34" charset="0"/>
              </a:rPr>
              <a:t>131</a:t>
            </a:r>
            <a:endParaRPr lang="en-US" altLang="en-US" sz="1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0992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9" descr="http://www.bottondorobasiglio.com/images/around/humanitas.jpg"/>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873" y="1561385"/>
            <a:ext cx="16256715" cy="7582617"/>
          </a:xfrm>
          <a:prstGeom prst="rect">
            <a:avLst/>
          </a:prstGeom>
          <a:noFill/>
          <a:extLst>
            <a:ext uri="{909E8E84-426E-40DD-AFC4-6F175D3DCCD1}">
              <a14:hiddenFill xmlns:a14="http://schemas.microsoft.com/office/drawing/2010/main">
                <a:solidFill>
                  <a:srgbClr val="FFFFFF"/>
                </a:solidFill>
              </a14:hiddenFill>
            </a:ext>
          </a:extLst>
        </p:spPr>
      </p:pic>
      <p:sp>
        <p:nvSpPr>
          <p:cNvPr id="73" name="Rectángulo 30">
            <a:extLst>
              <a:ext uri="{FF2B5EF4-FFF2-40B4-BE49-F238E27FC236}">
                <a16:creationId xmlns:a16="http://schemas.microsoft.com/office/drawing/2014/main" id="{F2C9A019-AFFB-4246-B0B6-A2596EC52F21}"/>
              </a:ext>
            </a:extLst>
          </p:cNvPr>
          <p:cNvSpPr/>
          <p:nvPr/>
        </p:nvSpPr>
        <p:spPr>
          <a:xfrm>
            <a:off x="-13245" y="6111874"/>
            <a:ext cx="16289121"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43EFFB8-C70F-3947-9929-B5DF2440ADFD}"/>
              </a:ext>
            </a:extLst>
          </p:cNvPr>
          <p:cNvSpPr/>
          <p:nvPr/>
        </p:nvSpPr>
        <p:spPr>
          <a:xfrm>
            <a:off x="739752" y="6324266"/>
            <a:ext cx="9822501" cy="584775"/>
          </a:xfrm>
          <a:prstGeom prst="rect">
            <a:avLst/>
          </a:prstGeom>
        </p:spPr>
        <p:txBody>
          <a:bodyPr wrap="square">
            <a:spAutoFit/>
          </a:bodyPr>
          <a:lstStyle/>
          <a:p>
            <a:pPr defTabSz="844083"/>
            <a:r>
              <a:rPr lang="en-US" sz="3200" b="1" dirty="0">
                <a:solidFill>
                  <a:schemeClr val="bg1"/>
                </a:solidFill>
                <a:cs typeface="Calibri" panose="020F0502020204030204" pitchFamily="34" charset="0"/>
              </a:rPr>
              <a:t>HUMANITAS CLINICAL INSTITUTE </a:t>
            </a:r>
          </a:p>
        </p:txBody>
      </p:sp>
      <p:sp>
        <p:nvSpPr>
          <p:cNvPr id="59" name="CuadroTexto 78">
            <a:extLst>
              <a:ext uri="{FF2B5EF4-FFF2-40B4-BE49-F238E27FC236}">
                <a16:creationId xmlns:a16="http://schemas.microsoft.com/office/drawing/2014/main" id="{74F18C80-EA61-7E42-9C2F-E8705F046681}"/>
              </a:ext>
            </a:extLst>
          </p:cNvPr>
          <p:cNvSpPr txBox="1"/>
          <p:nvPr/>
        </p:nvSpPr>
        <p:spPr>
          <a:xfrm>
            <a:off x="485719" y="425668"/>
            <a:ext cx="12486002"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a:solidFill>
                  <a:schemeClr val="bg1"/>
                </a:solidFill>
                <a:latin typeface="Calibri" panose="020F0502020204030204" pitchFamily="34" charset="0"/>
                <a:ea typeface="Univers" charset="0"/>
                <a:cs typeface="Calibri" panose="020F0502020204030204" pitchFamily="34" charset="0"/>
              </a:rPr>
              <a:t>Civil </a:t>
            </a:r>
            <a:r>
              <a:rPr lang="es-ES_tradnl" sz="4000" dirty="0" err="1">
                <a:solidFill>
                  <a:schemeClr val="bg1"/>
                </a:solidFill>
                <a:latin typeface="Calibri" panose="020F0502020204030204" pitchFamily="34" charset="0"/>
                <a:ea typeface="Univers" charset="0"/>
                <a:cs typeface="Calibri" panose="020F0502020204030204" pitchFamily="34" charset="0"/>
              </a:rPr>
              <a:t>Infrastructure</a:t>
            </a:r>
            <a:r>
              <a:rPr lang="es-ES_tradnl" sz="4000" dirty="0">
                <a:solidFill>
                  <a:schemeClr val="bg1"/>
                </a:solidFill>
                <a:latin typeface="Calibri" panose="020F0502020204030204" pitchFamily="34" charset="0"/>
                <a:ea typeface="Univers" charset="0"/>
                <a:cs typeface="Calibri" panose="020F0502020204030204" pitchFamily="34" charset="0"/>
              </a:rPr>
              <a:t> Works </a:t>
            </a:r>
          </a:p>
        </p:txBody>
      </p:sp>
      <p:pic>
        <p:nvPicPr>
          <p:cNvPr id="32" name="Picture 31">
            <a:extLst>
              <a:ext uri="{FF2B5EF4-FFF2-40B4-BE49-F238E27FC236}">
                <a16:creationId xmlns:a16="http://schemas.microsoft.com/office/drawing/2014/main" id="{75AAEBE3-A7D4-8244-8A63-E9C02305BB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38" name="Rectangle 37">
            <a:extLst>
              <a:ext uri="{FF2B5EF4-FFF2-40B4-BE49-F238E27FC236}">
                <a16:creationId xmlns:a16="http://schemas.microsoft.com/office/drawing/2014/main" id="{2862A2B9-8DAF-7149-AF4C-B0634148EEAC}"/>
              </a:ext>
            </a:extLst>
          </p:cNvPr>
          <p:cNvSpPr/>
          <p:nvPr/>
        </p:nvSpPr>
        <p:spPr>
          <a:xfrm>
            <a:off x="739752" y="7020363"/>
            <a:ext cx="1654397" cy="1477328"/>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br>
              <a:rPr lang="es-ES" altLang="en-US" sz="1800" b="1" dirty="0">
                <a:solidFill>
                  <a:schemeClr val="accent2"/>
                </a:solidFill>
                <a:latin typeface="Calibri" panose="020F0502020204030204" pitchFamily="34" charset="0"/>
                <a:cs typeface="Calibri" panose="020F0502020204030204" pitchFamily="34" charset="0"/>
              </a:rPr>
            </a:br>
            <a:r>
              <a:rPr lang="es-419" altLang="en-US" sz="1800" dirty="0" err="1">
                <a:solidFill>
                  <a:schemeClr val="bg1"/>
                </a:solidFill>
                <a:latin typeface="Calibri Light" panose="020F0302020204030204" pitchFamily="34" charset="0"/>
                <a:cs typeface="Calibri Light" panose="020F0302020204030204" pitchFamily="34" charset="0"/>
              </a:rPr>
              <a:t>Inmobiliare</a:t>
            </a:r>
            <a:r>
              <a:rPr lang="es-419" altLang="en-US" sz="1800" dirty="0">
                <a:solidFill>
                  <a:schemeClr val="bg1"/>
                </a:solidFill>
                <a:latin typeface="Calibri Light" panose="020F0302020204030204" pitchFamily="34" charset="0"/>
                <a:cs typeface="Calibri Light" panose="020F0302020204030204" pitchFamily="34" charset="0"/>
              </a:rPr>
              <a:t> </a:t>
            </a:r>
            <a:r>
              <a:rPr lang="es-419" altLang="en-US" sz="1800" dirty="0" err="1">
                <a:solidFill>
                  <a:schemeClr val="bg1"/>
                </a:solidFill>
                <a:latin typeface="Calibri Light" panose="020F0302020204030204" pitchFamily="34" charset="0"/>
                <a:cs typeface="Calibri Light" panose="020F0302020204030204" pitchFamily="34" charset="0"/>
              </a:rPr>
              <a:t>Mirasole</a:t>
            </a:r>
            <a:r>
              <a:rPr lang="es-419" altLang="en-US" sz="1800" dirty="0">
                <a:solidFill>
                  <a:schemeClr val="bg1"/>
                </a:solidFill>
                <a:latin typeface="Calibri Light" panose="020F0302020204030204" pitchFamily="34" charset="0"/>
                <a:cs typeface="Calibri Light" panose="020F0302020204030204" pitchFamily="34" charset="0"/>
              </a:rPr>
              <a:t> </a:t>
            </a:r>
            <a:r>
              <a:rPr lang="es-419" altLang="en-US" sz="1800" dirty="0" err="1">
                <a:solidFill>
                  <a:schemeClr val="bg1"/>
                </a:solidFill>
                <a:latin typeface="Calibri Light" panose="020F0302020204030204" pitchFamily="34" charset="0"/>
                <a:cs typeface="Calibri Light" panose="020F0302020204030204" pitchFamily="34" charset="0"/>
              </a:rPr>
              <a:t>S.p.A</a:t>
            </a:r>
            <a:r>
              <a:rPr lang="es-419" altLang="en-US" sz="1800" dirty="0">
                <a:solidFill>
                  <a:schemeClr val="bg1"/>
                </a:solidFill>
                <a:latin typeface="Calibri Light" panose="020F0302020204030204" pitchFamily="34" charset="0"/>
                <a:cs typeface="Calibri Light" panose="020F0302020204030204" pitchFamily="34" charset="0"/>
              </a:rPr>
              <a:t>. e  </a:t>
            </a:r>
            <a:r>
              <a:rPr lang="es-419" altLang="en-US" sz="1800" dirty="0" err="1">
                <a:solidFill>
                  <a:schemeClr val="bg1"/>
                </a:solidFill>
                <a:latin typeface="Calibri Light" panose="020F0302020204030204" pitchFamily="34" charset="0"/>
                <a:cs typeface="Calibri Light" panose="020F0302020204030204" pitchFamily="34" charset="0"/>
              </a:rPr>
              <a:t>Humanitas</a:t>
            </a:r>
            <a:r>
              <a:rPr lang="es-419" altLang="en-US" sz="1800" dirty="0">
                <a:solidFill>
                  <a:schemeClr val="bg1"/>
                </a:solidFill>
                <a:latin typeface="Calibri Light" panose="020F0302020204030204" pitchFamily="34" charset="0"/>
                <a:cs typeface="Calibri Light" panose="020F0302020204030204" pitchFamily="34" charset="0"/>
              </a:rPr>
              <a:t> </a:t>
            </a:r>
            <a:r>
              <a:rPr lang="es-419" altLang="en-US" sz="1800" dirty="0" err="1">
                <a:solidFill>
                  <a:schemeClr val="bg1"/>
                </a:solidFill>
                <a:latin typeface="Calibri Light" panose="020F0302020204030204" pitchFamily="34" charset="0"/>
                <a:cs typeface="Calibri Light" panose="020F0302020204030204" pitchFamily="34" charset="0"/>
              </a:rPr>
              <a:t>S.p.A</a:t>
            </a:r>
            <a:r>
              <a:rPr lang="es-419" altLang="en-US" sz="1800" dirty="0">
                <a:solidFill>
                  <a:schemeClr val="bg1"/>
                </a:solidFill>
                <a:latin typeface="Calibri Light" panose="020F0302020204030204" pitchFamily="34" charset="0"/>
                <a:cs typeface="Calibri Light" panose="020F0302020204030204" pitchFamily="34" charset="0"/>
              </a:rPr>
              <a:t>. </a:t>
            </a:r>
            <a:endParaRPr lang="en-US" altLang="en-US" sz="1800" dirty="0">
              <a:solidFill>
                <a:schemeClr val="bg1"/>
              </a:solidFill>
              <a:latin typeface="Calibri Light" panose="020F0302020204030204" pitchFamily="34" charset="0"/>
              <a:cs typeface="Calibri Light" panose="020F0302020204030204" pitchFamily="34" charset="0"/>
            </a:endParaRPr>
          </a:p>
        </p:txBody>
      </p:sp>
      <p:sp>
        <p:nvSpPr>
          <p:cNvPr id="39" name="Rectangle 38">
            <a:extLst>
              <a:ext uri="{FF2B5EF4-FFF2-40B4-BE49-F238E27FC236}">
                <a16:creationId xmlns:a16="http://schemas.microsoft.com/office/drawing/2014/main" id="{3922A6EB-DB79-2E4B-81D3-B24BF3D9C144}"/>
              </a:ext>
            </a:extLst>
          </p:cNvPr>
          <p:cNvSpPr/>
          <p:nvPr/>
        </p:nvSpPr>
        <p:spPr>
          <a:xfrm>
            <a:off x="4557465" y="7020365"/>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s-419" altLang="en-US" sz="1800" dirty="0">
                <a:solidFill>
                  <a:schemeClr val="bg1"/>
                </a:solidFill>
                <a:latin typeface="Calibri" panose="020F0502020204030204" pitchFamily="34" charset="0"/>
                <a:cs typeface="Calibri" panose="020F0502020204030204" pitchFamily="34" charset="0"/>
              </a:rPr>
              <a:t>EPC</a:t>
            </a:r>
            <a:endParaRPr lang="en-US" altLang="en-US" sz="1800" dirty="0">
              <a:solidFill>
                <a:schemeClr val="bg1"/>
              </a:solidFill>
              <a:latin typeface="Calibri" panose="020F0502020204030204" pitchFamily="34" charset="0"/>
              <a:cs typeface="Calibri" panose="020F0502020204030204" pitchFamily="34" charset="0"/>
            </a:endParaRPr>
          </a:p>
        </p:txBody>
      </p:sp>
      <p:sp>
        <p:nvSpPr>
          <p:cNvPr id="42" name="Rectangle 41">
            <a:extLst>
              <a:ext uri="{FF2B5EF4-FFF2-40B4-BE49-F238E27FC236}">
                <a16:creationId xmlns:a16="http://schemas.microsoft.com/office/drawing/2014/main" id="{B86F7F35-8A66-AE4F-AA98-B0BE64CAC020}"/>
              </a:ext>
            </a:extLst>
          </p:cNvPr>
          <p:cNvSpPr/>
          <p:nvPr/>
        </p:nvSpPr>
        <p:spPr>
          <a:xfrm>
            <a:off x="7896024" y="7020363"/>
            <a:ext cx="8361564" cy="2862322"/>
          </a:xfrm>
          <a:prstGeom prst="rect">
            <a:avLst/>
          </a:prstGeom>
        </p:spPr>
        <p:txBody>
          <a:bodyPr wrap="square">
            <a:spAutoFit/>
          </a:bodyPr>
          <a:lstStyle/>
          <a:p>
            <a:pPr>
              <a:spcBef>
                <a:spcPct val="0"/>
              </a:spcBef>
            </a:pPr>
            <a:r>
              <a:rPr lang="en-US" altLang="en-US" sz="1800" b="1" dirty="0">
                <a:solidFill>
                  <a:schemeClr val="accent2"/>
                </a:solidFill>
                <a:latin typeface="Calibri" panose="020F0502020204030204" pitchFamily="34" charset="0"/>
                <a:cs typeface="Calibri" panose="020F0502020204030204" pitchFamily="34" charset="0"/>
              </a:rPr>
              <a:t>DESCRIPTION:</a:t>
            </a:r>
            <a:br>
              <a:rPr lang="en-US" altLang="en-US" sz="1800" b="1" dirty="0">
                <a:solidFill>
                  <a:schemeClr val="accent2"/>
                </a:solidFill>
                <a:latin typeface="Calibri" panose="020F0502020204030204" pitchFamily="34" charset="0"/>
                <a:cs typeface="Calibri" panose="020F0502020204030204" pitchFamily="34" charset="0"/>
              </a:rPr>
            </a:br>
            <a:r>
              <a:rPr lang="en-US" sz="1800" dirty="0">
                <a:solidFill>
                  <a:schemeClr val="bg1"/>
                </a:solidFill>
                <a:latin typeface="Calibri Light" panose="020F0302020204030204" pitchFamily="34" charset="0"/>
                <a:cs typeface="Calibri Light" panose="020F0302020204030204" pitchFamily="34" charset="0"/>
              </a:rPr>
              <a:t>New private </a:t>
            </a:r>
            <a:r>
              <a:rPr lang="en-US" sz="1800" dirty="0" err="1">
                <a:solidFill>
                  <a:schemeClr val="bg1"/>
                </a:solidFill>
                <a:latin typeface="Calibri Light" panose="020F0302020204030204" pitchFamily="34" charset="0"/>
                <a:cs typeface="Calibri Light" panose="020F0302020204030204" pitchFamily="34" charset="0"/>
              </a:rPr>
              <a:t>polyfunctional</a:t>
            </a:r>
            <a:r>
              <a:rPr lang="en-US" sz="1800" dirty="0">
                <a:solidFill>
                  <a:schemeClr val="bg1"/>
                </a:solidFill>
                <a:latin typeface="Calibri Light" panose="020F0302020204030204" pitchFamily="34" charset="0"/>
                <a:cs typeface="Calibri Light" panose="020F0302020204030204" pitchFamily="34" charset="0"/>
              </a:rPr>
              <a:t> hospital in Milan. Design &amp; Construction of a 380 beds acute care hospital, 6 Operating Theatres connected with a centralized Sterilization Unit. Imaging Diagnostic Department equipped with 6 X-ray Rooms, 7 Special Diagnostic Rooms and a Nuclear Medicine and NMR Unit. Central Laboratory including Clinical-Chemistry, Microbiology, Virology and </a:t>
            </a:r>
            <a:r>
              <a:rPr lang="en-US" sz="1800" dirty="0" err="1">
                <a:solidFill>
                  <a:schemeClr val="bg1"/>
                </a:solidFill>
                <a:latin typeface="Calibri Light" panose="020F0302020204030204" pitchFamily="34" charset="0"/>
                <a:cs typeface="Calibri Light" panose="020F0302020204030204" pitchFamily="34" charset="0"/>
              </a:rPr>
              <a:t>Haematology</a:t>
            </a:r>
            <a:r>
              <a:rPr lang="en-US" sz="1800" dirty="0">
                <a:solidFill>
                  <a:schemeClr val="bg1"/>
                </a:solidFill>
                <a:latin typeface="Calibri Light" panose="020F0302020204030204" pitchFamily="34" charset="0"/>
                <a:cs typeface="Calibri Light" panose="020F0302020204030204" pitchFamily="34" charset="0"/>
              </a:rPr>
              <a:t> Units, as well as common support areas. Morgue and Medical Examiner Room.</a:t>
            </a:r>
          </a:p>
          <a:p>
            <a:pPr>
              <a:spcBef>
                <a:spcPct val="0"/>
              </a:spcBef>
            </a:pPr>
            <a:endParaRPr lang="en-US" sz="1800" dirty="0">
              <a:solidFill>
                <a:schemeClr val="bg1"/>
              </a:solidFill>
              <a:latin typeface="Calibri Light" panose="020F0302020204030204" pitchFamily="34" charset="0"/>
              <a:cs typeface="Calibri Light" panose="020F0302020204030204" pitchFamily="34" charset="0"/>
            </a:endParaRPr>
          </a:p>
          <a:p>
            <a:pPr>
              <a:spcBef>
                <a:spcPct val="0"/>
              </a:spcBef>
            </a:pPr>
            <a:endParaRPr lang="es-ES" altLang="en-US" sz="1800" dirty="0">
              <a:solidFill>
                <a:schemeClr val="bg1"/>
              </a:solidFill>
              <a:latin typeface="Calibri Light" panose="020F0302020204030204" pitchFamily="34" charset="0"/>
              <a:cs typeface="Calibri Light" panose="020F0302020204030204" pitchFamily="34" charset="0"/>
            </a:endParaRPr>
          </a:p>
          <a:p>
            <a:pPr>
              <a:spcBef>
                <a:spcPct val="0"/>
              </a:spcBef>
            </a:pPr>
            <a:r>
              <a:rPr lang="en-US" sz="1800" dirty="0">
                <a:solidFill>
                  <a:schemeClr val="bg1"/>
                </a:solidFill>
                <a:latin typeface="Calibri Light" panose="020F0302020204030204" pitchFamily="34" charset="0"/>
                <a:cs typeface="Calibri Light" panose="020F0302020204030204" pitchFamily="34" charset="0"/>
              </a:rPr>
              <a:t> </a:t>
            </a: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43" name="Rectangle 42">
            <a:extLst>
              <a:ext uri="{FF2B5EF4-FFF2-40B4-BE49-F238E27FC236}">
                <a16:creationId xmlns:a16="http://schemas.microsoft.com/office/drawing/2014/main" id="{BDCA158C-80C3-5945-A2E5-2DBF4C022217}"/>
              </a:ext>
            </a:extLst>
          </p:cNvPr>
          <p:cNvSpPr/>
          <p:nvPr/>
        </p:nvSpPr>
        <p:spPr>
          <a:xfrm>
            <a:off x="2806584" y="7020363"/>
            <a:ext cx="1654397"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 </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panose="020F0502020204030204" pitchFamily="34" charset="0"/>
                <a:cs typeface="Calibri" panose="020F0502020204030204" pitchFamily="34" charset="0"/>
              </a:rPr>
              <a:t>Italy</a:t>
            </a:r>
          </a:p>
        </p:txBody>
      </p:sp>
      <p:sp>
        <p:nvSpPr>
          <p:cNvPr id="46" name="Rectangle 45">
            <a:extLst>
              <a:ext uri="{FF2B5EF4-FFF2-40B4-BE49-F238E27FC236}">
                <a16:creationId xmlns:a16="http://schemas.microsoft.com/office/drawing/2014/main" id="{F7ED6491-59D0-EC4B-B872-9D8D36719EBC}"/>
              </a:ext>
            </a:extLst>
          </p:cNvPr>
          <p:cNvSpPr/>
          <p:nvPr/>
        </p:nvSpPr>
        <p:spPr>
          <a:xfrm>
            <a:off x="6224388" y="7021043"/>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s-419" altLang="en-US" sz="1800" dirty="0">
                <a:solidFill>
                  <a:schemeClr val="bg1"/>
                </a:solidFill>
                <a:latin typeface="Calibri" panose="020F0502020204030204" pitchFamily="34" charset="0"/>
                <a:cs typeface="Calibri" panose="020F0502020204030204" pitchFamily="34" charset="0"/>
              </a:rPr>
              <a:t>1996</a:t>
            </a:r>
            <a:endParaRPr lang="en-US" altLang="en-US" sz="1800" dirty="0">
              <a:solidFill>
                <a:schemeClr val="bg1"/>
              </a:solidFill>
              <a:latin typeface="Calibri" panose="020F0502020204030204" pitchFamily="34" charset="0"/>
              <a:cs typeface="Calibri" panose="020F0502020204030204" pitchFamily="34" charset="0"/>
            </a:endParaRPr>
          </a:p>
        </p:txBody>
      </p:sp>
      <p:sp>
        <p:nvSpPr>
          <p:cNvPr id="3" name="Botón de acción: Volver 2">
            <a:hlinkClick r:id="rId5" action="ppaction://hlinksldjump" highlightClick="1"/>
            <a:extLst>
              <a:ext uri="{FF2B5EF4-FFF2-40B4-BE49-F238E27FC236}">
                <a16:creationId xmlns:a16="http://schemas.microsoft.com/office/drawing/2014/main" id="{93A52A4C-1FA4-E041-930E-BED4B8096457}"/>
              </a:ext>
            </a:extLst>
          </p:cNvPr>
          <p:cNvSpPr/>
          <p:nvPr/>
        </p:nvSpPr>
        <p:spPr>
          <a:xfrm>
            <a:off x="485719" y="8433836"/>
            <a:ext cx="3681835" cy="735564"/>
          </a:xfrm>
          <a:prstGeom prst="actionButtonRetur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 name="Botón de acción: Hacia delante o Siguiente 4">
            <a:hlinkClick r:id="" action="ppaction://hlinkshowjump?jump=nextslide" highlightClick="1"/>
            <a:extLst>
              <a:ext uri="{FF2B5EF4-FFF2-40B4-BE49-F238E27FC236}">
                <a16:creationId xmlns:a16="http://schemas.microsoft.com/office/drawing/2014/main" id="{D12BCEE2-4693-674E-B465-4AA5FEDB78E7}"/>
              </a:ext>
            </a:extLst>
          </p:cNvPr>
          <p:cNvSpPr/>
          <p:nvPr/>
        </p:nvSpPr>
        <p:spPr>
          <a:xfrm>
            <a:off x="11887200" y="8433836"/>
            <a:ext cx="4220308" cy="698713"/>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7" name="Rectangle 46">
            <a:extLst>
              <a:ext uri="{FF2B5EF4-FFF2-40B4-BE49-F238E27FC236}">
                <a16:creationId xmlns:a16="http://schemas.microsoft.com/office/drawing/2014/main" id="{4F2DCE1D-2DA9-DF47-9B89-6ED5CF254E6E}"/>
              </a:ext>
            </a:extLst>
          </p:cNvPr>
          <p:cNvSpPr/>
          <p:nvPr/>
        </p:nvSpPr>
        <p:spPr>
          <a:xfrm>
            <a:off x="2782800" y="7718552"/>
            <a:ext cx="3580149" cy="646331"/>
          </a:xfrm>
          <a:prstGeom prst="rect">
            <a:avLst/>
          </a:prstGeom>
        </p:spPr>
        <p:txBody>
          <a:bodyPr wrap="square">
            <a:spAutoFit/>
          </a:bodyPr>
          <a:lstStyle/>
          <a:p>
            <a:pPr defTabSz="1219170"/>
            <a:r>
              <a:rPr lang="es-ES_tradnl" sz="1800" b="1" dirty="0">
                <a:solidFill>
                  <a:schemeClr val="accent2"/>
                </a:solidFill>
                <a:latin typeface="Calibri" panose="020F0502020204030204" pitchFamily="34" charset="0"/>
                <a:cs typeface="Calibri" panose="020F0502020204030204" pitchFamily="34" charset="0"/>
              </a:rPr>
              <a:t>CONTRACT VALUE (US$ MILLIONS)</a:t>
            </a:r>
          </a:p>
          <a:p>
            <a:pPr defTabSz="1219170"/>
            <a:r>
              <a:rPr lang="es-419" altLang="en-US" sz="1800" dirty="0">
                <a:solidFill>
                  <a:schemeClr val="bg1"/>
                </a:solidFill>
                <a:latin typeface="Calibri" panose="020F0502020204030204" pitchFamily="34" charset="0"/>
                <a:cs typeface="Calibri" panose="020F0502020204030204" pitchFamily="34" charset="0"/>
              </a:rPr>
              <a:t>92</a:t>
            </a:r>
            <a:endParaRPr lang="en-US" altLang="en-US" sz="1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36119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4"/>
          <p:cNvPicPr>
            <a:picLocks noChangeAspect="1"/>
          </p:cNvPicPr>
          <p:nvPr/>
        </p:nvPicPr>
        <p:blipFill rotWithShape="1">
          <a:blip r:embed="rId3">
            <a:extLst>
              <a:ext uri="{28A0092B-C50C-407E-A947-70E740481C1C}">
                <a14:useLocalDpi xmlns:a14="http://schemas.microsoft.com/office/drawing/2010/main"/>
              </a:ext>
            </a:extLst>
          </a:blip>
          <a:srcRect/>
          <a:stretch/>
        </p:blipFill>
        <p:spPr bwMode="auto">
          <a:xfrm>
            <a:off x="3464" y="1077589"/>
            <a:ext cx="16254125" cy="805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Rectángulo 30">
            <a:extLst>
              <a:ext uri="{FF2B5EF4-FFF2-40B4-BE49-F238E27FC236}">
                <a16:creationId xmlns:a16="http://schemas.microsoft.com/office/drawing/2014/main" id="{F2C9A019-AFFB-4246-B0B6-A2596EC52F21}"/>
              </a:ext>
            </a:extLst>
          </p:cNvPr>
          <p:cNvSpPr/>
          <p:nvPr/>
        </p:nvSpPr>
        <p:spPr>
          <a:xfrm>
            <a:off x="-13245" y="6111874"/>
            <a:ext cx="16289121"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43EFFB8-C70F-3947-9929-B5DF2440ADFD}"/>
              </a:ext>
            </a:extLst>
          </p:cNvPr>
          <p:cNvSpPr/>
          <p:nvPr/>
        </p:nvSpPr>
        <p:spPr>
          <a:xfrm>
            <a:off x="739752" y="6324266"/>
            <a:ext cx="9822501" cy="584775"/>
          </a:xfrm>
          <a:prstGeom prst="rect">
            <a:avLst/>
          </a:prstGeom>
        </p:spPr>
        <p:txBody>
          <a:bodyPr wrap="square">
            <a:spAutoFit/>
          </a:bodyPr>
          <a:lstStyle/>
          <a:p>
            <a:pPr defTabSz="844083"/>
            <a:r>
              <a:rPr lang="es-ES" sz="3200" b="1" dirty="0">
                <a:solidFill>
                  <a:schemeClr val="bg1"/>
                </a:solidFill>
                <a:cs typeface="Calibri" panose="020F0502020204030204" pitchFamily="34" charset="0"/>
              </a:rPr>
              <a:t>ACUTE INTENSIVE CARE CENTER</a:t>
            </a:r>
            <a:endParaRPr lang="en-US" sz="3200" b="1" dirty="0">
              <a:solidFill>
                <a:schemeClr val="bg1"/>
              </a:solidFill>
              <a:cs typeface="Calibri" panose="020F0502020204030204" pitchFamily="34" charset="0"/>
            </a:endParaRPr>
          </a:p>
        </p:txBody>
      </p:sp>
      <p:sp>
        <p:nvSpPr>
          <p:cNvPr id="59" name="CuadroTexto 78">
            <a:extLst>
              <a:ext uri="{FF2B5EF4-FFF2-40B4-BE49-F238E27FC236}">
                <a16:creationId xmlns:a16="http://schemas.microsoft.com/office/drawing/2014/main" id="{74F18C80-EA61-7E42-9C2F-E8705F046681}"/>
              </a:ext>
            </a:extLst>
          </p:cNvPr>
          <p:cNvSpPr txBox="1"/>
          <p:nvPr/>
        </p:nvSpPr>
        <p:spPr>
          <a:xfrm>
            <a:off x="485719" y="425668"/>
            <a:ext cx="12486002"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a:solidFill>
                  <a:schemeClr val="bg1"/>
                </a:solidFill>
                <a:latin typeface="Calibri" panose="020F0502020204030204" pitchFamily="34" charset="0"/>
                <a:ea typeface="Univers" charset="0"/>
                <a:cs typeface="Calibri" panose="020F0502020204030204" pitchFamily="34" charset="0"/>
              </a:rPr>
              <a:t>Civil </a:t>
            </a:r>
            <a:r>
              <a:rPr lang="es-ES_tradnl" sz="4000" dirty="0" err="1">
                <a:solidFill>
                  <a:schemeClr val="bg1"/>
                </a:solidFill>
                <a:latin typeface="Calibri" panose="020F0502020204030204" pitchFamily="34" charset="0"/>
                <a:ea typeface="Univers" charset="0"/>
                <a:cs typeface="Calibri" panose="020F0502020204030204" pitchFamily="34" charset="0"/>
              </a:rPr>
              <a:t>Infrastructure</a:t>
            </a:r>
            <a:r>
              <a:rPr lang="es-ES_tradnl" sz="4000" dirty="0">
                <a:solidFill>
                  <a:schemeClr val="bg1"/>
                </a:solidFill>
                <a:latin typeface="Calibri" panose="020F0502020204030204" pitchFamily="34" charset="0"/>
                <a:ea typeface="Univers" charset="0"/>
                <a:cs typeface="Calibri" panose="020F0502020204030204" pitchFamily="34" charset="0"/>
              </a:rPr>
              <a:t> Works </a:t>
            </a:r>
          </a:p>
        </p:txBody>
      </p:sp>
      <p:pic>
        <p:nvPicPr>
          <p:cNvPr id="32" name="Picture 31">
            <a:extLst>
              <a:ext uri="{FF2B5EF4-FFF2-40B4-BE49-F238E27FC236}">
                <a16:creationId xmlns:a16="http://schemas.microsoft.com/office/drawing/2014/main" id="{75AAEBE3-A7D4-8244-8A63-E9C02305BB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38" name="Rectangle 37">
            <a:extLst>
              <a:ext uri="{FF2B5EF4-FFF2-40B4-BE49-F238E27FC236}">
                <a16:creationId xmlns:a16="http://schemas.microsoft.com/office/drawing/2014/main" id="{2862A2B9-8DAF-7149-AF4C-B0634148EEAC}"/>
              </a:ext>
            </a:extLst>
          </p:cNvPr>
          <p:cNvSpPr/>
          <p:nvPr/>
        </p:nvSpPr>
        <p:spPr>
          <a:xfrm>
            <a:off x="739752" y="7020363"/>
            <a:ext cx="1654397" cy="1477328"/>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br>
              <a:rPr lang="es-ES" altLang="en-US" sz="1800" b="1" dirty="0">
                <a:solidFill>
                  <a:schemeClr val="accent2"/>
                </a:solidFill>
                <a:latin typeface="Calibri" panose="020F0502020204030204" pitchFamily="34" charset="0"/>
                <a:cs typeface="Calibri" panose="020F0502020204030204" pitchFamily="34" charset="0"/>
              </a:rPr>
            </a:br>
            <a:r>
              <a:rPr lang="es-419" altLang="en-US" sz="1800" dirty="0" err="1">
                <a:solidFill>
                  <a:schemeClr val="bg1"/>
                </a:solidFill>
                <a:latin typeface="Calibri Light" panose="020F0302020204030204" pitchFamily="34" charset="0"/>
                <a:cs typeface="Calibri Light" panose="020F0302020204030204" pitchFamily="34" charset="0"/>
              </a:rPr>
              <a:t>Inmobiliare</a:t>
            </a:r>
            <a:r>
              <a:rPr lang="es-419" altLang="en-US" sz="1800" dirty="0">
                <a:solidFill>
                  <a:schemeClr val="bg1"/>
                </a:solidFill>
                <a:latin typeface="Calibri Light" panose="020F0302020204030204" pitchFamily="34" charset="0"/>
                <a:cs typeface="Calibri Light" panose="020F0302020204030204" pitchFamily="34" charset="0"/>
              </a:rPr>
              <a:t> </a:t>
            </a:r>
            <a:r>
              <a:rPr lang="es-419" altLang="en-US" sz="1800" dirty="0" err="1">
                <a:solidFill>
                  <a:schemeClr val="bg1"/>
                </a:solidFill>
                <a:latin typeface="Calibri Light" panose="020F0302020204030204" pitchFamily="34" charset="0"/>
                <a:cs typeface="Calibri Light" panose="020F0302020204030204" pitchFamily="34" charset="0"/>
              </a:rPr>
              <a:t>Mirasole</a:t>
            </a:r>
            <a:r>
              <a:rPr lang="es-419" altLang="en-US" sz="1800" dirty="0">
                <a:solidFill>
                  <a:schemeClr val="bg1"/>
                </a:solidFill>
                <a:latin typeface="Calibri Light" panose="020F0302020204030204" pitchFamily="34" charset="0"/>
                <a:cs typeface="Calibri Light" panose="020F0302020204030204" pitchFamily="34" charset="0"/>
              </a:rPr>
              <a:t> </a:t>
            </a:r>
            <a:r>
              <a:rPr lang="es-419" altLang="en-US" sz="1800" dirty="0" err="1">
                <a:solidFill>
                  <a:schemeClr val="bg1"/>
                </a:solidFill>
                <a:latin typeface="Calibri Light" panose="020F0302020204030204" pitchFamily="34" charset="0"/>
                <a:cs typeface="Calibri Light" panose="020F0302020204030204" pitchFamily="34" charset="0"/>
              </a:rPr>
              <a:t>S.p.A</a:t>
            </a:r>
            <a:r>
              <a:rPr lang="es-419" altLang="en-US" sz="1800" dirty="0">
                <a:solidFill>
                  <a:schemeClr val="bg1"/>
                </a:solidFill>
                <a:latin typeface="Calibri Light" panose="020F0302020204030204" pitchFamily="34" charset="0"/>
                <a:cs typeface="Calibri Light" panose="020F0302020204030204" pitchFamily="34" charset="0"/>
              </a:rPr>
              <a:t>. </a:t>
            </a:r>
            <a:r>
              <a:rPr lang="es-419" altLang="en-US" sz="1800" dirty="0" err="1">
                <a:solidFill>
                  <a:schemeClr val="bg1"/>
                </a:solidFill>
                <a:latin typeface="Calibri Light" panose="020F0302020204030204" pitchFamily="34" charset="0"/>
                <a:cs typeface="Calibri Light" panose="020F0302020204030204" pitchFamily="34" charset="0"/>
              </a:rPr>
              <a:t>Humanitas</a:t>
            </a:r>
            <a:r>
              <a:rPr lang="es-419" altLang="en-US" sz="1800" dirty="0">
                <a:solidFill>
                  <a:schemeClr val="bg1"/>
                </a:solidFill>
                <a:latin typeface="Calibri Light" panose="020F0302020204030204" pitchFamily="34" charset="0"/>
                <a:cs typeface="Calibri Light" panose="020F0302020204030204" pitchFamily="34" charset="0"/>
              </a:rPr>
              <a:t> </a:t>
            </a:r>
            <a:r>
              <a:rPr lang="es-419" altLang="en-US" sz="1800" dirty="0" err="1">
                <a:solidFill>
                  <a:schemeClr val="bg1"/>
                </a:solidFill>
                <a:latin typeface="Calibri Light" panose="020F0302020204030204" pitchFamily="34" charset="0"/>
                <a:cs typeface="Calibri Light" panose="020F0302020204030204" pitchFamily="34" charset="0"/>
              </a:rPr>
              <a:t>S.p.A</a:t>
            </a:r>
            <a:r>
              <a:rPr lang="es-419" altLang="en-US" sz="1800" dirty="0">
                <a:solidFill>
                  <a:schemeClr val="bg1"/>
                </a:solidFill>
                <a:latin typeface="Calibri Light" panose="020F0302020204030204" pitchFamily="34" charset="0"/>
                <a:cs typeface="Calibri Light" panose="020F0302020204030204" pitchFamily="34" charset="0"/>
              </a:rPr>
              <a:t>. </a:t>
            </a:r>
            <a:endParaRPr lang="en-US" altLang="en-US" sz="1800" dirty="0">
              <a:solidFill>
                <a:schemeClr val="bg1"/>
              </a:solidFill>
              <a:latin typeface="Calibri Light" panose="020F0302020204030204" pitchFamily="34" charset="0"/>
              <a:cs typeface="Calibri Light" panose="020F0302020204030204" pitchFamily="34" charset="0"/>
            </a:endParaRPr>
          </a:p>
        </p:txBody>
      </p:sp>
      <p:sp>
        <p:nvSpPr>
          <p:cNvPr id="39" name="Rectangle 38">
            <a:extLst>
              <a:ext uri="{FF2B5EF4-FFF2-40B4-BE49-F238E27FC236}">
                <a16:creationId xmlns:a16="http://schemas.microsoft.com/office/drawing/2014/main" id="{3922A6EB-DB79-2E4B-81D3-B24BF3D9C144}"/>
              </a:ext>
            </a:extLst>
          </p:cNvPr>
          <p:cNvSpPr/>
          <p:nvPr/>
        </p:nvSpPr>
        <p:spPr>
          <a:xfrm>
            <a:off x="4557465" y="7020365"/>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s-419" altLang="en-US" sz="1800">
                <a:solidFill>
                  <a:schemeClr val="bg1"/>
                </a:solidFill>
                <a:latin typeface="Calibri" panose="020F0502020204030204" pitchFamily="34" charset="0"/>
                <a:cs typeface="Calibri" panose="020F0502020204030204" pitchFamily="34" charset="0"/>
              </a:rPr>
              <a:t>EPC</a:t>
            </a:r>
            <a:endParaRPr lang="en-US" altLang="en-US" sz="1800" dirty="0">
              <a:solidFill>
                <a:schemeClr val="bg1"/>
              </a:solidFill>
              <a:latin typeface="Calibri" panose="020F0502020204030204" pitchFamily="34" charset="0"/>
              <a:cs typeface="Calibri" panose="020F0502020204030204" pitchFamily="34" charset="0"/>
            </a:endParaRPr>
          </a:p>
        </p:txBody>
      </p:sp>
      <p:sp>
        <p:nvSpPr>
          <p:cNvPr id="42" name="Rectangle 41">
            <a:extLst>
              <a:ext uri="{FF2B5EF4-FFF2-40B4-BE49-F238E27FC236}">
                <a16:creationId xmlns:a16="http://schemas.microsoft.com/office/drawing/2014/main" id="{B86F7F35-8A66-AE4F-AA98-B0BE64CAC020}"/>
              </a:ext>
            </a:extLst>
          </p:cNvPr>
          <p:cNvSpPr/>
          <p:nvPr/>
        </p:nvSpPr>
        <p:spPr>
          <a:xfrm>
            <a:off x="7896024" y="7020363"/>
            <a:ext cx="8361564" cy="2308324"/>
          </a:xfrm>
          <a:prstGeom prst="rect">
            <a:avLst/>
          </a:prstGeom>
        </p:spPr>
        <p:txBody>
          <a:bodyPr wrap="square">
            <a:spAutoFit/>
          </a:bodyPr>
          <a:lstStyle/>
          <a:p>
            <a:pPr>
              <a:spcBef>
                <a:spcPct val="0"/>
              </a:spcBef>
            </a:pPr>
            <a:r>
              <a:rPr lang="en-US" altLang="en-US" sz="1800" b="1" dirty="0">
                <a:solidFill>
                  <a:schemeClr val="accent2"/>
                </a:solidFill>
                <a:latin typeface="Calibri" panose="020F0502020204030204" pitchFamily="34" charset="0"/>
                <a:cs typeface="Calibri" panose="020F0502020204030204" pitchFamily="34" charset="0"/>
              </a:rPr>
              <a:t>DESCRIPTION:</a:t>
            </a:r>
            <a:br>
              <a:rPr lang="en-US" altLang="en-US" sz="1800" b="1" dirty="0">
                <a:solidFill>
                  <a:schemeClr val="accent2"/>
                </a:solidFill>
                <a:latin typeface="Calibri" panose="020F0502020204030204" pitchFamily="34" charset="0"/>
                <a:cs typeface="Calibri" panose="020F0502020204030204" pitchFamily="34" charset="0"/>
              </a:rPr>
            </a:br>
            <a:r>
              <a:rPr lang="en-US" sz="1800" dirty="0">
                <a:solidFill>
                  <a:schemeClr val="bg1"/>
                </a:solidFill>
                <a:latin typeface="Calibri Light" panose="020F0302020204030204" pitchFamily="34" charset="0"/>
                <a:cs typeface="Calibri Light" panose="020F0302020204030204" pitchFamily="34" charset="0"/>
              </a:rPr>
              <a:t>New private multifunctional hospital in Milan. Design and construction of a 380 beds acute care hospital, which includes: 6 operating theatres connected with a centralized sterilization Unit; imaging diagnostic department equipped with 6 X-ray Rooms; 7 special diagnostic rooms and a nuclear medicine and NMR unit; central laboratory including clinical - chemistry, microbiology, virology and hematology units, as well as common support areas; morgue and medical examiner room.</a:t>
            </a:r>
          </a:p>
          <a:p>
            <a:pPr>
              <a:spcBef>
                <a:spcPct val="0"/>
              </a:spcBef>
            </a:pP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43" name="Rectangle 42">
            <a:extLst>
              <a:ext uri="{FF2B5EF4-FFF2-40B4-BE49-F238E27FC236}">
                <a16:creationId xmlns:a16="http://schemas.microsoft.com/office/drawing/2014/main" id="{BDCA158C-80C3-5945-A2E5-2DBF4C022217}"/>
              </a:ext>
            </a:extLst>
          </p:cNvPr>
          <p:cNvSpPr/>
          <p:nvPr/>
        </p:nvSpPr>
        <p:spPr>
          <a:xfrm>
            <a:off x="2806584" y="7020363"/>
            <a:ext cx="1654397"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 </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panose="020F0502020204030204" pitchFamily="34" charset="0"/>
                <a:cs typeface="Calibri" panose="020F0502020204030204" pitchFamily="34" charset="0"/>
              </a:rPr>
              <a:t>Italy</a:t>
            </a:r>
          </a:p>
        </p:txBody>
      </p:sp>
      <p:sp>
        <p:nvSpPr>
          <p:cNvPr id="46" name="Rectangle 45">
            <a:extLst>
              <a:ext uri="{FF2B5EF4-FFF2-40B4-BE49-F238E27FC236}">
                <a16:creationId xmlns:a16="http://schemas.microsoft.com/office/drawing/2014/main" id="{F7ED6491-59D0-EC4B-B872-9D8D36719EBC}"/>
              </a:ext>
            </a:extLst>
          </p:cNvPr>
          <p:cNvSpPr/>
          <p:nvPr/>
        </p:nvSpPr>
        <p:spPr>
          <a:xfrm>
            <a:off x="6224388" y="7021043"/>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s-419" altLang="en-US" sz="1800" dirty="0">
                <a:solidFill>
                  <a:schemeClr val="bg1"/>
                </a:solidFill>
                <a:latin typeface="Calibri" panose="020F0502020204030204" pitchFamily="34" charset="0"/>
                <a:cs typeface="Calibri" panose="020F0502020204030204" pitchFamily="34" charset="0"/>
              </a:rPr>
              <a:t>1996</a:t>
            </a:r>
            <a:endParaRPr lang="en-US" altLang="en-US" sz="1800" dirty="0">
              <a:solidFill>
                <a:schemeClr val="bg1"/>
              </a:solidFill>
              <a:latin typeface="Calibri" panose="020F0502020204030204" pitchFamily="34" charset="0"/>
              <a:cs typeface="Calibri" panose="020F0502020204030204" pitchFamily="34" charset="0"/>
            </a:endParaRPr>
          </a:p>
        </p:txBody>
      </p:sp>
      <p:sp>
        <p:nvSpPr>
          <p:cNvPr id="3" name="Botón de acción: Volver 2">
            <a:hlinkClick r:id="rId5" action="ppaction://hlinksldjump" highlightClick="1"/>
            <a:extLst>
              <a:ext uri="{FF2B5EF4-FFF2-40B4-BE49-F238E27FC236}">
                <a16:creationId xmlns:a16="http://schemas.microsoft.com/office/drawing/2014/main" id="{93A52A4C-1FA4-E041-930E-BED4B8096457}"/>
              </a:ext>
            </a:extLst>
          </p:cNvPr>
          <p:cNvSpPr/>
          <p:nvPr/>
        </p:nvSpPr>
        <p:spPr>
          <a:xfrm>
            <a:off x="485719" y="8433836"/>
            <a:ext cx="3681835" cy="735564"/>
          </a:xfrm>
          <a:prstGeom prst="actionButtonRetur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 name="Botón de acción: Hacia delante o Siguiente 4">
            <a:hlinkClick r:id="" action="ppaction://hlinkshowjump?jump=nextslide" highlightClick="1"/>
            <a:extLst>
              <a:ext uri="{FF2B5EF4-FFF2-40B4-BE49-F238E27FC236}">
                <a16:creationId xmlns:a16="http://schemas.microsoft.com/office/drawing/2014/main" id="{D12BCEE2-4693-674E-B465-4AA5FEDB78E7}"/>
              </a:ext>
            </a:extLst>
          </p:cNvPr>
          <p:cNvSpPr/>
          <p:nvPr/>
        </p:nvSpPr>
        <p:spPr>
          <a:xfrm>
            <a:off x="11887200" y="8433836"/>
            <a:ext cx="4220308" cy="698713"/>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7" name="Rectangle 46">
            <a:extLst>
              <a:ext uri="{FF2B5EF4-FFF2-40B4-BE49-F238E27FC236}">
                <a16:creationId xmlns:a16="http://schemas.microsoft.com/office/drawing/2014/main" id="{4F2DCE1D-2DA9-DF47-9B89-6ED5CF254E6E}"/>
              </a:ext>
            </a:extLst>
          </p:cNvPr>
          <p:cNvSpPr/>
          <p:nvPr/>
        </p:nvSpPr>
        <p:spPr>
          <a:xfrm>
            <a:off x="2782800" y="7718552"/>
            <a:ext cx="3580149" cy="646331"/>
          </a:xfrm>
          <a:prstGeom prst="rect">
            <a:avLst/>
          </a:prstGeom>
        </p:spPr>
        <p:txBody>
          <a:bodyPr wrap="square">
            <a:spAutoFit/>
          </a:bodyPr>
          <a:lstStyle/>
          <a:p>
            <a:pPr defTabSz="1219170"/>
            <a:r>
              <a:rPr lang="es-ES_tradnl" sz="1800" b="1" dirty="0">
                <a:solidFill>
                  <a:schemeClr val="accent2"/>
                </a:solidFill>
                <a:latin typeface="Calibri" panose="020F0502020204030204" pitchFamily="34" charset="0"/>
                <a:cs typeface="Calibri" panose="020F0502020204030204" pitchFamily="34" charset="0"/>
              </a:rPr>
              <a:t>CONTRACT VALUE (US$ MILLIONS)</a:t>
            </a:r>
          </a:p>
          <a:p>
            <a:pPr defTabSz="1219170"/>
            <a:r>
              <a:rPr lang="es-419" altLang="en-US" sz="1800" dirty="0">
                <a:solidFill>
                  <a:schemeClr val="bg1"/>
                </a:solidFill>
                <a:latin typeface="Calibri" panose="020F0502020204030204" pitchFamily="34" charset="0"/>
                <a:cs typeface="Calibri" panose="020F0502020204030204" pitchFamily="34" charset="0"/>
              </a:rPr>
              <a:t>120</a:t>
            </a:r>
            <a:endParaRPr lang="en-US" altLang="en-US" sz="1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97164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33084"/>
            <a:ext cx="16257588" cy="8136317"/>
          </a:xfrm>
          <a:prstGeom prst="rect">
            <a:avLst/>
          </a:prstGeom>
        </p:spPr>
      </p:pic>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75AAEBE3-A7D4-8244-8A63-E9C02305BB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17" name="CuadroTexto 78">
            <a:extLst>
              <a:ext uri="{FF2B5EF4-FFF2-40B4-BE49-F238E27FC236}">
                <a16:creationId xmlns:a16="http://schemas.microsoft.com/office/drawing/2014/main" id="{71E5C685-59AD-3B40-A5A0-82F249ED5740}"/>
              </a:ext>
            </a:extLst>
          </p:cNvPr>
          <p:cNvSpPr txBox="1"/>
          <p:nvPr/>
        </p:nvSpPr>
        <p:spPr>
          <a:xfrm>
            <a:off x="485718" y="425668"/>
            <a:ext cx="11172881" cy="830997"/>
          </a:xfrm>
          <a:prstGeom prst="rect">
            <a:avLst/>
          </a:prstGeom>
          <a:noFill/>
        </p:spPr>
        <p:txBody>
          <a:bodyPr wrap="square" rtlCol="0">
            <a:spAutoFit/>
          </a:bodyPr>
          <a:lstStyle/>
          <a:p>
            <a:pPr>
              <a:defRPr/>
            </a:pPr>
            <a:r>
              <a:rPr lang="es-ES_tradnl" altLang="en-US" sz="4800" b="1" dirty="0" err="1">
                <a:solidFill>
                  <a:srgbClr val="8DC63F"/>
                </a:solidFill>
              </a:rPr>
              <a:t>Projects</a:t>
            </a:r>
            <a:r>
              <a:rPr lang="es-ES_tradnl" altLang="en-US" sz="4800" b="1" dirty="0">
                <a:solidFill>
                  <a:srgbClr val="8DC63F"/>
                </a:solidFill>
              </a:rPr>
              <a:t> </a:t>
            </a:r>
            <a:r>
              <a:rPr lang="es-ES_tradnl" altLang="en-US" sz="4800" b="1" dirty="0" err="1">
                <a:solidFill>
                  <a:srgbClr val="8DC63F"/>
                </a:solidFill>
              </a:rPr>
              <a:t>Highlights</a:t>
            </a:r>
            <a:r>
              <a:rPr lang="es-ES_tradnl" altLang="en-US" sz="4800" b="1" dirty="0">
                <a:solidFill>
                  <a:srgbClr val="8DC63F"/>
                </a:solidFill>
              </a:rPr>
              <a:t> – </a:t>
            </a:r>
            <a:r>
              <a:rPr lang="es-ES_tradnl" altLang="en-US" sz="4800" b="1" dirty="0" err="1">
                <a:solidFill>
                  <a:srgbClr val="8DC63F"/>
                </a:solidFill>
              </a:rPr>
              <a:t>Africa</a:t>
            </a:r>
            <a:r>
              <a:rPr lang="es-ES_tradnl" altLang="en-US" sz="4800" b="1" dirty="0">
                <a:solidFill>
                  <a:srgbClr val="8DC63F"/>
                </a:solidFill>
              </a:rPr>
              <a:t> &amp; </a:t>
            </a:r>
            <a:r>
              <a:rPr lang="es-ES_tradnl" altLang="en-US" sz="4800" b="1" dirty="0" err="1">
                <a:solidFill>
                  <a:srgbClr val="8DC63F"/>
                </a:solidFill>
              </a:rPr>
              <a:t>Middle</a:t>
            </a:r>
            <a:r>
              <a:rPr lang="es-ES_tradnl" altLang="en-US" sz="4800" b="1" dirty="0">
                <a:solidFill>
                  <a:srgbClr val="8DC63F"/>
                </a:solidFill>
              </a:rPr>
              <a:t> East</a:t>
            </a:r>
            <a:endParaRPr lang="es-ES_tradnl" altLang="en-US" sz="4800" dirty="0">
              <a:solidFill>
                <a:srgbClr val="8DC63F"/>
              </a:solidFill>
            </a:endParaRPr>
          </a:p>
        </p:txBody>
      </p:sp>
    </p:spTree>
    <p:extLst>
      <p:ext uri="{BB962C8B-B14F-4D97-AF65-F5344CB8AC3E}">
        <p14:creationId xmlns:p14="http://schemas.microsoft.com/office/powerpoint/2010/main" val="1875761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4" descr="09. yanbu nave melos.jpg"/>
          <p:cNvPicPr>
            <a:picLocks noChangeAspect="1"/>
          </p:cNvPicPr>
          <p:nvPr/>
        </p:nvPicPr>
        <p:blipFill rotWithShape="1">
          <a:blip r:embed="rId3">
            <a:extLst>
              <a:ext uri="{28A0092B-C50C-407E-A947-70E740481C1C}">
                <a14:useLocalDpi xmlns:a14="http://schemas.microsoft.com/office/drawing/2010/main"/>
              </a:ext>
            </a:extLst>
          </a:blip>
          <a:srcRect/>
          <a:stretch/>
        </p:blipFill>
        <p:spPr bwMode="auto">
          <a:xfrm>
            <a:off x="-14537" y="884169"/>
            <a:ext cx="16272126" cy="8267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Rectángulo 30">
            <a:extLst>
              <a:ext uri="{FF2B5EF4-FFF2-40B4-BE49-F238E27FC236}">
                <a16:creationId xmlns:a16="http://schemas.microsoft.com/office/drawing/2014/main" id="{F2C9A019-AFFB-4246-B0B6-A2596EC52F21}"/>
              </a:ext>
            </a:extLst>
          </p:cNvPr>
          <p:cNvSpPr/>
          <p:nvPr/>
        </p:nvSpPr>
        <p:spPr>
          <a:xfrm>
            <a:off x="-31533" y="6111874"/>
            <a:ext cx="16289121"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43EFFB8-C70F-3947-9929-B5DF2440ADFD}"/>
              </a:ext>
            </a:extLst>
          </p:cNvPr>
          <p:cNvSpPr/>
          <p:nvPr/>
        </p:nvSpPr>
        <p:spPr>
          <a:xfrm>
            <a:off x="739752" y="6324266"/>
            <a:ext cx="11805816" cy="584775"/>
          </a:xfrm>
          <a:prstGeom prst="rect">
            <a:avLst/>
          </a:prstGeom>
        </p:spPr>
        <p:txBody>
          <a:bodyPr wrap="square">
            <a:spAutoFit/>
          </a:bodyPr>
          <a:lstStyle/>
          <a:p>
            <a:pPr defTabSz="844083"/>
            <a:r>
              <a:rPr lang="en-US" sz="3200" b="1" dirty="0">
                <a:solidFill>
                  <a:schemeClr val="bg1"/>
                </a:solidFill>
                <a:cs typeface="Calibri" panose="020F0502020204030204" pitchFamily="34" charset="0"/>
              </a:rPr>
              <a:t>YANBU EXPORT REFINERY PROJECT SOLID HANDLING PACKAGE (SP3)</a:t>
            </a:r>
            <a:endParaRPr lang="es-ES" altLang="en-US" sz="3200" b="1" dirty="0">
              <a:solidFill>
                <a:schemeClr val="bg1"/>
              </a:solidFill>
              <a:cs typeface="Calibri" panose="020F0502020204030204" pitchFamily="34" charset="0"/>
            </a:endParaRPr>
          </a:p>
        </p:txBody>
      </p:sp>
      <p:sp>
        <p:nvSpPr>
          <p:cNvPr id="59" name="CuadroTexto 78">
            <a:extLst>
              <a:ext uri="{FF2B5EF4-FFF2-40B4-BE49-F238E27FC236}">
                <a16:creationId xmlns:a16="http://schemas.microsoft.com/office/drawing/2014/main" id="{74F18C80-EA61-7E42-9C2F-E8705F046681}"/>
              </a:ext>
            </a:extLst>
          </p:cNvPr>
          <p:cNvSpPr txBox="1"/>
          <p:nvPr/>
        </p:nvSpPr>
        <p:spPr>
          <a:xfrm>
            <a:off x="485719" y="425668"/>
            <a:ext cx="12486002"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err="1">
                <a:solidFill>
                  <a:schemeClr val="bg1"/>
                </a:solidFill>
                <a:latin typeface="Calibri" panose="020F0502020204030204" pitchFamily="34" charset="0"/>
                <a:ea typeface="Univers" charset="0"/>
                <a:cs typeface="Calibri" panose="020F0502020204030204" pitchFamily="34" charset="0"/>
              </a:rPr>
              <a:t>Oil</a:t>
            </a:r>
            <a:r>
              <a:rPr lang="es-ES_tradnl" sz="4000" dirty="0">
                <a:solidFill>
                  <a:schemeClr val="bg1"/>
                </a:solidFill>
                <a:latin typeface="Calibri" panose="020F0502020204030204" pitchFamily="34" charset="0"/>
                <a:ea typeface="Univers" charset="0"/>
                <a:cs typeface="Calibri" panose="020F0502020204030204" pitchFamily="34" charset="0"/>
              </a:rPr>
              <a:t> &amp; Gas </a:t>
            </a:r>
          </a:p>
        </p:txBody>
      </p:sp>
      <p:pic>
        <p:nvPicPr>
          <p:cNvPr id="32" name="Picture 31">
            <a:extLst>
              <a:ext uri="{FF2B5EF4-FFF2-40B4-BE49-F238E27FC236}">
                <a16:creationId xmlns:a16="http://schemas.microsoft.com/office/drawing/2014/main" id="{75AAEBE3-A7D4-8244-8A63-E9C02305BB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38" name="Rectangle 37">
            <a:extLst>
              <a:ext uri="{FF2B5EF4-FFF2-40B4-BE49-F238E27FC236}">
                <a16:creationId xmlns:a16="http://schemas.microsoft.com/office/drawing/2014/main" id="{2862A2B9-8DAF-7149-AF4C-B0634148EEAC}"/>
              </a:ext>
            </a:extLst>
          </p:cNvPr>
          <p:cNvSpPr/>
          <p:nvPr/>
        </p:nvSpPr>
        <p:spPr>
          <a:xfrm>
            <a:off x="739752" y="7020363"/>
            <a:ext cx="1654397" cy="646331"/>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br>
              <a:rPr lang="es-ES" altLang="en-US" sz="1800" b="1" dirty="0">
                <a:solidFill>
                  <a:schemeClr val="accent2"/>
                </a:solidFill>
                <a:latin typeface="Calibri" panose="020F0502020204030204" pitchFamily="34" charset="0"/>
                <a:cs typeface="Calibri" panose="020F0502020204030204" pitchFamily="34" charset="0"/>
              </a:rPr>
            </a:br>
            <a:r>
              <a:rPr lang="es-ES" altLang="en-US" sz="1800" dirty="0" err="1">
                <a:solidFill>
                  <a:schemeClr val="bg1"/>
                </a:solidFill>
                <a:latin typeface="Calibri Light" panose="020F0302020204030204" pitchFamily="34" charset="0"/>
                <a:cs typeface="Calibri Light" panose="020F0302020204030204" pitchFamily="34" charset="0"/>
              </a:rPr>
              <a:t>Saudi</a:t>
            </a:r>
            <a:r>
              <a:rPr lang="es-ES" altLang="en-US" sz="1800" dirty="0">
                <a:solidFill>
                  <a:schemeClr val="bg1"/>
                </a:solidFill>
                <a:latin typeface="Calibri Light" panose="020F0302020204030204" pitchFamily="34" charset="0"/>
                <a:cs typeface="Calibri Light" panose="020F0302020204030204" pitchFamily="34" charset="0"/>
              </a:rPr>
              <a:t> </a:t>
            </a:r>
            <a:r>
              <a:rPr lang="es-ES" altLang="en-US" sz="1800" dirty="0" err="1">
                <a:solidFill>
                  <a:schemeClr val="bg1"/>
                </a:solidFill>
                <a:latin typeface="Calibri Light" panose="020F0302020204030204" pitchFamily="34" charset="0"/>
                <a:cs typeface="Calibri Light" panose="020F0302020204030204" pitchFamily="34" charset="0"/>
              </a:rPr>
              <a:t>Aramco</a:t>
            </a: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39" name="Rectangle 38">
            <a:extLst>
              <a:ext uri="{FF2B5EF4-FFF2-40B4-BE49-F238E27FC236}">
                <a16:creationId xmlns:a16="http://schemas.microsoft.com/office/drawing/2014/main" id="{3922A6EB-DB79-2E4B-81D3-B24BF3D9C144}"/>
              </a:ext>
            </a:extLst>
          </p:cNvPr>
          <p:cNvSpPr/>
          <p:nvPr/>
        </p:nvSpPr>
        <p:spPr>
          <a:xfrm>
            <a:off x="4557465" y="7020365"/>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s-419" altLang="en-US" sz="1800" dirty="0">
                <a:solidFill>
                  <a:schemeClr val="bg1"/>
                </a:solidFill>
                <a:latin typeface="Calibri" panose="020F0502020204030204" pitchFamily="34" charset="0"/>
                <a:cs typeface="Calibri" panose="020F0502020204030204" pitchFamily="34" charset="0"/>
              </a:rPr>
              <a:t>EPC</a:t>
            </a:r>
            <a:endParaRPr lang="en-US" altLang="en-US" sz="1800" dirty="0">
              <a:solidFill>
                <a:schemeClr val="bg1"/>
              </a:solidFill>
              <a:latin typeface="Calibri" panose="020F0502020204030204" pitchFamily="34" charset="0"/>
              <a:cs typeface="Calibri" panose="020F0502020204030204" pitchFamily="34" charset="0"/>
            </a:endParaRPr>
          </a:p>
        </p:txBody>
      </p:sp>
      <p:sp>
        <p:nvSpPr>
          <p:cNvPr id="42" name="Rectangle 41">
            <a:extLst>
              <a:ext uri="{FF2B5EF4-FFF2-40B4-BE49-F238E27FC236}">
                <a16:creationId xmlns:a16="http://schemas.microsoft.com/office/drawing/2014/main" id="{B86F7F35-8A66-AE4F-AA98-B0BE64CAC020}"/>
              </a:ext>
            </a:extLst>
          </p:cNvPr>
          <p:cNvSpPr/>
          <p:nvPr/>
        </p:nvSpPr>
        <p:spPr>
          <a:xfrm>
            <a:off x="7896024" y="7020363"/>
            <a:ext cx="8361564" cy="2308324"/>
          </a:xfrm>
          <a:prstGeom prst="rect">
            <a:avLst/>
          </a:prstGeom>
        </p:spPr>
        <p:txBody>
          <a:bodyPr wrap="square">
            <a:spAutoFit/>
          </a:bodyPr>
          <a:lstStyle/>
          <a:p>
            <a:pPr>
              <a:spcBef>
                <a:spcPct val="0"/>
              </a:spcBef>
            </a:pPr>
            <a:r>
              <a:rPr lang="en-US" altLang="en-US" sz="1800" b="1" dirty="0">
                <a:solidFill>
                  <a:schemeClr val="accent2"/>
                </a:solidFill>
                <a:latin typeface="Calibri" panose="020F0502020204030204" pitchFamily="34" charset="0"/>
                <a:cs typeface="Calibri" panose="020F0502020204030204" pitchFamily="34" charset="0"/>
              </a:rPr>
              <a:t>DESCRIPTION:</a:t>
            </a:r>
            <a:br>
              <a:rPr lang="en-US" altLang="en-US" sz="1800" b="1" dirty="0">
                <a:solidFill>
                  <a:schemeClr val="accent2"/>
                </a:solidFill>
                <a:latin typeface="Calibri" panose="020F0502020204030204" pitchFamily="34" charset="0"/>
                <a:cs typeface="Calibri" panose="020F0502020204030204" pitchFamily="34" charset="0"/>
              </a:rPr>
            </a:br>
            <a:r>
              <a:rPr lang="en-US" sz="1800" dirty="0">
                <a:solidFill>
                  <a:schemeClr val="bg1"/>
                </a:solidFill>
                <a:latin typeface="Calibri Light" panose="020F0302020204030204" pitchFamily="34" charset="0"/>
                <a:cs typeface="Calibri Light" panose="020F0302020204030204" pitchFamily="34" charset="0"/>
              </a:rPr>
              <a:t>Solid coke is transported via conveyors from the Delayed Coker unit  located inside the YERP, stacked into storage building and than reclaimed to load vessels for export by means of dedicated belt conveyors and </a:t>
            </a:r>
            <a:r>
              <a:rPr lang="en-US" sz="1800" dirty="0" err="1">
                <a:solidFill>
                  <a:schemeClr val="bg1"/>
                </a:solidFill>
                <a:latin typeface="Calibri Light" panose="020F0302020204030204" pitchFamily="34" charset="0"/>
                <a:cs typeface="Calibri Light" panose="020F0302020204030204" pitchFamily="34" charset="0"/>
              </a:rPr>
              <a:t>shiploader</a:t>
            </a:r>
            <a:r>
              <a:rPr lang="en-US" sz="1800" dirty="0">
                <a:solidFill>
                  <a:schemeClr val="bg1"/>
                </a:solidFill>
                <a:latin typeface="Calibri Light" panose="020F0302020204030204" pitchFamily="34" charset="0"/>
                <a:cs typeface="Calibri Light" panose="020F0302020204030204" pitchFamily="34" charset="0"/>
              </a:rPr>
              <a:t>. Facilities: Coke Transport &amp; Storage: (31,500 </a:t>
            </a:r>
            <a:r>
              <a:rPr lang="en-US" sz="1800" dirty="0" err="1">
                <a:solidFill>
                  <a:schemeClr val="bg1"/>
                </a:solidFill>
                <a:latin typeface="Calibri Light" panose="020F0302020204030204" pitchFamily="34" charset="0"/>
                <a:cs typeface="Calibri Light" panose="020F0302020204030204" pitchFamily="34" charset="0"/>
              </a:rPr>
              <a:t>mT</a:t>
            </a:r>
            <a:r>
              <a:rPr lang="en-US" sz="1800" dirty="0">
                <a:solidFill>
                  <a:schemeClr val="bg1"/>
                </a:solidFill>
                <a:latin typeface="Calibri Light" panose="020F0302020204030204" pitchFamily="34" charset="0"/>
                <a:cs typeface="Calibri Light" panose="020F0302020204030204" pitchFamily="34" charset="0"/>
              </a:rPr>
              <a:t> of coke); Sulphur Pelletizer and Loading ; KFIP Storage &amp; Load-out Facilities: Sulfur Storage: (84mT/</a:t>
            </a:r>
            <a:r>
              <a:rPr lang="en-US" sz="1800" dirty="0" err="1">
                <a:solidFill>
                  <a:schemeClr val="bg1"/>
                </a:solidFill>
                <a:latin typeface="Calibri Light" panose="020F0302020204030204" pitchFamily="34" charset="0"/>
                <a:cs typeface="Calibri Light" panose="020F0302020204030204" pitchFamily="34" charset="0"/>
              </a:rPr>
              <a:t>hr</a:t>
            </a:r>
            <a:r>
              <a:rPr lang="en-US" sz="1800" dirty="0">
                <a:solidFill>
                  <a:schemeClr val="bg1"/>
                </a:solidFill>
                <a:latin typeface="Calibri Light" panose="020F0302020204030204" pitchFamily="34" charset="0"/>
                <a:cs typeface="Calibri Light" panose="020F0302020204030204" pitchFamily="34" charset="0"/>
              </a:rPr>
              <a:t>), Coke Unloading and Storage: (771 </a:t>
            </a:r>
            <a:r>
              <a:rPr lang="en-US" sz="1800" dirty="0" err="1">
                <a:solidFill>
                  <a:schemeClr val="bg1"/>
                </a:solidFill>
                <a:latin typeface="Calibri Light" panose="020F0302020204030204" pitchFamily="34" charset="0"/>
                <a:cs typeface="Calibri Light" panose="020F0302020204030204" pitchFamily="34" charset="0"/>
              </a:rPr>
              <a:t>mT</a:t>
            </a:r>
            <a:r>
              <a:rPr lang="en-US" sz="1800" dirty="0">
                <a:solidFill>
                  <a:schemeClr val="bg1"/>
                </a:solidFill>
                <a:latin typeface="Calibri Light" panose="020F0302020204030204" pitchFamily="34" charset="0"/>
                <a:cs typeface="Calibri Light" panose="020F0302020204030204" pitchFamily="34" charset="0"/>
              </a:rPr>
              <a:t>/</a:t>
            </a:r>
            <a:r>
              <a:rPr lang="en-US" sz="1800" dirty="0" err="1">
                <a:solidFill>
                  <a:schemeClr val="bg1"/>
                </a:solidFill>
                <a:latin typeface="Calibri Light" panose="020F0302020204030204" pitchFamily="34" charset="0"/>
                <a:cs typeface="Calibri Light" panose="020F0302020204030204" pitchFamily="34" charset="0"/>
              </a:rPr>
              <a:t>hr</a:t>
            </a:r>
            <a:r>
              <a:rPr lang="en-US" sz="1800" dirty="0">
                <a:solidFill>
                  <a:schemeClr val="bg1"/>
                </a:solidFill>
                <a:latin typeface="Calibri Light" panose="020F0302020204030204" pitchFamily="34" charset="0"/>
                <a:cs typeface="Calibri Light" panose="020F0302020204030204" pitchFamily="34" charset="0"/>
              </a:rPr>
              <a:t>), Ship Load-out Facility: (loading capacity 2000 </a:t>
            </a:r>
            <a:r>
              <a:rPr lang="en-US" sz="1800" dirty="0" err="1">
                <a:solidFill>
                  <a:schemeClr val="bg1"/>
                </a:solidFill>
                <a:latin typeface="Calibri Light" panose="020F0302020204030204" pitchFamily="34" charset="0"/>
                <a:cs typeface="Calibri Light" panose="020F0302020204030204" pitchFamily="34" charset="0"/>
              </a:rPr>
              <a:t>mT</a:t>
            </a:r>
            <a:r>
              <a:rPr lang="en-US" sz="1800" dirty="0">
                <a:solidFill>
                  <a:schemeClr val="bg1"/>
                </a:solidFill>
                <a:latin typeface="Calibri Light" panose="020F0302020204030204" pitchFamily="34" charset="0"/>
                <a:cs typeface="Calibri Light" panose="020F0302020204030204" pitchFamily="34" charset="0"/>
              </a:rPr>
              <a:t>/</a:t>
            </a:r>
            <a:r>
              <a:rPr lang="en-US" sz="1800" dirty="0" err="1">
                <a:solidFill>
                  <a:schemeClr val="bg1"/>
                </a:solidFill>
                <a:latin typeface="Calibri Light" panose="020F0302020204030204" pitchFamily="34" charset="0"/>
                <a:cs typeface="Calibri Light" panose="020F0302020204030204" pitchFamily="34" charset="0"/>
              </a:rPr>
              <a:t>hr</a:t>
            </a:r>
            <a:r>
              <a:rPr lang="en-US" sz="1800" dirty="0">
                <a:solidFill>
                  <a:schemeClr val="bg1"/>
                </a:solidFill>
                <a:latin typeface="Calibri Light" panose="020F0302020204030204" pitchFamily="34" charset="0"/>
                <a:cs typeface="Calibri Light" panose="020F0302020204030204" pitchFamily="34" charset="0"/>
              </a:rPr>
              <a:t> of coke into ships of a size 30,000 to 50,000 DWT)</a:t>
            </a:r>
          </a:p>
          <a:p>
            <a:pPr>
              <a:spcBef>
                <a:spcPct val="0"/>
              </a:spcBef>
            </a:pPr>
            <a:r>
              <a:rPr lang="en-US" sz="1800" dirty="0">
                <a:solidFill>
                  <a:schemeClr val="bg1"/>
                </a:solidFill>
                <a:latin typeface="Calibri Light" panose="020F0302020204030204" pitchFamily="34" charset="0"/>
                <a:cs typeface="Calibri Light" panose="020F0302020204030204" pitchFamily="34" charset="0"/>
              </a:rPr>
              <a:t>.</a:t>
            </a: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43" name="Rectangle 42">
            <a:extLst>
              <a:ext uri="{FF2B5EF4-FFF2-40B4-BE49-F238E27FC236}">
                <a16:creationId xmlns:a16="http://schemas.microsoft.com/office/drawing/2014/main" id="{BDCA158C-80C3-5945-A2E5-2DBF4C022217}"/>
              </a:ext>
            </a:extLst>
          </p:cNvPr>
          <p:cNvSpPr/>
          <p:nvPr/>
        </p:nvSpPr>
        <p:spPr>
          <a:xfrm>
            <a:off x="2806584" y="7020363"/>
            <a:ext cx="1654397"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 </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panose="020F0502020204030204" pitchFamily="34" charset="0"/>
                <a:cs typeface="Calibri" panose="020F0502020204030204" pitchFamily="34" charset="0"/>
              </a:rPr>
              <a:t>Saudi Arabia</a:t>
            </a:r>
          </a:p>
        </p:txBody>
      </p:sp>
      <p:sp>
        <p:nvSpPr>
          <p:cNvPr id="46" name="Rectangle 45">
            <a:extLst>
              <a:ext uri="{FF2B5EF4-FFF2-40B4-BE49-F238E27FC236}">
                <a16:creationId xmlns:a16="http://schemas.microsoft.com/office/drawing/2014/main" id="{F7ED6491-59D0-EC4B-B872-9D8D36719EBC}"/>
              </a:ext>
            </a:extLst>
          </p:cNvPr>
          <p:cNvSpPr/>
          <p:nvPr/>
        </p:nvSpPr>
        <p:spPr>
          <a:xfrm>
            <a:off x="6224388" y="7021043"/>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s-419" altLang="en-US" sz="1800" dirty="0">
                <a:solidFill>
                  <a:schemeClr val="bg1"/>
                </a:solidFill>
                <a:latin typeface="Calibri" panose="020F0502020204030204" pitchFamily="34" charset="0"/>
                <a:cs typeface="Calibri" panose="020F0502020204030204" pitchFamily="34" charset="0"/>
              </a:rPr>
              <a:t>2014</a:t>
            </a:r>
            <a:endParaRPr lang="en-US" altLang="en-US" sz="1800" dirty="0">
              <a:solidFill>
                <a:schemeClr val="bg1"/>
              </a:solidFill>
              <a:latin typeface="Calibri" panose="020F0502020204030204" pitchFamily="34" charset="0"/>
              <a:cs typeface="Calibri" panose="020F0502020204030204" pitchFamily="34" charset="0"/>
            </a:endParaRPr>
          </a:p>
        </p:txBody>
      </p:sp>
      <p:sp>
        <p:nvSpPr>
          <p:cNvPr id="3" name="Botón de acción: Volver 2">
            <a:hlinkClick r:id="rId5" action="ppaction://hlinksldjump" highlightClick="1"/>
            <a:extLst>
              <a:ext uri="{FF2B5EF4-FFF2-40B4-BE49-F238E27FC236}">
                <a16:creationId xmlns:a16="http://schemas.microsoft.com/office/drawing/2014/main" id="{93A52A4C-1FA4-E041-930E-BED4B8096457}"/>
              </a:ext>
            </a:extLst>
          </p:cNvPr>
          <p:cNvSpPr/>
          <p:nvPr/>
        </p:nvSpPr>
        <p:spPr>
          <a:xfrm>
            <a:off x="485719" y="8433836"/>
            <a:ext cx="3681835" cy="735564"/>
          </a:xfrm>
          <a:prstGeom prst="actionButtonRetur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 name="Botón de acción: Hacia delante o Siguiente 4">
            <a:hlinkClick r:id="" action="ppaction://hlinkshowjump?jump=nextslide" highlightClick="1"/>
            <a:extLst>
              <a:ext uri="{FF2B5EF4-FFF2-40B4-BE49-F238E27FC236}">
                <a16:creationId xmlns:a16="http://schemas.microsoft.com/office/drawing/2014/main" id="{D12BCEE2-4693-674E-B465-4AA5FEDB78E7}"/>
              </a:ext>
            </a:extLst>
          </p:cNvPr>
          <p:cNvSpPr/>
          <p:nvPr/>
        </p:nvSpPr>
        <p:spPr>
          <a:xfrm>
            <a:off x="11887200" y="8433836"/>
            <a:ext cx="4220308" cy="698713"/>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7" name="Rectangle 46">
            <a:extLst>
              <a:ext uri="{FF2B5EF4-FFF2-40B4-BE49-F238E27FC236}">
                <a16:creationId xmlns:a16="http://schemas.microsoft.com/office/drawing/2014/main" id="{4F2DCE1D-2DA9-DF47-9B89-6ED5CF254E6E}"/>
              </a:ext>
            </a:extLst>
          </p:cNvPr>
          <p:cNvSpPr/>
          <p:nvPr/>
        </p:nvSpPr>
        <p:spPr>
          <a:xfrm>
            <a:off x="2782800" y="7718552"/>
            <a:ext cx="3580149" cy="646331"/>
          </a:xfrm>
          <a:prstGeom prst="rect">
            <a:avLst/>
          </a:prstGeom>
        </p:spPr>
        <p:txBody>
          <a:bodyPr wrap="square">
            <a:spAutoFit/>
          </a:bodyPr>
          <a:lstStyle/>
          <a:p>
            <a:pPr defTabSz="1219170"/>
            <a:r>
              <a:rPr lang="es-ES_tradnl" sz="1800" b="1" dirty="0">
                <a:solidFill>
                  <a:schemeClr val="accent2"/>
                </a:solidFill>
                <a:latin typeface="Calibri" panose="020F0502020204030204" pitchFamily="34" charset="0"/>
                <a:cs typeface="Calibri" panose="020F0502020204030204" pitchFamily="34" charset="0"/>
              </a:rPr>
              <a:t>CONTRACT VALUE (US$ MILLIONS)</a:t>
            </a:r>
          </a:p>
          <a:p>
            <a:pPr defTabSz="1219170"/>
            <a:r>
              <a:rPr lang="es-419" altLang="en-US" sz="1800" dirty="0">
                <a:solidFill>
                  <a:schemeClr val="bg1"/>
                </a:solidFill>
                <a:latin typeface="Calibri" panose="020F0502020204030204" pitchFamily="34" charset="0"/>
                <a:cs typeface="Calibri" panose="020F0502020204030204" pitchFamily="34" charset="0"/>
              </a:rPr>
              <a:t>270</a:t>
            </a:r>
            <a:endParaRPr lang="en-US" altLang="en-US" sz="1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029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33084"/>
            <a:ext cx="16257588" cy="8136317"/>
          </a:xfrm>
          <a:prstGeom prst="rect">
            <a:avLst/>
          </a:prstGeom>
        </p:spPr>
      </p:pic>
      <p:sp>
        <p:nvSpPr>
          <p:cNvPr id="73" name="Rectángulo 30">
            <a:extLst>
              <a:ext uri="{FF2B5EF4-FFF2-40B4-BE49-F238E27FC236}">
                <a16:creationId xmlns:a16="http://schemas.microsoft.com/office/drawing/2014/main" id="{F2C9A019-AFFB-4246-B0B6-A2596EC52F21}"/>
              </a:ext>
            </a:extLst>
          </p:cNvPr>
          <p:cNvSpPr/>
          <p:nvPr/>
        </p:nvSpPr>
        <p:spPr>
          <a:xfrm>
            <a:off x="-31533" y="6111874"/>
            <a:ext cx="16289121"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43EFFB8-C70F-3947-9929-B5DF2440ADFD}"/>
              </a:ext>
            </a:extLst>
          </p:cNvPr>
          <p:cNvSpPr/>
          <p:nvPr/>
        </p:nvSpPr>
        <p:spPr>
          <a:xfrm>
            <a:off x="739752" y="6324266"/>
            <a:ext cx="9822501" cy="584775"/>
          </a:xfrm>
          <a:prstGeom prst="rect">
            <a:avLst/>
          </a:prstGeom>
        </p:spPr>
        <p:txBody>
          <a:bodyPr wrap="square">
            <a:spAutoFit/>
          </a:bodyPr>
          <a:lstStyle/>
          <a:p>
            <a:pPr defTabSz="1219170"/>
            <a:r>
              <a:rPr lang="en-US" sz="3200" b="1" dirty="0">
                <a:solidFill>
                  <a:schemeClr val="bg1"/>
                </a:solidFill>
                <a:cs typeface="Calibri" panose="020F0502020204030204" pitchFamily="34" charset="0"/>
              </a:rPr>
              <a:t>ESCRAVOS GAS TO LIQUIDS (GTL) PROJECT</a:t>
            </a:r>
            <a:endParaRPr lang="es-ES" altLang="en-US" sz="3200" b="1" dirty="0">
              <a:solidFill>
                <a:schemeClr val="bg1"/>
              </a:solidFill>
              <a:cs typeface="Calibri" panose="020F0502020204030204" pitchFamily="34" charset="0"/>
            </a:endParaRPr>
          </a:p>
        </p:txBody>
      </p:sp>
      <p:sp>
        <p:nvSpPr>
          <p:cNvPr id="59" name="CuadroTexto 78">
            <a:extLst>
              <a:ext uri="{FF2B5EF4-FFF2-40B4-BE49-F238E27FC236}">
                <a16:creationId xmlns:a16="http://schemas.microsoft.com/office/drawing/2014/main" id="{74F18C80-EA61-7E42-9C2F-E8705F046681}"/>
              </a:ext>
            </a:extLst>
          </p:cNvPr>
          <p:cNvSpPr txBox="1"/>
          <p:nvPr/>
        </p:nvSpPr>
        <p:spPr>
          <a:xfrm>
            <a:off x="485719" y="425668"/>
            <a:ext cx="12486002"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err="1">
                <a:solidFill>
                  <a:schemeClr val="bg1"/>
                </a:solidFill>
                <a:latin typeface="Calibri" panose="020F0502020204030204" pitchFamily="34" charset="0"/>
                <a:ea typeface="Univers" charset="0"/>
                <a:cs typeface="Calibri" panose="020F0502020204030204" pitchFamily="34" charset="0"/>
              </a:rPr>
              <a:t>Oil</a:t>
            </a:r>
            <a:r>
              <a:rPr lang="es-ES_tradnl" sz="4000" dirty="0">
                <a:solidFill>
                  <a:schemeClr val="bg1"/>
                </a:solidFill>
                <a:latin typeface="Calibri" panose="020F0502020204030204" pitchFamily="34" charset="0"/>
                <a:ea typeface="Univers" charset="0"/>
                <a:cs typeface="Calibri" panose="020F0502020204030204" pitchFamily="34" charset="0"/>
              </a:rPr>
              <a:t> &amp; Gas </a:t>
            </a:r>
          </a:p>
        </p:txBody>
      </p:sp>
      <p:pic>
        <p:nvPicPr>
          <p:cNvPr id="32" name="Picture 31">
            <a:extLst>
              <a:ext uri="{FF2B5EF4-FFF2-40B4-BE49-F238E27FC236}">
                <a16:creationId xmlns:a16="http://schemas.microsoft.com/office/drawing/2014/main" id="{75AAEBE3-A7D4-8244-8A63-E9C02305BB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38" name="Rectangle 37">
            <a:extLst>
              <a:ext uri="{FF2B5EF4-FFF2-40B4-BE49-F238E27FC236}">
                <a16:creationId xmlns:a16="http://schemas.microsoft.com/office/drawing/2014/main" id="{2862A2B9-8DAF-7149-AF4C-B0634148EEAC}"/>
              </a:ext>
            </a:extLst>
          </p:cNvPr>
          <p:cNvSpPr/>
          <p:nvPr/>
        </p:nvSpPr>
        <p:spPr>
          <a:xfrm>
            <a:off x="739752" y="7020363"/>
            <a:ext cx="1654397" cy="2031325"/>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br>
              <a:rPr lang="es-ES" altLang="en-US" sz="1800" b="1" dirty="0">
                <a:solidFill>
                  <a:schemeClr val="accent2"/>
                </a:solidFill>
                <a:latin typeface="Calibri" panose="020F0502020204030204" pitchFamily="34" charset="0"/>
                <a:cs typeface="Calibri" panose="020F0502020204030204" pitchFamily="34" charset="0"/>
              </a:rPr>
            </a:br>
            <a:r>
              <a:rPr lang="en-US" sz="1800" dirty="0">
                <a:solidFill>
                  <a:schemeClr val="bg1"/>
                </a:solidFill>
                <a:latin typeface="Calibri Light" panose="020F0302020204030204" pitchFamily="34" charset="0"/>
                <a:cs typeface="Calibri Light" panose="020F0302020204030204" pitchFamily="34" charset="0"/>
              </a:rPr>
              <a:t>Southern Gas Constructors (SGC) - (JV between Chevron, KBR and </a:t>
            </a:r>
            <a:r>
              <a:rPr lang="en-US" sz="1800" dirty="0" err="1">
                <a:solidFill>
                  <a:schemeClr val="bg1"/>
                </a:solidFill>
                <a:latin typeface="Calibri Light" panose="020F0302020204030204" pitchFamily="34" charset="0"/>
                <a:cs typeface="Calibri Light" panose="020F0302020204030204" pitchFamily="34" charset="0"/>
              </a:rPr>
              <a:t>Saipem</a:t>
            </a:r>
            <a:r>
              <a:rPr lang="en-US" sz="1800" dirty="0">
                <a:solidFill>
                  <a:schemeClr val="bg1"/>
                </a:solidFill>
                <a:latin typeface="Calibri Light" panose="020F0302020204030204" pitchFamily="34" charset="0"/>
                <a:cs typeface="Calibri Light" panose="020F0302020204030204" pitchFamily="34" charset="0"/>
              </a:rPr>
              <a:t>)</a:t>
            </a:r>
            <a:endParaRPr lang="en-US" altLang="en-US" sz="1800" dirty="0">
              <a:solidFill>
                <a:schemeClr val="bg1"/>
              </a:solidFill>
              <a:latin typeface="Calibri Light" panose="020F0302020204030204" pitchFamily="34" charset="0"/>
              <a:cs typeface="Calibri Light" panose="020F0302020204030204" pitchFamily="34" charset="0"/>
            </a:endParaRPr>
          </a:p>
        </p:txBody>
      </p:sp>
      <p:sp>
        <p:nvSpPr>
          <p:cNvPr id="39" name="Rectangle 38">
            <a:extLst>
              <a:ext uri="{FF2B5EF4-FFF2-40B4-BE49-F238E27FC236}">
                <a16:creationId xmlns:a16="http://schemas.microsoft.com/office/drawing/2014/main" id="{3922A6EB-DB79-2E4B-81D3-B24BF3D9C144}"/>
              </a:ext>
            </a:extLst>
          </p:cNvPr>
          <p:cNvSpPr/>
          <p:nvPr/>
        </p:nvSpPr>
        <p:spPr>
          <a:xfrm>
            <a:off x="4557465" y="7020365"/>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s-419" altLang="en-US" sz="1800">
                <a:solidFill>
                  <a:schemeClr val="bg1"/>
                </a:solidFill>
                <a:latin typeface="Calibri" panose="020F0502020204030204" pitchFamily="34" charset="0"/>
                <a:cs typeface="Calibri" panose="020F0502020204030204" pitchFamily="34" charset="0"/>
              </a:rPr>
              <a:t>C</a:t>
            </a:r>
            <a:endParaRPr lang="en-US" altLang="en-US" sz="1800" dirty="0">
              <a:solidFill>
                <a:schemeClr val="bg1"/>
              </a:solidFill>
              <a:latin typeface="Calibri" panose="020F0502020204030204" pitchFamily="34" charset="0"/>
              <a:cs typeface="Calibri" panose="020F0502020204030204" pitchFamily="34" charset="0"/>
            </a:endParaRPr>
          </a:p>
        </p:txBody>
      </p:sp>
      <p:sp>
        <p:nvSpPr>
          <p:cNvPr id="42" name="Rectangle 41">
            <a:extLst>
              <a:ext uri="{FF2B5EF4-FFF2-40B4-BE49-F238E27FC236}">
                <a16:creationId xmlns:a16="http://schemas.microsoft.com/office/drawing/2014/main" id="{B86F7F35-8A66-AE4F-AA98-B0BE64CAC020}"/>
              </a:ext>
            </a:extLst>
          </p:cNvPr>
          <p:cNvSpPr/>
          <p:nvPr/>
        </p:nvSpPr>
        <p:spPr>
          <a:xfrm>
            <a:off x="7896024" y="7020363"/>
            <a:ext cx="8361564" cy="1477328"/>
          </a:xfrm>
          <a:prstGeom prst="rect">
            <a:avLst/>
          </a:prstGeom>
        </p:spPr>
        <p:txBody>
          <a:bodyPr wrap="square">
            <a:spAutoFit/>
          </a:bodyPr>
          <a:lstStyle/>
          <a:p>
            <a:r>
              <a:rPr lang="en-US" altLang="en-US" sz="1800" b="1" dirty="0">
                <a:solidFill>
                  <a:schemeClr val="accent2"/>
                </a:solidFill>
                <a:latin typeface="Calibri" panose="020F0502020204030204" pitchFamily="34" charset="0"/>
                <a:cs typeface="Calibri" panose="020F0502020204030204" pitchFamily="34" charset="0"/>
              </a:rPr>
              <a:t>DESCRIPTION:</a:t>
            </a:r>
            <a:br>
              <a:rPr lang="en-US" altLang="en-US" sz="1800" b="1" dirty="0">
                <a:solidFill>
                  <a:schemeClr val="accent2"/>
                </a:solidFill>
                <a:latin typeface="Calibri" panose="020F0502020204030204" pitchFamily="34" charset="0"/>
                <a:cs typeface="Calibri" panose="020F0502020204030204" pitchFamily="34" charset="0"/>
              </a:rPr>
            </a:br>
            <a:r>
              <a:rPr lang="en-US" sz="1800" dirty="0">
                <a:solidFill>
                  <a:schemeClr val="bg1"/>
                </a:solidFill>
                <a:latin typeface="Calibri Light" panose="020F0302020204030204" pitchFamily="34" charset="0"/>
                <a:cs typeface="Calibri Light" panose="020F0302020204030204" pitchFamily="34" charset="0"/>
              </a:rPr>
              <a:t>This facility provides significant environmental benefits by converting natural gas to produce ultra clean GTL diesel. The plant has an output capacity of 1.7 million tons/year &amp; 34,000 bpd of premium quality GTL fuel (synthetic fuel suitable for diesel engines) and naphtha products and liquefied petroleum gas for export. </a:t>
            </a: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43" name="Rectangle 42">
            <a:extLst>
              <a:ext uri="{FF2B5EF4-FFF2-40B4-BE49-F238E27FC236}">
                <a16:creationId xmlns:a16="http://schemas.microsoft.com/office/drawing/2014/main" id="{BDCA158C-80C3-5945-A2E5-2DBF4C022217}"/>
              </a:ext>
            </a:extLst>
          </p:cNvPr>
          <p:cNvSpPr/>
          <p:nvPr/>
        </p:nvSpPr>
        <p:spPr>
          <a:xfrm>
            <a:off x="2806584" y="7020363"/>
            <a:ext cx="1654397"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 </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panose="020F0502020204030204" pitchFamily="34" charset="0"/>
                <a:cs typeface="Calibri" panose="020F0502020204030204" pitchFamily="34" charset="0"/>
              </a:rPr>
              <a:t>Nigeria</a:t>
            </a:r>
          </a:p>
        </p:txBody>
      </p:sp>
      <p:sp>
        <p:nvSpPr>
          <p:cNvPr id="46" name="Rectangle 45">
            <a:extLst>
              <a:ext uri="{FF2B5EF4-FFF2-40B4-BE49-F238E27FC236}">
                <a16:creationId xmlns:a16="http://schemas.microsoft.com/office/drawing/2014/main" id="{F7ED6491-59D0-EC4B-B872-9D8D36719EBC}"/>
              </a:ext>
            </a:extLst>
          </p:cNvPr>
          <p:cNvSpPr/>
          <p:nvPr/>
        </p:nvSpPr>
        <p:spPr>
          <a:xfrm>
            <a:off x="6224388" y="7021043"/>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s-419" altLang="en-US" sz="1800" dirty="0">
                <a:solidFill>
                  <a:schemeClr val="bg1"/>
                </a:solidFill>
                <a:latin typeface="Calibri" panose="020F0502020204030204" pitchFamily="34" charset="0"/>
                <a:cs typeface="Calibri" panose="020F0502020204030204" pitchFamily="34" charset="0"/>
              </a:rPr>
              <a:t>2013</a:t>
            </a:r>
            <a:endParaRPr lang="en-US" altLang="en-US" sz="1800" dirty="0">
              <a:solidFill>
                <a:schemeClr val="bg1"/>
              </a:solidFill>
              <a:latin typeface="Calibri" panose="020F0502020204030204" pitchFamily="34" charset="0"/>
              <a:cs typeface="Calibri" panose="020F0502020204030204" pitchFamily="34" charset="0"/>
            </a:endParaRPr>
          </a:p>
        </p:txBody>
      </p:sp>
      <p:sp>
        <p:nvSpPr>
          <p:cNvPr id="3" name="Botón de acción: Volver 2">
            <a:hlinkClick r:id="rId5" action="ppaction://hlinksldjump" highlightClick="1"/>
            <a:extLst>
              <a:ext uri="{FF2B5EF4-FFF2-40B4-BE49-F238E27FC236}">
                <a16:creationId xmlns:a16="http://schemas.microsoft.com/office/drawing/2014/main" id="{93A52A4C-1FA4-E041-930E-BED4B8096457}"/>
              </a:ext>
            </a:extLst>
          </p:cNvPr>
          <p:cNvSpPr/>
          <p:nvPr/>
        </p:nvSpPr>
        <p:spPr>
          <a:xfrm>
            <a:off x="485719" y="8433836"/>
            <a:ext cx="3681835" cy="735564"/>
          </a:xfrm>
          <a:prstGeom prst="actionButtonRetur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 name="Botón de acción: Hacia delante o Siguiente 4">
            <a:hlinkClick r:id="" action="ppaction://hlinkshowjump?jump=nextslide" highlightClick="1"/>
            <a:extLst>
              <a:ext uri="{FF2B5EF4-FFF2-40B4-BE49-F238E27FC236}">
                <a16:creationId xmlns:a16="http://schemas.microsoft.com/office/drawing/2014/main" id="{D12BCEE2-4693-674E-B465-4AA5FEDB78E7}"/>
              </a:ext>
            </a:extLst>
          </p:cNvPr>
          <p:cNvSpPr/>
          <p:nvPr/>
        </p:nvSpPr>
        <p:spPr>
          <a:xfrm>
            <a:off x="11887200" y="8433836"/>
            <a:ext cx="4220308" cy="698713"/>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7" name="Rectangle 46">
            <a:extLst>
              <a:ext uri="{FF2B5EF4-FFF2-40B4-BE49-F238E27FC236}">
                <a16:creationId xmlns:a16="http://schemas.microsoft.com/office/drawing/2014/main" id="{4F2DCE1D-2DA9-DF47-9B89-6ED5CF254E6E}"/>
              </a:ext>
            </a:extLst>
          </p:cNvPr>
          <p:cNvSpPr/>
          <p:nvPr/>
        </p:nvSpPr>
        <p:spPr>
          <a:xfrm>
            <a:off x="2782800" y="7718552"/>
            <a:ext cx="3580149" cy="646331"/>
          </a:xfrm>
          <a:prstGeom prst="rect">
            <a:avLst/>
          </a:prstGeom>
        </p:spPr>
        <p:txBody>
          <a:bodyPr wrap="square">
            <a:spAutoFit/>
          </a:bodyPr>
          <a:lstStyle/>
          <a:p>
            <a:pPr defTabSz="1219170"/>
            <a:r>
              <a:rPr lang="es-ES_tradnl" sz="1800" b="1" dirty="0">
                <a:solidFill>
                  <a:schemeClr val="accent2"/>
                </a:solidFill>
                <a:latin typeface="Calibri" panose="020F0502020204030204" pitchFamily="34" charset="0"/>
                <a:cs typeface="Calibri" panose="020F0502020204030204" pitchFamily="34" charset="0"/>
              </a:rPr>
              <a:t>CONTRACT VALUE (US$ MILLIONS)</a:t>
            </a:r>
          </a:p>
          <a:p>
            <a:pPr defTabSz="1219170"/>
            <a:r>
              <a:rPr lang="es-419" altLang="en-US" sz="1800" dirty="0">
                <a:solidFill>
                  <a:schemeClr val="bg1"/>
                </a:solidFill>
                <a:latin typeface="Calibri" panose="020F0502020204030204" pitchFamily="34" charset="0"/>
                <a:cs typeface="Calibri" panose="020F0502020204030204" pitchFamily="34" charset="0"/>
              </a:rPr>
              <a:t>383</a:t>
            </a:r>
            <a:endParaRPr lang="en-US" altLang="en-US" sz="1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0865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04" y="1141572"/>
            <a:ext cx="16256368" cy="7990977"/>
          </a:xfrm>
          <a:prstGeom prst="rect">
            <a:avLst/>
          </a:prstGeom>
        </p:spPr>
      </p:pic>
      <p:sp>
        <p:nvSpPr>
          <p:cNvPr id="73" name="Rectángulo 30">
            <a:extLst>
              <a:ext uri="{FF2B5EF4-FFF2-40B4-BE49-F238E27FC236}">
                <a16:creationId xmlns:a16="http://schemas.microsoft.com/office/drawing/2014/main" id="{F2C9A019-AFFB-4246-B0B6-A2596EC52F21}"/>
              </a:ext>
            </a:extLst>
          </p:cNvPr>
          <p:cNvSpPr/>
          <p:nvPr/>
        </p:nvSpPr>
        <p:spPr>
          <a:xfrm>
            <a:off x="-31533" y="6111874"/>
            <a:ext cx="16289121"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43EFFB8-C70F-3947-9929-B5DF2440ADFD}"/>
              </a:ext>
            </a:extLst>
          </p:cNvPr>
          <p:cNvSpPr/>
          <p:nvPr/>
        </p:nvSpPr>
        <p:spPr>
          <a:xfrm>
            <a:off x="739752" y="6324266"/>
            <a:ext cx="9822501" cy="584775"/>
          </a:xfrm>
          <a:prstGeom prst="rect">
            <a:avLst/>
          </a:prstGeom>
        </p:spPr>
        <p:txBody>
          <a:bodyPr wrap="square">
            <a:spAutoFit/>
          </a:bodyPr>
          <a:lstStyle/>
          <a:p>
            <a:pPr defTabSz="1219170"/>
            <a:r>
              <a:rPr lang="es-ES" sz="3200" b="1" dirty="0">
                <a:solidFill>
                  <a:schemeClr val="bg1"/>
                </a:solidFill>
                <a:cs typeface="Calibri" panose="020F0502020204030204" pitchFamily="34" charset="0"/>
              </a:rPr>
              <a:t>HAWIYAH INLETS &amp; AUXILIARY FACILITIES</a:t>
            </a:r>
            <a:endParaRPr lang="es-ES" altLang="en-US" sz="3200" b="1" dirty="0">
              <a:solidFill>
                <a:schemeClr val="bg1"/>
              </a:solidFill>
              <a:cs typeface="Calibri" panose="020F0502020204030204" pitchFamily="34" charset="0"/>
            </a:endParaRPr>
          </a:p>
        </p:txBody>
      </p:sp>
      <p:sp>
        <p:nvSpPr>
          <p:cNvPr id="59" name="CuadroTexto 78">
            <a:extLst>
              <a:ext uri="{FF2B5EF4-FFF2-40B4-BE49-F238E27FC236}">
                <a16:creationId xmlns:a16="http://schemas.microsoft.com/office/drawing/2014/main" id="{74F18C80-EA61-7E42-9C2F-E8705F046681}"/>
              </a:ext>
            </a:extLst>
          </p:cNvPr>
          <p:cNvSpPr txBox="1"/>
          <p:nvPr/>
        </p:nvSpPr>
        <p:spPr>
          <a:xfrm>
            <a:off x="485719" y="425668"/>
            <a:ext cx="12486002"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err="1">
                <a:solidFill>
                  <a:schemeClr val="bg1"/>
                </a:solidFill>
                <a:latin typeface="Calibri" panose="020F0502020204030204" pitchFamily="34" charset="0"/>
                <a:ea typeface="Univers" charset="0"/>
                <a:cs typeface="Calibri" panose="020F0502020204030204" pitchFamily="34" charset="0"/>
              </a:rPr>
              <a:t>Oil</a:t>
            </a:r>
            <a:r>
              <a:rPr lang="es-ES_tradnl" sz="4000" dirty="0">
                <a:solidFill>
                  <a:schemeClr val="bg1"/>
                </a:solidFill>
                <a:latin typeface="Calibri" panose="020F0502020204030204" pitchFamily="34" charset="0"/>
                <a:ea typeface="Univers" charset="0"/>
                <a:cs typeface="Calibri" panose="020F0502020204030204" pitchFamily="34" charset="0"/>
              </a:rPr>
              <a:t> &amp; Gas </a:t>
            </a:r>
          </a:p>
        </p:txBody>
      </p:sp>
      <p:pic>
        <p:nvPicPr>
          <p:cNvPr id="32" name="Picture 31">
            <a:extLst>
              <a:ext uri="{FF2B5EF4-FFF2-40B4-BE49-F238E27FC236}">
                <a16:creationId xmlns:a16="http://schemas.microsoft.com/office/drawing/2014/main" id="{75AAEBE3-A7D4-8244-8A63-E9C02305BB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38" name="Rectangle 37">
            <a:extLst>
              <a:ext uri="{FF2B5EF4-FFF2-40B4-BE49-F238E27FC236}">
                <a16:creationId xmlns:a16="http://schemas.microsoft.com/office/drawing/2014/main" id="{2862A2B9-8DAF-7149-AF4C-B0634148EEAC}"/>
              </a:ext>
            </a:extLst>
          </p:cNvPr>
          <p:cNvSpPr/>
          <p:nvPr/>
        </p:nvSpPr>
        <p:spPr>
          <a:xfrm>
            <a:off x="739752" y="7020363"/>
            <a:ext cx="1654397" cy="646331"/>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br>
              <a:rPr lang="es-ES" altLang="en-US" sz="1800" b="1" dirty="0">
                <a:solidFill>
                  <a:schemeClr val="accent2"/>
                </a:solidFill>
                <a:latin typeface="Calibri" panose="020F0502020204030204" pitchFamily="34" charset="0"/>
                <a:cs typeface="Calibri" panose="020F0502020204030204" pitchFamily="34" charset="0"/>
              </a:rPr>
            </a:br>
            <a:r>
              <a:rPr lang="es-ES" altLang="en-US" sz="1800" dirty="0" err="1">
                <a:solidFill>
                  <a:schemeClr val="bg1"/>
                </a:solidFill>
                <a:latin typeface="Calibri Light" panose="020F0302020204030204" pitchFamily="34" charset="0"/>
                <a:cs typeface="Calibri Light" panose="020F0302020204030204" pitchFamily="34" charset="0"/>
              </a:rPr>
              <a:t>Saudi</a:t>
            </a:r>
            <a:r>
              <a:rPr lang="es-ES" altLang="en-US" sz="1800" dirty="0">
                <a:solidFill>
                  <a:schemeClr val="bg1"/>
                </a:solidFill>
                <a:latin typeface="Calibri Light" panose="020F0302020204030204" pitchFamily="34" charset="0"/>
                <a:cs typeface="Calibri Light" panose="020F0302020204030204" pitchFamily="34" charset="0"/>
              </a:rPr>
              <a:t> </a:t>
            </a:r>
            <a:r>
              <a:rPr lang="es-ES" altLang="en-US" sz="1800" dirty="0" err="1">
                <a:solidFill>
                  <a:schemeClr val="bg1"/>
                </a:solidFill>
                <a:latin typeface="Calibri Light" panose="020F0302020204030204" pitchFamily="34" charset="0"/>
                <a:cs typeface="Calibri Light" panose="020F0302020204030204" pitchFamily="34" charset="0"/>
              </a:rPr>
              <a:t>Aramco</a:t>
            </a:r>
            <a:r>
              <a:rPr lang="es-ES" altLang="en-US" sz="1800" dirty="0">
                <a:solidFill>
                  <a:schemeClr val="bg1"/>
                </a:solidFill>
                <a:latin typeface="Calibri Light" panose="020F0302020204030204" pitchFamily="34" charset="0"/>
                <a:cs typeface="Calibri Light" panose="020F0302020204030204" pitchFamily="34" charset="0"/>
              </a:rPr>
              <a:t> </a:t>
            </a:r>
            <a:endParaRPr lang="en-US" altLang="en-US" sz="1800" dirty="0">
              <a:solidFill>
                <a:schemeClr val="bg1"/>
              </a:solidFill>
              <a:latin typeface="Calibri Light" panose="020F0302020204030204" pitchFamily="34" charset="0"/>
              <a:cs typeface="Calibri Light" panose="020F0302020204030204" pitchFamily="34" charset="0"/>
            </a:endParaRPr>
          </a:p>
        </p:txBody>
      </p:sp>
      <p:sp>
        <p:nvSpPr>
          <p:cNvPr id="39" name="Rectangle 38">
            <a:extLst>
              <a:ext uri="{FF2B5EF4-FFF2-40B4-BE49-F238E27FC236}">
                <a16:creationId xmlns:a16="http://schemas.microsoft.com/office/drawing/2014/main" id="{3922A6EB-DB79-2E4B-81D3-B24BF3D9C144}"/>
              </a:ext>
            </a:extLst>
          </p:cNvPr>
          <p:cNvSpPr/>
          <p:nvPr/>
        </p:nvSpPr>
        <p:spPr>
          <a:xfrm>
            <a:off x="4557465" y="7020365"/>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s-419" altLang="en-US" sz="1800">
                <a:solidFill>
                  <a:schemeClr val="bg1"/>
                </a:solidFill>
                <a:latin typeface="Calibri" panose="020F0502020204030204" pitchFamily="34" charset="0"/>
                <a:cs typeface="Calibri" panose="020F0502020204030204" pitchFamily="34" charset="0"/>
              </a:rPr>
              <a:t>EPC</a:t>
            </a:r>
            <a:endParaRPr lang="en-US" altLang="en-US" sz="1800" dirty="0">
              <a:solidFill>
                <a:schemeClr val="bg1"/>
              </a:solidFill>
              <a:latin typeface="Calibri" panose="020F0502020204030204" pitchFamily="34" charset="0"/>
              <a:cs typeface="Calibri" panose="020F0502020204030204" pitchFamily="34" charset="0"/>
            </a:endParaRPr>
          </a:p>
        </p:txBody>
      </p:sp>
      <p:sp>
        <p:nvSpPr>
          <p:cNvPr id="42" name="Rectangle 41">
            <a:extLst>
              <a:ext uri="{FF2B5EF4-FFF2-40B4-BE49-F238E27FC236}">
                <a16:creationId xmlns:a16="http://schemas.microsoft.com/office/drawing/2014/main" id="{B86F7F35-8A66-AE4F-AA98-B0BE64CAC020}"/>
              </a:ext>
            </a:extLst>
          </p:cNvPr>
          <p:cNvSpPr/>
          <p:nvPr/>
        </p:nvSpPr>
        <p:spPr>
          <a:xfrm>
            <a:off x="7896024" y="7020363"/>
            <a:ext cx="8361564" cy="2363724"/>
          </a:xfrm>
          <a:prstGeom prst="rect">
            <a:avLst/>
          </a:prstGeom>
        </p:spPr>
        <p:txBody>
          <a:bodyPr wrap="square">
            <a:spAutoFit/>
          </a:bodyPr>
          <a:lstStyle/>
          <a:p>
            <a:pPr defTabSz="914400">
              <a:lnSpc>
                <a:spcPct val="120000"/>
              </a:lnSpc>
              <a:spcBef>
                <a:spcPct val="50000"/>
              </a:spcBef>
              <a:buClr>
                <a:srgbClr val="E2D5B6"/>
              </a:buClr>
            </a:pPr>
            <a:r>
              <a:rPr lang="en-US" altLang="en-US" sz="1800" b="1" dirty="0">
                <a:solidFill>
                  <a:schemeClr val="accent2"/>
                </a:solidFill>
                <a:latin typeface="Calibri" panose="020F0502020204030204" pitchFamily="34" charset="0"/>
                <a:cs typeface="Calibri" panose="020F0502020204030204" pitchFamily="34" charset="0"/>
              </a:rPr>
              <a:t>DESCRIPTION:</a:t>
            </a:r>
            <a:br>
              <a:rPr lang="en-US" altLang="en-US" sz="1800" b="1" dirty="0">
                <a:solidFill>
                  <a:schemeClr val="accent2"/>
                </a:solidFill>
                <a:latin typeface="Calibri" panose="020F0502020204030204" pitchFamily="34" charset="0"/>
                <a:cs typeface="Calibri" panose="020F0502020204030204" pitchFamily="34" charset="0"/>
              </a:rPr>
            </a:br>
            <a:r>
              <a:rPr lang="en-US" altLang="ja-JP" sz="1800" dirty="0" err="1">
                <a:solidFill>
                  <a:schemeClr val="bg1"/>
                </a:solidFill>
                <a:latin typeface="Calibri Light" panose="020F0302020204030204" pitchFamily="34" charset="0"/>
                <a:cs typeface="Calibri Light" panose="020F0302020204030204" pitchFamily="34" charset="0"/>
              </a:rPr>
              <a:t>Hawiyah</a:t>
            </a:r>
            <a:r>
              <a:rPr lang="en-US" altLang="ja-JP" sz="1800" dirty="0">
                <a:solidFill>
                  <a:schemeClr val="bg1"/>
                </a:solidFill>
                <a:latin typeface="Calibri Light" panose="020F0302020204030204" pitchFamily="34" charset="0"/>
                <a:cs typeface="Calibri Light" panose="020F0302020204030204" pitchFamily="34" charset="0"/>
              </a:rPr>
              <a:t> Inlets and Auxiliary Facilities The inlet facilities package includes 6 slug catchers (three phase separators) and 5 air coolers followed by 5 three phase separators. It also comprises 2 hydrocarbon stabilizer modules, 2 sour water stripper modules, auxiliaries and the main electric power supply substations. Batch slug catcher is sized for 540 MMSCFD with a design pressure and temperature of 693 PSI and 248 ºF.</a:t>
            </a:r>
          </a:p>
          <a:p>
            <a:pPr>
              <a:spcBef>
                <a:spcPct val="0"/>
              </a:spcBef>
            </a:pPr>
            <a:r>
              <a:rPr lang="en-US" sz="1800" dirty="0">
                <a:solidFill>
                  <a:schemeClr val="bg1"/>
                </a:solidFill>
                <a:latin typeface="Calibri Light" panose="020F0302020204030204" pitchFamily="34" charset="0"/>
                <a:cs typeface="Calibri Light" panose="020F0302020204030204" pitchFamily="34" charset="0"/>
              </a:rPr>
              <a:t> </a:t>
            </a: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43" name="Rectangle 42">
            <a:extLst>
              <a:ext uri="{FF2B5EF4-FFF2-40B4-BE49-F238E27FC236}">
                <a16:creationId xmlns:a16="http://schemas.microsoft.com/office/drawing/2014/main" id="{BDCA158C-80C3-5945-A2E5-2DBF4C022217}"/>
              </a:ext>
            </a:extLst>
          </p:cNvPr>
          <p:cNvSpPr/>
          <p:nvPr/>
        </p:nvSpPr>
        <p:spPr>
          <a:xfrm>
            <a:off x="2806584" y="7020363"/>
            <a:ext cx="1654397"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 </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panose="020F0502020204030204" pitchFamily="34" charset="0"/>
                <a:cs typeface="Calibri" panose="020F0502020204030204" pitchFamily="34" charset="0"/>
              </a:rPr>
              <a:t>Saudi Arabia</a:t>
            </a:r>
          </a:p>
        </p:txBody>
      </p:sp>
      <p:sp>
        <p:nvSpPr>
          <p:cNvPr id="46" name="Rectangle 45">
            <a:extLst>
              <a:ext uri="{FF2B5EF4-FFF2-40B4-BE49-F238E27FC236}">
                <a16:creationId xmlns:a16="http://schemas.microsoft.com/office/drawing/2014/main" id="{F7ED6491-59D0-EC4B-B872-9D8D36719EBC}"/>
              </a:ext>
            </a:extLst>
          </p:cNvPr>
          <p:cNvSpPr/>
          <p:nvPr/>
        </p:nvSpPr>
        <p:spPr>
          <a:xfrm>
            <a:off x="6224388" y="7021043"/>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s-419" altLang="en-US" sz="1800" dirty="0">
                <a:solidFill>
                  <a:schemeClr val="bg1"/>
                </a:solidFill>
                <a:latin typeface="Calibri" panose="020F0502020204030204" pitchFamily="34" charset="0"/>
                <a:cs typeface="Calibri" panose="020F0502020204030204" pitchFamily="34" charset="0"/>
              </a:rPr>
              <a:t>2001</a:t>
            </a:r>
            <a:endParaRPr lang="en-US" altLang="en-US" sz="1800" dirty="0">
              <a:solidFill>
                <a:schemeClr val="bg1"/>
              </a:solidFill>
              <a:latin typeface="Calibri" panose="020F0502020204030204" pitchFamily="34" charset="0"/>
              <a:cs typeface="Calibri" panose="020F0502020204030204" pitchFamily="34" charset="0"/>
            </a:endParaRPr>
          </a:p>
        </p:txBody>
      </p:sp>
      <p:sp>
        <p:nvSpPr>
          <p:cNvPr id="3" name="Botón de acción: Volver 2">
            <a:hlinkClick r:id="rId5" action="ppaction://hlinksldjump" highlightClick="1"/>
            <a:extLst>
              <a:ext uri="{FF2B5EF4-FFF2-40B4-BE49-F238E27FC236}">
                <a16:creationId xmlns:a16="http://schemas.microsoft.com/office/drawing/2014/main" id="{93A52A4C-1FA4-E041-930E-BED4B8096457}"/>
              </a:ext>
            </a:extLst>
          </p:cNvPr>
          <p:cNvSpPr/>
          <p:nvPr/>
        </p:nvSpPr>
        <p:spPr>
          <a:xfrm>
            <a:off x="485719" y="8433836"/>
            <a:ext cx="3681835" cy="735564"/>
          </a:xfrm>
          <a:prstGeom prst="actionButtonRetur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 name="Botón de acción: Hacia delante o Siguiente 4">
            <a:hlinkClick r:id="" action="ppaction://hlinkshowjump?jump=nextslide" highlightClick="1"/>
            <a:extLst>
              <a:ext uri="{FF2B5EF4-FFF2-40B4-BE49-F238E27FC236}">
                <a16:creationId xmlns:a16="http://schemas.microsoft.com/office/drawing/2014/main" id="{D12BCEE2-4693-674E-B465-4AA5FEDB78E7}"/>
              </a:ext>
            </a:extLst>
          </p:cNvPr>
          <p:cNvSpPr/>
          <p:nvPr/>
        </p:nvSpPr>
        <p:spPr>
          <a:xfrm>
            <a:off x="11887200" y="8433836"/>
            <a:ext cx="4220308" cy="698713"/>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7" name="Rectangle 46">
            <a:extLst>
              <a:ext uri="{FF2B5EF4-FFF2-40B4-BE49-F238E27FC236}">
                <a16:creationId xmlns:a16="http://schemas.microsoft.com/office/drawing/2014/main" id="{4F2DCE1D-2DA9-DF47-9B89-6ED5CF254E6E}"/>
              </a:ext>
            </a:extLst>
          </p:cNvPr>
          <p:cNvSpPr/>
          <p:nvPr/>
        </p:nvSpPr>
        <p:spPr>
          <a:xfrm>
            <a:off x="2782800" y="7718552"/>
            <a:ext cx="3580149" cy="646331"/>
          </a:xfrm>
          <a:prstGeom prst="rect">
            <a:avLst/>
          </a:prstGeom>
        </p:spPr>
        <p:txBody>
          <a:bodyPr wrap="square">
            <a:spAutoFit/>
          </a:bodyPr>
          <a:lstStyle/>
          <a:p>
            <a:pPr defTabSz="1219170"/>
            <a:r>
              <a:rPr lang="es-ES_tradnl" sz="1800" b="1" dirty="0">
                <a:solidFill>
                  <a:schemeClr val="accent2"/>
                </a:solidFill>
                <a:latin typeface="Calibri" panose="020F0502020204030204" pitchFamily="34" charset="0"/>
                <a:cs typeface="Calibri" panose="020F0502020204030204" pitchFamily="34" charset="0"/>
              </a:rPr>
              <a:t>CONTRACT VALUE (US$ MILLIONS)</a:t>
            </a:r>
          </a:p>
          <a:p>
            <a:pPr defTabSz="1219170"/>
            <a:r>
              <a:rPr lang="es-419" altLang="en-US" sz="1800" dirty="0">
                <a:solidFill>
                  <a:schemeClr val="bg1"/>
                </a:solidFill>
                <a:latin typeface="Calibri" panose="020F0502020204030204" pitchFamily="34" charset="0"/>
                <a:cs typeface="Calibri" panose="020F0502020204030204" pitchFamily="34" charset="0"/>
              </a:rPr>
              <a:t>280</a:t>
            </a:r>
            <a:endParaRPr lang="en-US" altLang="en-US" sz="1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1402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74" y="999849"/>
            <a:ext cx="16256715" cy="8132701"/>
          </a:xfrm>
          <a:prstGeom prst="rect">
            <a:avLst/>
          </a:prstGeom>
        </p:spPr>
      </p:pic>
      <p:sp>
        <p:nvSpPr>
          <p:cNvPr id="73" name="Rectángulo 30">
            <a:extLst>
              <a:ext uri="{FF2B5EF4-FFF2-40B4-BE49-F238E27FC236}">
                <a16:creationId xmlns:a16="http://schemas.microsoft.com/office/drawing/2014/main" id="{F2C9A019-AFFB-4246-B0B6-A2596EC52F21}"/>
              </a:ext>
            </a:extLst>
          </p:cNvPr>
          <p:cNvSpPr/>
          <p:nvPr/>
        </p:nvSpPr>
        <p:spPr>
          <a:xfrm>
            <a:off x="-31533" y="5810250"/>
            <a:ext cx="16289121" cy="3359150"/>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43EFFB8-C70F-3947-9929-B5DF2440ADFD}"/>
              </a:ext>
            </a:extLst>
          </p:cNvPr>
          <p:cNvSpPr/>
          <p:nvPr/>
        </p:nvSpPr>
        <p:spPr>
          <a:xfrm>
            <a:off x="669056" y="5790866"/>
            <a:ext cx="9822501" cy="584775"/>
          </a:xfrm>
          <a:prstGeom prst="rect">
            <a:avLst/>
          </a:prstGeom>
        </p:spPr>
        <p:txBody>
          <a:bodyPr wrap="square">
            <a:spAutoFit/>
          </a:bodyPr>
          <a:lstStyle/>
          <a:p>
            <a:pPr defTabSz="1219170"/>
            <a:r>
              <a:rPr lang="en-US" sz="3200" b="1" dirty="0">
                <a:solidFill>
                  <a:schemeClr val="bg1"/>
                </a:solidFill>
                <a:cs typeface="Calibri" panose="020F0502020204030204" pitchFamily="34" charset="0"/>
              </a:rPr>
              <a:t>MUGLAD BASIN OIL DEVELOPMENT PROJECT</a:t>
            </a:r>
            <a:endParaRPr lang="es-ES" altLang="en-US" sz="3200" b="1" dirty="0">
              <a:solidFill>
                <a:schemeClr val="bg1"/>
              </a:solidFill>
              <a:cs typeface="Calibri" panose="020F0502020204030204" pitchFamily="34" charset="0"/>
            </a:endParaRPr>
          </a:p>
        </p:txBody>
      </p:sp>
      <p:sp>
        <p:nvSpPr>
          <p:cNvPr id="59" name="CuadroTexto 78">
            <a:extLst>
              <a:ext uri="{FF2B5EF4-FFF2-40B4-BE49-F238E27FC236}">
                <a16:creationId xmlns:a16="http://schemas.microsoft.com/office/drawing/2014/main" id="{74F18C80-EA61-7E42-9C2F-E8705F046681}"/>
              </a:ext>
            </a:extLst>
          </p:cNvPr>
          <p:cNvSpPr txBox="1"/>
          <p:nvPr/>
        </p:nvSpPr>
        <p:spPr>
          <a:xfrm>
            <a:off x="485719" y="425668"/>
            <a:ext cx="12486002"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err="1">
                <a:solidFill>
                  <a:schemeClr val="bg1"/>
                </a:solidFill>
                <a:latin typeface="Calibri" panose="020F0502020204030204" pitchFamily="34" charset="0"/>
                <a:ea typeface="Univers" charset="0"/>
                <a:cs typeface="Calibri" panose="020F0502020204030204" pitchFamily="34" charset="0"/>
              </a:rPr>
              <a:t>Oil</a:t>
            </a:r>
            <a:r>
              <a:rPr lang="es-ES_tradnl" sz="4000" dirty="0">
                <a:solidFill>
                  <a:schemeClr val="bg1"/>
                </a:solidFill>
                <a:latin typeface="Calibri" panose="020F0502020204030204" pitchFamily="34" charset="0"/>
                <a:ea typeface="Univers" charset="0"/>
                <a:cs typeface="Calibri" panose="020F0502020204030204" pitchFamily="34" charset="0"/>
              </a:rPr>
              <a:t> &amp; Gas </a:t>
            </a:r>
          </a:p>
        </p:txBody>
      </p:sp>
      <p:pic>
        <p:nvPicPr>
          <p:cNvPr id="32" name="Picture 31">
            <a:extLst>
              <a:ext uri="{FF2B5EF4-FFF2-40B4-BE49-F238E27FC236}">
                <a16:creationId xmlns:a16="http://schemas.microsoft.com/office/drawing/2014/main" id="{75AAEBE3-A7D4-8244-8A63-E9C02305BB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38" name="Rectangle 37">
            <a:extLst>
              <a:ext uri="{FF2B5EF4-FFF2-40B4-BE49-F238E27FC236}">
                <a16:creationId xmlns:a16="http://schemas.microsoft.com/office/drawing/2014/main" id="{2862A2B9-8DAF-7149-AF4C-B0634148EEAC}"/>
              </a:ext>
            </a:extLst>
          </p:cNvPr>
          <p:cNvSpPr/>
          <p:nvPr/>
        </p:nvSpPr>
        <p:spPr>
          <a:xfrm>
            <a:off x="421406" y="6358947"/>
            <a:ext cx="1679316" cy="1477328"/>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br>
              <a:rPr lang="es-ES" altLang="en-US" sz="1800" b="1" dirty="0">
                <a:solidFill>
                  <a:schemeClr val="accent2"/>
                </a:solidFill>
                <a:latin typeface="Calibri" panose="020F0502020204030204" pitchFamily="34" charset="0"/>
                <a:cs typeface="Calibri" panose="020F0502020204030204" pitchFamily="34" charset="0"/>
              </a:rPr>
            </a:br>
            <a:r>
              <a:rPr lang="en-US" sz="1800" dirty="0">
                <a:solidFill>
                  <a:schemeClr val="bg1"/>
                </a:solidFill>
                <a:latin typeface="Calibri Light" panose="020F0302020204030204" pitchFamily="34" charset="0"/>
                <a:cs typeface="Calibri Light" panose="020F0302020204030204" pitchFamily="34" charset="0"/>
              </a:rPr>
              <a:t>Greater Nile Petroleum Operating Company Ltd</a:t>
            </a:r>
            <a:endParaRPr lang="en-US" altLang="en-US" sz="1800" dirty="0">
              <a:solidFill>
                <a:schemeClr val="bg1"/>
              </a:solidFill>
              <a:latin typeface="Calibri Light" panose="020F0302020204030204" pitchFamily="34" charset="0"/>
              <a:cs typeface="Calibri Light" panose="020F0302020204030204" pitchFamily="34" charset="0"/>
            </a:endParaRPr>
          </a:p>
        </p:txBody>
      </p:sp>
      <p:sp>
        <p:nvSpPr>
          <p:cNvPr id="39" name="Rectangle 38">
            <a:extLst>
              <a:ext uri="{FF2B5EF4-FFF2-40B4-BE49-F238E27FC236}">
                <a16:creationId xmlns:a16="http://schemas.microsoft.com/office/drawing/2014/main" id="{3922A6EB-DB79-2E4B-81D3-B24BF3D9C144}"/>
              </a:ext>
            </a:extLst>
          </p:cNvPr>
          <p:cNvSpPr/>
          <p:nvPr/>
        </p:nvSpPr>
        <p:spPr>
          <a:xfrm>
            <a:off x="4189509" y="6358949"/>
            <a:ext cx="2225637"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s-419" altLang="en-US" sz="1800">
                <a:solidFill>
                  <a:schemeClr val="bg1"/>
                </a:solidFill>
                <a:latin typeface="Calibri" panose="020F0502020204030204" pitchFamily="34" charset="0"/>
                <a:cs typeface="Calibri" panose="020F0502020204030204" pitchFamily="34" charset="0"/>
              </a:rPr>
              <a:t>EPC</a:t>
            </a:r>
            <a:endParaRPr lang="en-US" altLang="en-US" sz="1800" dirty="0">
              <a:solidFill>
                <a:schemeClr val="bg1"/>
              </a:solidFill>
              <a:latin typeface="Calibri" panose="020F0502020204030204" pitchFamily="34" charset="0"/>
              <a:cs typeface="Calibri" panose="020F0502020204030204" pitchFamily="34" charset="0"/>
            </a:endParaRPr>
          </a:p>
        </p:txBody>
      </p:sp>
      <p:sp>
        <p:nvSpPr>
          <p:cNvPr id="42" name="Rectangle 41">
            <a:extLst>
              <a:ext uri="{FF2B5EF4-FFF2-40B4-BE49-F238E27FC236}">
                <a16:creationId xmlns:a16="http://schemas.microsoft.com/office/drawing/2014/main" id="{B86F7F35-8A66-AE4F-AA98-B0BE64CAC020}"/>
              </a:ext>
            </a:extLst>
          </p:cNvPr>
          <p:cNvSpPr/>
          <p:nvPr/>
        </p:nvSpPr>
        <p:spPr>
          <a:xfrm>
            <a:off x="7438824" y="6355802"/>
            <a:ext cx="8668684" cy="2862322"/>
          </a:xfrm>
          <a:prstGeom prst="rect">
            <a:avLst/>
          </a:prstGeom>
        </p:spPr>
        <p:txBody>
          <a:bodyPr wrap="square">
            <a:spAutoFit/>
          </a:bodyPr>
          <a:lstStyle/>
          <a:p>
            <a:pPr>
              <a:spcBef>
                <a:spcPct val="0"/>
              </a:spcBef>
            </a:pPr>
            <a:r>
              <a:rPr lang="en-US" altLang="en-US" sz="1800" b="1" dirty="0">
                <a:solidFill>
                  <a:schemeClr val="accent2"/>
                </a:solidFill>
                <a:latin typeface="Calibri" panose="020F0502020204030204" pitchFamily="34" charset="0"/>
                <a:cs typeface="Calibri" panose="020F0502020204030204" pitchFamily="34" charset="0"/>
              </a:rPr>
              <a:t>DESCRIPTION:</a:t>
            </a:r>
          </a:p>
          <a:p>
            <a:pPr>
              <a:spcBef>
                <a:spcPct val="0"/>
              </a:spcBef>
            </a:pPr>
            <a:r>
              <a:rPr lang="en-US" sz="1800" dirty="0">
                <a:solidFill>
                  <a:schemeClr val="bg1"/>
                </a:solidFill>
                <a:latin typeface="Calibri Light" panose="020F0302020204030204" pitchFamily="34" charset="0"/>
                <a:cs typeface="Calibri Light" panose="020F0302020204030204" pitchFamily="34" charset="0"/>
              </a:rPr>
              <a:t>5 storage tanks of 400,000 </a:t>
            </a:r>
            <a:r>
              <a:rPr lang="en-US" sz="1800" dirty="0" err="1">
                <a:solidFill>
                  <a:schemeClr val="bg1"/>
                </a:solidFill>
                <a:latin typeface="Calibri Light" panose="020F0302020204030204" pitchFamily="34" charset="0"/>
                <a:cs typeface="Calibri Light" panose="020F0302020204030204" pitchFamily="34" charset="0"/>
              </a:rPr>
              <a:t>bbld</a:t>
            </a:r>
            <a:r>
              <a:rPr lang="en-US" sz="1800" dirty="0">
                <a:solidFill>
                  <a:schemeClr val="bg1"/>
                </a:solidFill>
                <a:latin typeface="Calibri Light" panose="020F0302020204030204" pitchFamily="34" charset="0"/>
                <a:cs typeface="Calibri Light" panose="020F0302020204030204" pitchFamily="34" charset="0"/>
              </a:rPr>
              <a:t>/each at </a:t>
            </a:r>
            <a:r>
              <a:rPr lang="en-US" sz="1800" dirty="0" err="1">
                <a:solidFill>
                  <a:schemeClr val="bg1"/>
                </a:solidFill>
                <a:latin typeface="Calibri Light" panose="020F0302020204030204" pitchFamily="34" charset="0"/>
                <a:cs typeface="Calibri Light" panose="020F0302020204030204" pitchFamily="34" charset="0"/>
              </a:rPr>
              <a:t>Marsa</a:t>
            </a:r>
            <a:r>
              <a:rPr lang="en-US" sz="1800" dirty="0">
                <a:solidFill>
                  <a:schemeClr val="bg1"/>
                </a:solidFill>
                <a:latin typeface="Calibri Light" panose="020F0302020204030204" pitchFamily="34" charset="0"/>
                <a:cs typeface="Calibri Light" panose="020F0302020204030204" pitchFamily="34" charset="0"/>
              </a:rPr>
              <a:t> Bashir Marine Terminal, including valves, pumps, scraper traps, flush tanks, control system, firefighting system, </a:t>
            </a:r>
            <a:r>
              <a:rPr lang="en-US" sz="1800" dirty="0" err="1">
                <a:solidFill>
                  <a:schemeClr val="bg1"/>
                </a:solidFill>
                <a:latin typeface="Calibri Light" panose="020F0302020204030204" pitchFamily="34" charset="0"/>
                <a:cs typeface="Calibri Light" panose="020F0302020204030204" pitchFamily="34" charset="0"/>
              </a:rPr>
              <a:t>cathodic</a:t>
            </a:r>
            <a:r>
              <a:rPr lang="en-US" sz="1800" dirty="0">
                <a:solidFill>
                  <a:schemeClr val="bg1"/>
                </a:solidFill>
                <a:latin typeface="Calibri Light" panose="020F0302020204030204" pitchFamily="34" charset="0"/>
                <a:cs typeface="Calibri Light" panose="020F0302020204030204" pitchFamily="34" charset="0"/>
              </a:rPr>
              <a:t> protection and buildings,  2 off-shore lines of 1,800 m/36”, 1 line of 500 m/14", 2 submarine hoses of 24" with ropes of 16" between the pipeline and the buoy, with a loading  capacity of 2,000,000 </a:t>
            </a:r>
            <a:r>
              <a:rPr lang="en-US" sz="1800" dirty="0" err="1">
                <a:solidFill>
                  <a:schemeClr val="bg1"/>
                </a:solidFill>
                <a:latin typeface="Calibri Light" panose="020F0302020204030204" pitchFamily="34" charset="0"/>
                <a:cs typeface="Calibri Light" panose="020F0302020204030204" pitchFamily="34" charset="0"/>
              </a:rPr>
              <a:t>bbld</a:t>
            </a:r>
            <a:r>
              <a:rPr lang="en-US" sz="1800" dirty="0">
                <a:solidFill>
                  <a:schemeClr val="bg1"/>
                </a:solidFill>
                <a:latin typeface="Calibri Light" panose="020F0302020204030204" pitchFamily="34" charset="0"/>
                <a:cs typeface="Calibri Light" panose="020F0302020204030204" pitchFamily="34" charset="0"/>
              </a:rPr>
              <a:t>, including 1 recovery tank, 1 storage tank, 1 water tank, 1 tank drain line towards the sea, a craft harbor for service vessels, effluents treatment system, fuel and crude heating system (30 kW), electric power generation (10.5 MW), pumping (6,750 kW) and metering system; 6 Pumping Stations to serve the 1,500 km </a:t>
            </a:r>
            <a:r>
              <a:rPr lang="en-US" sz="1800" dirty="0" err="1">
                <a:solidFill>
                  <a:schemeClr val="bg1"/>
                </a:solidFill>
                <a:latin typeface="Calibri Light" panose="020F0302020204030204" pitchFamily="34" charset="0"/>
                <a:cs typeface="Calibri Light" panose="020F0302020204030204" pitchFamily="34" charset="0"/>
              </a:rPr>
              <a:t>Heglig</a:t>
            </a:r>
            <a:r>
              <a:rPr lang="en-US" sz="1800" dirty="0">
                <a:solidFill>
                  <a:schemeClr val="bg1"/>
                </a:solidFill>
                <a:latin typeface="Calibri Light" panose="020F0302020204030204" pitchFamily="34" charset="0"/>
                <a:cs typeface="Calibri Light" panose="020F0302020204030204" pitchFamily="34" charset="0"/>
              </a:rPr>
              <a:t> - Port Sudan Oil Pipeline, with a  total capacity of 150,000 </a:t>
            </a:r>
            <a:r>
              <a:rPr lang="en-US" sz="1800" dirty="0" err="1">
                <a:solidFill>
                  <a:schemeClr val="bg1"/>
                </a:solidFill>
                <a:latin typeface="Calibri Light" panose="020F0302020204030204" pitchFamily="34" charset="0"/>
                <a:cs typeface="Calibri Light" panose="020F0302020204030204" pitchFamily="34" charset="0"/>
              </a:rPr>
              <a:t>bbld</a:t>
            </a:r>
            <a:r>
              <a:rPr lang="en-US" sz="1800" dirty="0">
                <a:solidFill>
                  <a:schemeClr val="bg1"/>
                </a:solidFill>
                <a:latin typeface="Calibri Light" panose="020F0302020204030204" pitchFamily="34" charset="0"/>
                <a:cs typeface="Calibri Light" panose="020F0302020204030204" pitchFamily="34" charset="0"/>
              </a:rPr>
              <a:t>, upgradable to 425,000 </a:t>
            </a:r>
            <a:r>
              <a:rPr lang="en-US" sz="1800" dirty="0" err="1">
                <a:solidFill>
                  <a:schemeClr val="bg1"/>
                </a:solidFill>
                <a:latin typeface="Calibri Light" panose="020F0302020204030204" pitchFamily="34" charset="0"/>
                <a:cs typeface="Calibri Light" panose="020F0302020204030204" pitchFamily="34" charset="0"/>
              </a:rPr>
              <a:t>bbld</a:t>
            </a:r>
            <a:r>
              <a:rPr lang="en-US" sz="1800" dirty="0">
                <a:solidFill>
                  <a:schemeClr val="bg1"/>
                </a:solidFill>
                <a:latin typeface="Calibri Light" panose="020F0302020204030204" pitchFamily="34" charset="0"/>
                <a:cs typeface="Calibri Light" panose="020F0302020204030204" pitchFamily="34" charset="0"/>
              </a:rPr>
              <a:t>.</a:t>
            </a: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43" name="Rectangle 42">
            <a:extLst>
              <a:ext uri="{FF2B5EF4-FFF2-40B4-BE49-F238E27FC236}">
                <a16:creationId xmlns:a16="http://schemas.microsoft.com/office/drawing/2014/main" id="{BDCA158C-80C3-5945-A2E5-2DBF4C022217}"/>
              </a:ext>
            </a:extLst>
          </p:cNvPr>
          <p:cNvSpPr/>
          <p:nvPr/>
        </p:nvSpPr>
        <p:spPr>
          <a:xfrm>
            <a:off x="2488238" y="6358947"/>
            <a:ext cx="167931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 </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panose="020F0502020204030204" pitchFamily="34" charset="0"/>
                <a:cs typeface="Calibri" panose="020F0502020204030204" pitchFamily="34" charset="0"/>
              </a:rPr>
              <a:t>Sudan</a:t>
            </a:r>
          </a:p>
        </p:txBody>
      </p:sp>
      <p:sp>
        <p:nvSpPr>
          <p:cNvPr id="46" name="Rectangle 45">
            <a:extLst>
              <a:ext uri="{FF2B5EF4-FFF2-40B4-BE49-F238E27FC236}">
                <a16:creationId xmlns:a16="http://schemas.microsoft.com/office/drawing/2014/main" id="{F7ED6491-59D0-EC4B-B872-9D8D36719EBC}"/>
              </a:ext>
            </a:extLst>
          </p:cNvPr>
          <p:cNvSpPr/>
          <p:nvPr/>
        </p:nvSpPr>
        <p:spPr>
          <a:xfrm>
            <a:off x="5856433" y="6359627"/>
            <a:ext cx="1696815"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s-419" altLang="en-US" sz="1800" dirty="0">
                <a:solidFill>
                  <a:schemeClr val="bg1"/>
                </a:solidFill>
                <a:latin typeface="Calibri" panose="020F0502020204030204" pitchFamily="34" charset="0"/>
                <a:cs typeface="Calibri" panose="020F0502020204030204" pitchFamily="34" charset="0"/>
              </a:rPr>
              <a:t>2000</a:t>
            </a:r>
            <a:endParaRPr lang="en-US" altLang="en-US" sz="1800" dirty="0">
              <a:solidFill>
                <a:schemeClr val="bg1"/>
              </a:solidFill>
              <a:latin typeface="Calibri" panose="020F0502020204030204" pitchFamily="34" charset="0"/>
              <a:cs typeface="Calibri" panose="020F0502020204030204" pitchFamily="34" charset="0"/>
            </a:endParaRPr>
          </a:p>
        </p:txBody>
      </p:sp>
      <p:sp>
        <p:nvSpPr>
          <p:cNvPr id="3" name="Botón de acción: Volver 2">
            <a:hlinkClick r:id="rId5" action="ppaction://hlinksldjump" highlightClick="1"/>
            <a:extLst>
              <a:ext uri="{FF2B5EF4-FFF2-40B4-BE49-F238E27FC236}">
                <a16:creationId xmlns:a16="http://schemas.microsoft.com/office/drawing/2014/main" id="{93A52A4C-1FA4-E041-930E-BED4B8096457}"/>
              </a:ext>
            </a:extLst>
          </p:cNvPr>
          <p:cNvSpPr/>
          <p:nvPr/>
        </p:nvSpPr>
        <p:spPr>
          <a:xfrm>
            <a:off x="485719" y="8433836"/>
            <a:ext cx="3681835" cy="735564"/>
          </a:xfrm>
          <a:prstGeom prst="actionButtonRetur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 name="Botón de acción: Hacia delante o Siguiente 4">
            <a:hlinkClick r:id="" action="ppaction://hlinkshowjump?jump=nextslide" highlightClick="1"/>
            <a:extLst>
              <a:ext uri="{FF2B5EF4-FFF2-40B4-BE49-F238E27FC236}">
                <a16:creationId xmlns:a16="http://schemas.microsoft.com/office/drawing/2014/main" id="{D12BCEE2-4693-674E-B465-4AA5FEDB78E7}"/>
              </a:ext>
            </a:extLst>
          </p:cNvPr>
          <p:cNvSpPr/>
          <p:nvPr/>
        </p:nvSpPr>
        <p:spPr>
          <a:xfrm>
            <a:off x="11887200" y="8433836"/>
            <a:ext cx="4220308" cy="698713"/>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7" name="Rectangle 46">
            <a:extLst>
              <a:ext uri="{FF2B5EF4-FFF2-40B4-BE49-F238E27FC236}">
                <a16:creationId xmlns:a16="http://schemas.microsoft.com/office/drawing/2014/main" id="{4F2DCE1D-2DA9-DF47-9B89-6ED5CF254E6E}"/>
              </a:ext>
            </a:extLst>
          </p:cNvPr>
          <p:cNvSpPr/>
          <p:nvPr/>
        </p:nvSpPr>
        <p:spPr>
          <a:xfrm>
            <a:off x="2535150" y="7509002"/>
            <a:ext cx="3634074" cy="646331"/>
          </a:xfrm>
          <a:prstGeom prst="rect">
            <a:avLst/>
          </a:prstGeom>
        </p:spPr>
        <p:txBody>
          <a:bodyPr wrap="square">
            <a:spAutoFit/>
          </a:bodyPr>
          <a:lstStyle/>
          <a:p>
            <a:pPr defTabSz="1219170"/>
            <a:r>
              <a:rPr lang="es-ES_tradnl" sz="1800" b="1" dirty="0">
                <a:solidFill>
                  <a:schemeClr val="accent2"/>
                </a:solidFill>
                <a:latin typeface="Calibri" panose="020F0502020204030204" pitchFamily="34" charset="0"/>
                <a:cs typeface="Calibri" panose="020F0502020204030204" pitchFamily="34" charset="0"/>
              </a:rPr>
              <a:t>CONTRACT VALUE (US$ MILLIONS)</a:t>
            </a:r>
          </a:p>
          <a:p>
            <a:pPr defTabSz="1219170"/>
            <a:r>
              <a:rPr lang="es-419" altLang="en-US" sz="1800" dirty="0">
                <a:solidFill>
                  <a:schemeClr val="bg1"/>
                </a:solidFill>
                <a:latin typeface="Calibri" panose="020F0502020204030204" pitchFamily="34" charset="0"/>
                <a:cs typeface="Calibri" panose="020F0502020204030204" pitchFamily="34" charset="0"/>
              </a:rPr>
              <a:t>272</a:t>
            </a:r>
            <a:endParaRPr lang="en-US" altLang="en-US" sz="1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1221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3F28B2-3DC5-D748-8E11-670237B7DA24}"/>
              </a:ext>
            </a:extLst>
          </p:cNvPr>
          <p:cNvPicPr>
            <a:picLocks noChangeAspect="1"/>
          </p:cNvPicPr>
          <p:nvPr/>
        </p:nvPicPr>
        <p:blipFill>
          <a:blip r:embed="rId3"/>
          <a:stretch>
            <a:fillRect/>
          </a:stretch>
        </p:blipFill>
        <p:spPr>
          <a:xfrm>
            <a:off x="0" y="1514087"/>
            <a:ext cx="16257588" cy="7629915"/>
          </a:xfrm>
          <a:prstGeom prst="rect">
            <a:avLst/>
          </a:prstGeom>
        </p:spPr>
      </p:pic>
      <p:sp>
        <p:nvSpPr>
          <p:cNvPr id="36" name="Rectángulo 30">
            <a:extLst>
              <a:ext uri="{FF2B5EF4-FFF2-40B4-BE49-F238E27FC236}">
                <a16:creationId xmlns:a16="http://schemas.microsoft.com/office/drawing/2014/main" id="{3098F3B4-34C7-6C47-9C5F-DE95CAD006C3}"/>
              </a:ext>
            </a:extLst>
          </p:cNvPr>
          <p:cNvSpPr/>
          <p:nvPr/>
        </p:nvSpPr>
        <p:spPr>
          <a:xfrm>
            <a:off x="-9133" y="6086474"/>
            <a:ext cx="16257588"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78">
            <a:extLst>
              <a:ext uri="{FF2B5EF4-FFF2-40B4-BE49-F238E27FC236}">
                <a16:creationId xmlns:a16="http://schemas.microsoft.com/office/drawing/2014/main" id="{771546CB-2D70-3D4D-8E0C-4FED560C1458}"/>
              </a:ext>
            </a:extLst>
          </p:cNvPr>
          <p:cNvSpPr txBox="1"/>
          <p:nvPr/>
        </p:nvSpPr>
        <p:spPr>
          <a:xfrm>
            <a:off x="485719" y="425668"/>
            <a:ext cx="12486002"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err="1">
                <a:solidFill>
                  <a:schemeClr val="bg1"/>
                </a:solidFill>
                <a:latin typeface="Calibri" panose="020F0502020204030204" pitchFamily="34" charset="0"/>
                <a:ea typeface="Univers" charset="0"/>
                <a:cs typeface="Calibri" panose="020F0502020204030204" pitchFamily="34" charset="0"/>
              </a:rPr>
              <a:t>Energy</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sp>
        <p:nvSpPr>
          <p:cNvPr id="5" name="Rectangle 4">
            <a:extLst>
              <a:ext uri="{FF2B5EF4-FFF2-40B4-BE49-F238E27FC236}">
                <a16:creationId xmlns:a16="http://schemas.microsoft.com/office/drawing/2014/main" id="{2E183DF3-FFA3-2A4A-B648-0745683B661B}"/>
              </a:ext>
            </a:extLst>
          </p:cNvPr>
          <p:cNvSpPr/>
          <p:nvPr/>
        </p:nvSpPr>
        <p:spPr>
          <a:xfrm>
            <a:off x="739751" y="6907329"/>
            <a:ext cx="2347901" cy="1477328"/>
          </a:xfrm>
          <a:prstGeom prst="rect">
            <a:avLst/>
          </a:prstGeom>
          <a:ln>
            <a:noFill/>
          </a:ln>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p>
          <a:p>
            <a:pPr defTabSz="1219170"/>
            <a:r>
              <a:rPr lang="en-US" altLang="en-US" sz="1800" dirty="0">
                <a:solidFill>
                  <a:schemeClr val="bg1"/>
                </a:solidFill>
                <a:cs typeface="Calibri Light" panose="020F0302020204030204" pitchFamily="34" charset="0"/>
              </a:rPr>
              <a:t>Upper Egypt Electricity Production Company; Egyptian Electricity Holding Company </a:t>
            </a:r>
            <a:endParaRPr lang="es-ES" altLang="en-US" sz="1800" dirty="0">
              <a:solidFill>
                <a:schemeClr val="bg1"/>
              </a:solidFill>
              <a:cs typeface="Calibri Light" panose="020F0302020204030204" pitchFamily="34" charset="0"/>
            </a:endParaRPr>
          </a:p>
        </p:txBody>
      </p:sp>
      <p:sp>
        <p:nvSpPr>
          <p:cNvPr id="18" name="Rectangle 17">
            <a:extLst>
              <a:ext uri="{FF2B5EF4-FFF2-40B4-BE49-F238E27FC236}">
                <a16:creationId xmlns:a16="http://schemas.microsoft.com/office/drawing/2014/main" id="{28FB65C3-BDDD-4245-BF4B-B1324FD22EDC}"/>
              </a:ext>
            </a:extLst>
          </p:cNvPr>
          <p:cNvSpPr/>
          <p:nvPr/>
        </p:nvSpPr>
        <p:spPr>
          <a:xfrm>
            <a:off x="4697145" y="6907331"/>
            <a:ext cx="1270582"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n-US" altLang="en-US" sz="1800" dirty="0">
                <a:solidFill>
                  <a:schemeClr val="bg1"/>
                </a:solidFill>
                <a:latin typeface="Calibri" panose="020F0502020204030204" pitchFamily="34" charset="0"/>
                <a:cs typeface="Calibri" panose="020F0502020204030204" pitchFamily="34" charset="0"/>
              </a:rPr>
              <a:t>EPC</a:t>
            </a:r>
          </a:p>
        </p:txBody>
      </p:sp>
      <p:sp>
        <p:nvSpPr>
          <p:cNvPr id="19" name="Rectangle 18">
            <a:extLst>
              <a:ext uri="{FF2B5EF4-FFF2-40B4-BE49-F238E27FC236}">
                <a16:creationId xmlns:a16="http://schemas.microsoft.com/office/drawing/2014/main" id="{36C6D4A4-1EC8-DF43-A374-52E0E0015E1D}"/>
              </a:ext>
            </a:extLst>
          </p:cNvPr>
          <p:cNvSpPr/>
          <p:nvPr/>
        </p:nvSpPr>
        <p:spPr>
          <a:xfrm>
            <a:off x="8456436" y="6879391"/>
            <a:ext cx="7517164" cy="1477328"/>
          </a:xfrm>
          <a:prstGeom prst="rect">
            <a:avLst/>
          </a:prstGeom>
        </p:spPr>
        <p:txBody>
          <a:bodyPr wrap="square">
            <a:spAutoFit/>
          </a:bodyPr>
          <a:lstStyle/>
          <a:p>
            <a:r>
              <a:rPr lang="en-US" altLang="en-US" sz="1800" b="1" dirty="0">
                <a:solidFill>
                  <a:schemeClr val="accent2"/>
                </a:solidFill>
                <a:latin typeface="Calibri" panose="020F0502020204030204" pitchFamily="34" charset="0"/>
                <a:cs typeface="Calibri" panose="020F0502020204030204" pitchFamily="34" charset="0"/>
              </a:rPr>
              <a:t>DESCRIPTION:</a:t>
            </a:r>
          </a:p>
          <a:p>
            <a:pPr defTabSz="1219170"/>
            <a:r>
              <a:rPr lang="en-US" altLang="en-US" sz="1800" dirty="0">
                <a:solidFill>
                  <a:schemeClr val="bg1"/>
                </a:solidFill>
                <a:cs typeface="Calibri Light" panose="020F0302020204030204" pitchFamily="34" charset="0"/>
              </a:rPr>
              <a:t>EPC services for the auxiliary systems (Plant Balance) of the oil- and gas-fueled Supercritical Thermoelectric Power Plant.  Work includes installing three steam generation boilers, operated by 3 steam turbines with a generation capacity of 650 MW each.</a:t>
            </a:r>
            <a:endParaRPr lang="es-ES" altLang="en-US" sz="1800" dirty="0">
              <a:solidFill>
                <a:schemeClr val="bg1"/>
              </a:solidFill>
              <a:cs typeface="Calibri Light" panose="020F0302020204030204" pitchFamily="34" charset="0"/>
            </a:endParaRPr>
          </a:p>
        </p:txBody>
      </p:sp>
      <p:sp>
        <p:nvSpPr>
          <p:cNvPr id="27" name="Rectangle 26">
            <a:extLst>
              <a:ext uri="{FF2B5EF4-FFF2-40B4-BE49-F238E27FC236}">
                <a16:creationId xmlns:a16="http://schemas.microsoft.com/office/drawing/2014/main" id="{3FDD3818-92AD-F447-AD9E-999EF78707E4}"/>
              </a:ext>
            </a:extLst>
          </p:cNvPr>
          <p:cNvSpPr/>
          <p:nvPr/>
        </p:nvSpPr>
        <p:spPr>
          <a:xfrm>
            <a:off x="3279493" y="6907331"/>
            <a:ext cx="127058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a:t>
            </a:r>
          </a:p>
          <a:p>
            <a:pPr defTabSz="1219170"/>
            <a:r>
              <a:rPr lang="en-US" altLang="en-US" sz="1800" dirty="0">
                <a:solidFill>
                  <a:schemeClr val="bg1"/>
                </a:solidFill>
                <a:latin typeface="Calibri" panose="020F0502020204030204" pitchFamily="34" charset="0"/>
                <a:cs typeface="Calibri" panose="020F0502020204030204" pitchFamily="34" charset="0"/>
              </a:rPr>
              <a:t>Egypt</a:t>
            </a:r>
          </a:p>
        </p:txBody>
      </p:sp>
      <p:sp>
        <p:nvSpPr>
          <p:cNvPr id="26" name="Rectangle 25">
            <a:extLst>
              <a:ext uri="{FF2B5EF4-FFF2-40B4-BE49-F238E27FC236}">
                <a16:creationId xmlns:a16="http://schemas.microsoft.com/office/drawing/2014/main" id="{943EFFB8-C70F-3947-9929-B5DF2440ADFD}"/>
              </a:ext>
            </a:extLst>
          </p:cNvPr>
          <p:cNvSpPr/>
          <p:nvPr/>
        </p:nvSpPr>
        <p:spPr>
          <a:xfrm>
            <a:off x="739752" y="6230006"/>
            <a:ext cx="14869188" cy="584775"/>
          </a:xfrm>
          <a:prstGeom prst="rect">
            <a:avLst/>
          </a:prstGeom>
        </p:spPr>
        <p:txBody>
          <a:bodyPr wrap="square">
            <a:spAutoFit/>
          </a:bodyPr>
          <a:lstStyle/>
          <a:p>
            <a:pPr defTabSz="1219170"/>
            <a:r>
              <a:rPr lang="en-US" altLang="en-US" sz="3200" b="1" dirty="0">
                <a:solidFill>
                  <a:schemeClr val="bg1"/>
                </a:solidFill>
                <a:cs typeface="Calibri" panose="020F0502020204030204" pitchFamily="34" charset="0"/>
              </a:rPr>
              <a:t>SOUTH HELWAN SUPERCRITICAL THERMOELECTRIC POWER PLANT </a:t>
            </a:r>
            <a:r>
              <a:rPr lang="en-US" altLang="en-US" sz="3200" dirty="0">
                <a:solidFill>
                  <a:schemeClr val="bg1"/>
                </a:solidFill>
                <a:cs typeface="Calibri" panose="020F0502020204030204" pitchFamily="34" charset="0"/>
              </a:rPr>
              <a:t>[650MW] </a:t>
            </a:r>
            <a:endParaRPr lang="en-US" altLang="en-US" sz="3200" b="1" dirty="0">
              <a:solidFill>
                <a:schemeClr val="bg1"/>
              </a:solidFill>
              <a:cs typeface="Calibri" panose="020F0502020204030204" pitchFamily="34" charset="0"/>
            </a:endParaRPr>
          </a:p>
        </p:txBody>
      </p:sp>
      <p:sp>
        <p:nvSpPr>
          <p:cNvPr id="38" name="Rectangle 37">
            <a:extLst>
              <a:ext uri="{FF2B5EF4-FFF2-40B4-BE49-F238E27FC236}">
                <a16:creationId xmlns:a16="http://schemas.microsoft.com/office/drawing/2014/main" id="{2E2D5225-BB3B-F943-BD8B-F516CBD9366B}"/>
              </a:ext>
            </a:extLst>
          </p:cNvPr>
          <p:cNvSpPr/>
          <p:nvPr/>
        </p:nvSpPr>
        <p:spPr>
          <a:xfrm>
            <a:off x="6383412" y="6907331"/>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n-US" altLang="en-US" sz="1800" dirty="0">
                <a:solidFill>
                  <a:schemeClr val="bg1"/>
                </a:solidFill>
                <a:latin typeface="Calibri" panose="020F0502020204030204" pitchFamily="34" charset="0"/>
                <a:cs typeface="Calibri" panose="020F0502020204030204" pitchFamily="34" charset="0"/>
              </a:rPr>
              <a:t>2018</a:t>
            </a:r>
          </a:p>
        </p:txBody>
      </p:sp>
      <p:pic>
        <p:nvPicPr>
          <p:cNvPr id="32" name="Picture 31">
            <a:extLst>
              <a:ext uri="{FF2B5EF4-FFF2-40B4-BE49-F238E27FC236}">
                <a16:creationId xmlns:a16="http://schemas.microsoft.com/office/drawing/2014/main" id="{86A934DF-0C71-2E46-8B31-F3D5E4371B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33" name="Rectangle 32">
            <a:extLst>
              <a:ext uri="{FF2B5EF4-FFF2-40B4-BE49-F238E27FC236}">
                <a16:creationId xmlns:a16="http://schemas.microsoft.com/office/drawing/2014/main" id="{4F2DCE1D-2DA9-DF47-9B89-6ED5CF254E6E}"/>
              </a:ext>
            </a:extLst>
          </p:cNvPr>
          <p:cNvSpPr/>
          <p:nvPr/>
        </p:nvSpPr>
        <p:spPr>
          <a:xfrm>
            <a:off x="3320855" y="7690703"/>
            <a:ext cx="3580149" cy="646331"/>
          </a:xfrm>
          <a:prstGeom prst="rect">
            <a:avLst/>
          </a:prstGeom>
        </p:spPr>
        <p:txBody>
          <a:bodyPr wrap="square">
            <a:spAutoFit/>
          </a:bodyPr>
          <a:lstStyle/>
          <a:p>
            <a:pPr defTabSz="1219170"/>
            <a:r>
              <a:rPr lang="es-ES_tradnl" sz="1800" b="1" dirty="0">
                <a:solidFill>
                  <a:schemeClr val="accent2"/>
                </a:solidFill>
                <a:latin typeface="Calibri" panose="020F0502020204030204" pitchFamily="34" charset="0"/>
                <a:cs typeface="Calibri" panose="020F0502020204030204" pitchFamily="34" charset="0"/>
              </a:rPr>
              <a:t>CONTRACT VALUE (US$ MILLIONS)</a:t>
            </a:r>
          </a:p>
          <a:p>
            <a:pPr defTabSz="1219170"/>
            <a:r>
              <a:rPr lang="es-419" altLang="en-US" sz="1800" dirty="0">
                <a:solidFill>
                  <a:schemeClr val="bg1"/>
                </a:solidFill>
                <a:latin typeface="Calibri" panose="020F0502020204030204" pitchFamily="34" charset="0"/>
                <a:cs typeface="Calibri" panose="020F0502020204030204" pitchFamily="34" charset="0"/>
              </a:rPr>
              <a:t>79</a:t>
            </a:r>
            <a:endParaRPr lang="en-US" altLang="en-US" sz="1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37807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76" y="933041"/>
            <a:ext cx="16256526" cy="8271758"/>
          </a:xfrm>
          <a:prstGeom prst="rect">
            <a:avLst/>
          </a:prstGeom>
        </p:spPr>
      </p:pic>
      <p:sp>
        <p:nvSpPr>
          <p:cNvPr id="60" name="Rectángulo 30">
            <a:extLst>
              <a:ext uri="{FF2B5EF4-FFF2-40B4-BE49-F238E27FC236}">
                <a16:creationId xmlns:a16="http://schemas.microsoft.com/office/drawing/2014/main" id="{5B60FB77-9D3B-C047-8F5D-A22F9E1A28E1}"/>
              </a:ext>
            </a:extLst>
          </p:cNvPr>
          <p:cNvSpPr/>
          <p:nvPr/>
        </p:nvSpPr>
        <p:spPr>
          <a:xfrm>
            <a:off x="8976" y="6147273"/>
            <a:ext cx="16257588"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78">
            <a:extLst>
              <a:ext uri="{FF2B5EF4-FFF2-40B4-BE49-F238E27FC236}">
                <a16:creationId xmlns:a16="http://schemas.microsoft.com/office/drawing/2014/main" id="{771546CB-2D70-3D4D-8E0C-4FED560C1458}"/>
              </a:ext>
            </a:extLst>
          </p:cNvPr>
          <p:cNvSpPr txBox="1"/>
          <p:nvPr/>
        </p:nvSpPr>
        <p:spPr>
          <a:xfrm>
            <a:off x="485719" y="425668"/>
            <a:ext cx="12486002"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err="1">
                <a:solidFill>
                  <a:schemeClr val="bg1"/>
                </a:solidFill>
                <a:latin typeface="Calibri" panose="020F0502020204030204" pitchFamily="34" charset="0"/>
                <a:ea typeface="Univers" charset="0"/>
                <a:cs typeface="Calibri" panose="020F0502020204030204" pitchFamily="34" charset="0"/>
              </a:rPr>
              <a:t>Energy</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sp>
        <p:nvSpPr>
          <p:cNvPr id="5" name="Rectangle 4">
            <a:extLst>
              <a:ext uri="{FF2B5EF4-FFF2-40B4-BE49-F238E27FC236}">
                <a16:creationId xmlns:a16="http://schemas.microsoft.com/office/drawing/2014/main" id="{2E183DF3-FFA3-2A4A-B648-0745683B661B}"/>
              </a:ext>
            </a:extLst>
          </p:cNvPr>
          <p:cNvSpPr/>
          <p:nvPr/>
        </p:nvSpPr>
        <p:spPr>
          <a:xfrm>
            <a:off x="739752" y="7029705"/>
            <a:ext cx="1838856" cy="646331"/>
          </a:xfrm>
          <a:prstGeom prst="rect">
            <a:avLst/>
          </a:prstGeom>
          <a:ln>
            <a:noFill/>
          </a:ln>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br>
              <a:rPr lang="es-ES" altLang="en-US" sz="1800" b="1" dirty="0">
                <a:solidFill>
                  <a:schemeClr val="accent2"/>
                </a:solidFill>
                <a:latin typeface="Calibri" panose="020F0502020204030204" pitchFamily="34" charset="0"/>
                <a:cs typeface="Calibri" panose="020F0502020204030204" pitchFamily="34" charset="0"/>
              </a:rPr>
            </a:br>
            <a:r>
              <a:rPr lang="es-ES" altLang="en-US" sz="1800" dirty="0">
                <a:solidFill>
                  <a:schemeClr val="bg1"/>
                </a:solidFill>
                <a:latin typeface="Calibri Light" panose="020F0302020204030204" pitchFamily="34" charset="0"/>
                <a:cs typeface="Calibri Light" panose="020F0302020204030204" pitchFamily="34" charset="0"/>
              </a:rPr>
              <a:t>UEEPC</a:t>
            </a:r>
          </a:p>
        </p:txBody>
      </p:sp>
      <p:sp>
        <p:nvSpPr>
          <p:cNvPr id="18" name="Rectangle 17">
            <a:extLst>
              <a:ext uri="{FF2B5EF4-FFF2-40B4-BE49-F238E27FC236}">
                <a16:creationId xmlns:a16="http://schemas.microsoft.com/office/drawing/2014/main" id="{28FB65C3-BDDD-4245-BF4B-B1324FD22EDC}"/>
              </a:ext>
            </a:extLst>
          </p:cNvPr>
          <p:cNvSpPr/>
          <p:nvPr/>
        </p:nvSpPr>
        <p:spPr>
          <a:xfrm>
            <a:off x="4613841" y="7029707"/>
            <a:ext cx="1270582"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panose="020F0502020204030204" pitchFamily="34" charset="0"/>
                <a:cs typeface="Calibri" panose="020F0502020204030204" pitchFamily="34" charset="0"/>
              </a:rPr>
              <a:t>EPC</a:t>
            </a:r>
          </a:p>
        </p:txBody>
      </p:sp>
      <p:sp>
        <p:nvSpPr>
          <p:cNvPr id="19" name="Rectangle 18">
            <a:extLst>
              <a:ext uri="{FF2B5EF4-FFF2-40B4-BE49-F238E27FC236}">
                <a16:creationId xmlns:a16="http://schemas.microsoft.com/office/drawing/2014/main" id="{36C6D4A4-1EC8-DF43-A374-52E0E0015E1D}"/>
              </a:ext>
            </a:extLst>
          </p:cNvPr>
          <p:cNvSpPr/>
          <p:nvPr/>
        </p:nvSpPr>
        <p:spPr>
          <a:xfrm>
            <a:off x="8642380" y="7021321"/>
            <a:ext cx="7341333" cy="2308324"/>
          </a:xfrm>
          <a:prstGeom prst="rect">
            <a:avLst/>
          </a:prstGeom>
        </p:spPr>
        <p:txBody>
          <a:bodyPr wrap="square">
            <a:spAutoFit/>
          </a:bodyPr>
          <a:lstStyle/>
          <a:p>
            <a:pPr>
              <a:spcBef>
                <a:spcPct val="0"/>
              </a:spcBef>
              <a:buFontTx/>
              <a:buNone/>
            </a:pPr>
            <a:r>
              <a:rPr lang="en-US" altLang="en-US" sz="1800" b="1" dirty="0">
                <a:solidFill>
                  <a:schemeClr val="accent2"/>
                </a:solidFill>
                <a:latin typeface="Calibri" panose="020F0502020204030204" pitchFamily="34" charset="0"/>
                <a:cs typeface="Calibri" panose="020F0502020204030204" pitchFamily="34" charset="0"/>
              </a:rPr>
              <a:t>DESCRIPTION: </a:t>
            </a:r>
            <a:br>
              <a:rPr lang="en-US" altLang="en-US" sz="1800" b="1" dirty="0">
                <a:solidFill>
                  <a:schemeClr val="accent2"/>
                </a:solidFill>
                <a:latin typeface="Calibri" panose="020F0502020204030204" pitchFamily="34" charset="0"/>
                <a:cs typeface="Calibri" panose="020F0502020204030204" pitchFamily="34" charset="0"/>
              </a:rPr>
            </a:br>
            <a:r>
              <a:rPr lang="en-US" altLang="es-ES_tradnl" sz="1800" dirty="0">
                <a:solidFill>
                  <a:schemeClr val="bg1"/>
                </a:solidFill>
                <a:latin typeface="Calibri" panose="020F0502020204030204" pitchFamily="34" charset="0"/>
                <a:cs typeface="Calibri" panose="020F0502020204030204" pitchFamily="34" charset="0"/>
              </a:rPr>
              <a:t>EL KUREIMAT III Power Station750 MW Combined Cycle Project -2x250 MW Combustion Turbine Generator(s) &amp; Auxiliaries Package.</a:t>
            </a:r>
          </a:p>
          <a:p>
            <a:pPr>
              <a:spcBef>
                <a:spcPct val="0"/>
              </a:spcBef>
              <a:buFontTx/>
              <a:buNone/>
            </a:pPr>
            <a:r>
              <a:rPr lang="en-US" altLang="es-ES_tradnl" sz="1800" dirty="0">
                <a:solidFill>
                  <a:schemeClr val="bg1"/>
                </a:solidFill>
                <a:latin typeface="Calibri" panose="020F0502020204030204" pitchFamily="34" charset="0"/>
                <a:cs typeface="Calibri" panose="020F0502020204030204" pitchFamily="34" charset="0"/>
              </a:rPr>
              <a:t>Design and supply of the Mechanical, Electrical, I&amp;C balance of plant, the overall Erection including the CTG's, Commissioning of the B.O.P. and the CTG's and assistance to Commissioning for the C.T.G.'s.</a:t>
            </a:r>
          </a:p>
          <a:p>
            <a:pPr>
              <a:spcBef>
                <a:spcPct val="0"/>
              </a:spcBef>
              <a:buFontTx/>
              <a:buNone/>
            </a:pPr>
            <a:r>
              <a:rPr lang="en-US" altLang="es-ES_tradnl" sz="1800" dirty="0">
                <a:solidFill>
                  <a:schemeClr val="bg1"/>
                </a:solidFill>
                <a:latin typeface="Calibri" panose="020F0502020204030204" pitchFamily="34" charset="0"/>
                <a:cs typeface="Calibri" panose="020F0502020204030204" pitchFamily="34" charset="0"/>
              </a:rPr>
              <a:t>Turbine type: GE 2xGT 9FAIn</a:t>
            </a:r>
          </a:p>
          <a:p>
            <a:pPr>
              <a:spcBef>
                <a:spcPct val="0"/>
              </a:spcBef>
              <a:buFontTx/>
              <a:buNone/>
            </a:pPr>
            <a:endParaRPr lang="es-ES" altLang="en-US" sz="1800" dirty="0">
              <a:solidFill>
                <a:schemeClr val="bg1"/>
              </a:solidFill>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3FDD3818-92AD-F447-AD9E-999EF78707E4}"/>
              </a:ext>
            </a:extLst>
          </p:cNvPr>
          <p:cNvSpPr/>
          <p:nvPr/>
        </p:nvSpPr>
        <p:spPr>
          <a:xfrm>
            <a:off x="2802328" y="7029705"/>
            <a:ext cx="1270582"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 </a:t>
            </a:r>
            <a:r>
              <a:rPr lang="en-US" altLang="en-US" sz="1800" dirty="0">
                <a:solidFill>
                  <a:schemeClr val="bg1"/>
                </a:solidFill>
                <a:latin typeface="Calibri" panose="020F0502020204030204" pitchFamily="34" charset="0"/>
                <a:cs typeface="Calibri" panose="020F0502020204030204" pitchFamily="34" charset="0"/>
              </a:rPr>
              <a:t>Egypt</a:t>
            </a:r>
          </a:p>
        </p:txBody>
      </p:sp>
      <p:sp>
        <p:nvSpPr>
          <p:cNvPr id="26" name="Rectangle 25">
            <a:extLst>
              <a:ext uri="{FF2B5EF4-FFF2-40B4-BE49-F238E27FC236}">
                <a16:creationId xmlns:a16="http://schemas.microsoft.com/office/drawing/2014/main" id="{943EFFB8-C70F-3947-9929-B5DF2440ADFD}"/>
              </a:ext>
            </a:extLst>
          </p:cNvPr>
          <p:cNvSpPr/>
          <p:nvPr/>
        </p:nvSpPr>
        <p:spPr>
          <a:xfrm>
            <a:off x="739752" y="6274892"/>
            <a:ext cx="14869188" cy="584775"/>
          </a:xfrm>
          <a:prstGeom prst="rect">
            <a:avLst/>
          </a:prstGeom>
        </p:spPr>
        <p:txBody>
          <a:bodyPr wrap="square">
            <a:spAutoFit/>
          </a:bodyPr>
          <a:lstStyle/>
          <a:p>
            <a:pPr defTabSz="1219170"/>
            <a:r>
              <a:rPr lang="es-ES" altLang="es-ES_tradnl" sz="3200" b="1" dirty="0">
                <a:solidFill>
                  <a:schemeClr val="bg2"/>
                </a:solidFill>
                <a:cs typeface="Calibri" panose="020F0502020204030204" pitchFamily="34" charset="0"/>
              </a:rPr>
              <a:t>EL KUREIMAT III POWER STATION</a:t>
            </a:r>
            <a:r>
              <a:rPr lang="en-US" altLang="en-US" sz="3200" b="1" dirty="0">
                <a:solidFill>
                  <a:schemeClr val="bg2"/>
                </a:solidFill>
                <a:cs typeface="Calibri" panose="020F0502020204030204" pitchFamily="34" charset="0"/>
              </a:rPr>
              <a:t> </a:t>
            </a:r>
          </a:p>
        </p:txBody>
      </p:sp>
      <p:sp>
        <p:nvSpPr>
          <p:cNvPr id="38" name="Rectangle 37">
            <a:extLst>
              <a:ext uri="{FF2B5EF4-FFF2-40B4-BE49-F238E27FC236}">
                <a16:creationId xmlns:a16="http://schemas.microsoft.com/office/drawing/2014/main" id="{2E2D5225-BB3B-F943-BD8B-F516CBD9366B}"/>
              </a:ext>
            </a:extLst>
          </p:cNvPr>
          <p:cNvSpPr/>
          <p:nvPr/>
        </p:nvSpPr>
        <p:spPr>
          <a:xfrm>
            <a:off x="6507396" y="7029707"/>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 </a:t>
            </a:r>
            <a:r>
              <a:rPr lang="en-US" altLang="en-US" sz="1800" dirty="0">
                <a:solidFill>
                  <a:schemeClr val="bg1"/>
                </a:solidFill>
                <a:latin typeface="Calibri" panose="020F0502020204030204" pitchFamily="34" charset="0"/>
                <a:cs typeface="Calibri" panose="020F0502020204030204" pitchFamily="34" charset="0"/>
              </a:rPr>
              <a:t>2009</a:t>
            </a:r>
          </a:p>
        </p:txBody>
      </p:sp>
      <p:pic>
        <p:nvPicPr>
          <p:cNvPr id="32" name="Picture 31">
            <a:extLst>
              <a:ext uri="{FF2B5EF4-FFF2-40B4-BE49-F238E27FC236}">
                <a16:creationId xmlns:a16="http://schemas.microsoft.com/office/drawing/2014/main" id="{5DD7D018-CB10-8E45-8816-45D82D69C1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33" name="Rectangle 32">
            <a:extLst>
              <a:ext uri="{FF2B5EF4-FFF2-40B4-BE49-F238E27FC236}">
                <a16:creationId xmlns:a16="http://schemas.microsoft.com/office/drawing/2014/main" id="{4F2DCE1D-2DA9-DF47-9B89-6ED5CF254E6E}"/>
              </a:ext>
            </a:extLst>
          </p:cNvPr>
          <p:cNvSpPr/>
          <p:nvPr/>
        </p:nvSpPr>
        <p:spPr>
          <a:xfrm>
            <a:off x="2870166" y="7731770"/>
            <a:ext cx="3580149" cy="646331"/>
          </a:xfrm>
          <a:prstGeom prst="rect">
            <a:avLst/>
          </a:prstGeom>
        </p:spPr>
        <p:txBody>
          <a:bodyPr wrap="square">
            <a:spAutoFit/>
          </a:bodyPr>
          <a:lstStyle/>
          <a:p>
            <a:pPr defTabSz="1219170"/>
            <a:r>
              <a:rPr lang="es-ES_tradnl" sz="1800" b="1" dirty="0">
                <a:solidFill>
                  <a:schemeClr val="accent2"/>
                </a:solidFill>
                <a:latin typeface="Calibri" panose="020F0502020204030204" pitchFamily="34" charset="0"/>
                <a:cs typeface="Calibri" panose="020F0502020204030204" pitchFamily="34" charset="0"/>
              </a:rPr>
              <a:t>CONTRACT VALUE (US$ MILLIONS)</a:t>
            </a:r>
          </a:p>
          <a:p>
            <a:pPr defTabSz="1219170"/>
            <a:r>
              <a:rPr lang="es-419" altLang="en-US" sz="1800" dirty="0">
                <a:solidFill>
                  <a:schemeClr val="bg1"/>
                </a:solidFill>
                <a:latin typeface="Calibri" panose="020F0502020204030204" pitchFamily="34" charset="0"/>
                <a:cs typeface="Calibri" panose="020F0502020204030204" pitchFamily="34" charset="0"/>
              </a:rPr>
              <a:t>113</a:t>
            </a:r>
            <a:endParaRPr lang="en-US" altLang="en-US" sz="1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80243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E227DC-BCE7-F84F-8D8F-B35C93C7A7C8}"/>
              </a:ext>
            </a:extLst>
          </p:cNvPr>
          <p:cNvPicPr>
            <a:picLocks noChangeAspect="1"/>
          </p:cNvPicPr>
          <p:nvPr/>
        </p:nvPicPr>
        <p:blipFill>
          <a:blip r:embed="rId3"/>
          <a:stretch>
            <a:fillRect/>
          </a:stretch>
        </p:blipFill>
        <p:spPr>
          <a:xfrm>
            <a:off x="0" y="1146616"/>
            <a:ext cx="16257588" cy="7978751"/>
          </a:xfrm>
          <a:prstGeom prst="rect">
            <a:avLst/>
          </a:prstGeom>
        </p:spPr>
      </p:pic>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D47EC793-24FE-994E-839F-FFD921675E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16" name="CuadroTexto 78">
            <a:extLst>
              <a:ext uri="{FF2B5EF4-FFF2-40B4-BE49-F238E27FC236}">
                <a16:creationId xmlns:a16="http://schemas.microsoft.com/office/drawing/2014/main" id="{71E5C685-59AD-3B40-A5A0-82F249ED5740}"/>
              </a:ext>
            </a:extLst>
          </p:cNvPr>
          <p:cNvSpPr txBox="1"/>
          <p:nvPr/>
        </p:nvSpPr>
        <p:spPr>
          <a:xfrm>
            <a:off x="485719" y="425668"/>
            <a:ext cx="7939824" cy="830997"/>
          </a:xfrm>
          <a:prstGeom prst="rect">
            <a:avLst/>
          </a:prstGeom>
          <a:noFill/>
        </p:spPr>
        <p:txBody>
          <a:bodyPr wrap="square" rtlCol="0">
            <a:spAutoFit/>
          </a:bodyPr>
          <a:lstStyle/>
          <a:p>
            <a:pPr>
              <a:defRPr/>
            </a:pPr>
            <a:r>
              <a:rPr lang="es-ES_tradnl" altLang="en-US" sz="4800" b="1" dirty="0" err="1">
                <a:solidFill>
                  <a:srgbClr val="8DC63F"/>
                </a:solidFill>
              </a:rPr>
              <a:t>Projects</a:t>
            </a:r>
            <a:r>
              <a:rPr lang="es-ES_tradnl" altLang="en-US" sz="4800" b="1" dirty="0">
                <a:solidFill>
                  <a:srgbClr val="8DC63F"/>
                </a:solidFill>
              </a:rPr>
              <a:t> </a:t>
            </a:r>
            <a:r>
              <a:rPr lang="es-ES_tradnl" altLang="en-US" sz="4800" b="1" dirty="0" err="1">
                <a:solidFill>
                  <a:srgbClr val="8DC63F"/>
                </a:solidFill>
              </a:rPr>
              <a:t>Highlights</a:t>
            </a:r>
            <a:r>
              <a:rPr lang="es-ES_tradnl" altLang="en-US" sz="4800" b="1" dirty="0">
                <a:solidFill>
                  <a:srgbClr val="8DC63F"/>
                </a:solidFill>
              </a:rPr>
              <a:t> - </a:t>
            </a:r>
            <a:r>
              <a:rPr lang="es-ES_tradnl" altLang="en-US" sz="4800" b="1" dirty="0" err="1">
                <a:solidFill>
                  <a:srgbClr val="8DC63F"/>
                </a:solidFill>
              </a:rPr>
              <a:t>Europe</a:t>
            </a:r>
            <a:endParaRPr lang="es-ES_tradnl" altLang="en-US" sz="4800" dirty="0">
              <a:solidFill>
                <a:srgbClr val="8DC63F"/>
              </a:solidFill>
            </a:endParaRPr>
          </a:p>
        </p:txBody>
      </p:sp>
    </p:spTree>
    <p:extLst>
      <p:ext uri="{BB962C8B-B14F-4D97-AF65-F5344CB8AC3E}">
        <p14:creationId xmlns:p14="http://schemas.microsoft.com/office/powerpoint/2010/main" val="1769567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834392"/>
            <a:ext cx="16240755" cy="8346184"/>
          </a:xfrm>
          <a:prstGeom prst="rect">
            <a:avLst/>
          </a:prstGeom>
        </p:spPr>
      </p:pic>
      <p:sp>
        <p:nvSpPr>
          <p:cNvPr id="60" name="Rectángulo 30">
            <a:extLst>
              <a:ext uri="{FF2B5EF4-FFF2-40B4-BE49-F238E27FC236}">
                <a16:creationId xmlns:a16="http://schemas.microsoft.com/office/drawing/2014/main" id="{5B60FB77-9D3B-C047-8F5D-A22F9E1A28E1}"/>
              </a:ext>
            </a:extLst>
          </p:cNvPr>
          <p:cNvSpPr/>
          <p:nvPr/>
        </p:nvSpPr>
        <p:spPr>
          <a:xfrm>
            <a:off x="8976" y="6147273"/>
            <a:ext cx="16257588"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78">
            <a:extLst>
              <a:ext uri="{FF2B5EF4-FFF2-40B4-BE49-F238E27FC236}">
                <a16:creationId xmlns:a16="http://schemas.microsoft.com/office/drawing/2014/main" id="{771546CB-2D70-3D4D-8E0C-4FED560C1458}"/>
              </a:ext>
            </a:extLst>
          </p:cNvPr>
          <p:cNvSpPr txBox="1"/>
          <p:nvPr/>
        </p:nvSpPr>
        <p:spPr>
          <a:xfrm>
            <a:off x="485719" y="425668"/>
            <a:ext cx="12486002"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err="1">
                <a:solidFill>
                  <a:schemeClr val="bg1"/>
                </a:solidFill>
                <a:latin typeface="Calibri" panose="020F0502020204030204" pitchFamily="34" charset="0"/>
                <a:ea typeface="Univers" charset="0"/>
                <a:cs typeface="Calibri" panose="020F0502020204030204" pitchFamily="34" charset="0"/>
              </a:rPr>
              <a:t>Energy</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sp>
        <p:nvSpPr>
          <p:cNvPr id="5" name="Rectangle 4">
            <a:extLst>
              <a:ext uri="{FF2B5EF4-FFF2-40B4-BE49-F238E27FC236}">
                <a16:creationId xmlns:a16="http://schemas.microsoft.com/office/drawing/2014/main" id="{2E183DF3-FFA3-2A4A-B648-0745683B661B}"/>
              </a:ext>
            </a:extLst>
          </p:cNvPr>
          <p:cNvSpPr/>
          <p:nvPr/>
        </p:nvSpPr>
        <p:spPr>
          <a:xfrm>
            <a:off x="739752" y="7029705"/>
            <a:ext cx="1838856" cy="646331"/>
          </a:xfrm>
          <a:prstGeom prst="rect">
            <a:avLst/>
          </a:prstGeom>
          <a:ln>
            <a:noFill/>
          </a:ln>
        </p:spPr>
        <p:txBody>
          <a:bodyPr wrap="square">
            <a:spAutoFit/>
          </a:bodyPr>
          <a:lstStyle/>
          <a:p>
            <a:pPr defTabSz="1219170">
              <a:defRPr/>
            </a:pPr>
            <a:r>
              <a:rPr lang="es-ES" altLang="en-US" sz="1800" b="1" dirty="0">
                <a:solidFill>
                  <a:schemeClr val="accent2"/>
                </a:solidFill>
                <a:latin typeface="Calibri" panose="020F0502020204030204" pitchFamily="34" charset="0"/>
                <a:cs typeface="Calibri" panose="020F0502020204030204" pitchFamily="34" charset="0"/>
              </a:rPr>
              <a:t>CUSTOMER: </a:t>
            </a:r>
            <a:br>
              <a:rPr lang="es-ES" altLang="en-US" sz="1800" b="1" dirty="0">
                <a:solidFill>
                  <a:schemeClr val="accent2"/>
                </a:solidFill>
                <a:latin typeface="Calibri" panose="020F0502020204030204" pitchFamily="34" charset="0"/>
                <a:cs typeface="Calibri" panose="020F0502020204030204" pitchFamily="34" charset="0"/>
              </a:rPr>
            </a:br>
            <a:r>
              <a:rPr lang="it-IT" sz="1800" dirty="0">
                <a:solidFill>
                  <a:schemeClr val="bg1"/>
                </a:solidFill>
                <a:latin typeface="Calibri" panose="020F0502020204030204" pitchFamily="34" charset="0"/>
                <a:cs typeface="Calibri" panose="020F0502020204030204" pitchFamily="34" charset="0"/>
              </a:rPr>
              <a:t>C.E.P.C. (E.E.H.C.) </a:t>
            </a:r>
          </a:p>
        </p:txBody>
      </p:sp>
      <p:sp>
        <p:nvSpPr>
          <p:cNvPr id="18" name="Rectangle 17">
            <a:extLst>
              <a:ext uri="{FF2B5EF4-FFF2-40B4-BE49-F238E27FC236}">
                <a16:creationId xmlns:a16="http://schemas.microsoft.com/office/drawing/2014/main" id="{28FB65C3-BDDD-4245-BF4B-B1324FD22EDC}"/>
              </a:ext>
            </a:extLst>
          </p:cNvPr>
          <p:cNvSpPr/>
          <p:nvPr/>
        </p:nvSpPr>
        <p:spPr>
          <a:xfrm>
            <a:off x="4613841" y="7029707"/>
            <a:ext cx="1270582"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panose="020F0502020204030204" pitchFamily="34" charset="0"/>
                <a:cs typeface="Calibri" panose="020F0502020204030204" pitchFamily="34" charset="0"/>
              </a:rPr>
              <a:t>EPC</a:t>
            </a:r>
          </a:p>
        </p:txBody>
      </p:sp>
      <p:sp>
        <p:nvSpPr>
          <p:cNvPr id="19" name="Rectangle 18">
            <a:extLst>
              <a:ext uri="{FF2B5EF4-FFF2-40B4-BE49-F238E27FC236}">
                <a16:creationId xmlns:a16="http://schemas.microsoft.com/office/drawing/2014/main" id="{36C6D4A4-1EC8-DF43-A374-52E0E0015E1D}"/>
              </a:ext>
            </a:extLst>
          </p:cNvPr>
          <p:cNvSpPr/>
          <p:nvPr/>
        </p:nvSpPr>
        <p:spPr>
          <a:xfrm>
            <a:off x="8642380" y="7021323"/>
            <a:ext cx="7341333" cy="2585323"/>
          </a:xfrm>
          <a:prstGeom prst="rect">
            <a:avLst/>
          </a:prstGeom>
        </p:spPr>
        <p:txBody>
          <a:bodyPr wrap="square">
            <a:spAutoFit/>
          </a:bodyPr>
          <a:lstStyle/>
          <a:p>
            <a:pPr>
              <a:spcBef>
                <a:spcPct val="0"/>
              </a:spcBef>
              <a:buFontTx/>
              <a:buNone/>
            </a:pPr>
            <a:r>
              <a:rPr lang="en-US" altLang="en-US" sz="1800" b="1" dirty="0">
                <a:solidFill>
                  <a:schemeClr val="accent2"/>
                </a:solidFill>
                <a:latin typeface="Calibri" panose="020F0502020204030204" pitchFamily="34" charset="0"/>
                <a:cs typeface="Calibri" panose="020F0502020204030204" pitchFamily="34" charset="0"/>
              </a:rPr>
              <a:t>DESCRIPTION: </a:t>
            </a:r>
            <a:br>
              <a:rPr lang="en-US" altLang="en-US" sz="1800" b="1" dirty="0">
                <a:solidFill>
                  <a:schemeClr val="accent2"/>
                </a:solidFill>
                <a:latin typeface="Calibri" panose="020F0502020204030204" pitchFamily="34" charset="0"/>
                <a:cs typeface="Calibri" panose="020F0502020204030204" pitchFamily="34" charset="0"/>
              </a:rPr>
            </a:br>
            <a:r>
              <a:rPr lang="en-US" altLang="es-ES_tradnl" sz="1800" dirty="0">
                <a:solidFill>
                  <a:schemeClr val="bg1"/>
                </a:solidFill>
                <a:latin typeface="Calibri" panose="020F0502020204030204" pitchFamily="34" charset="0"/>
                <a:cs typeface="Calibri" panose="020F0502020204030204" pitchFamily="34" charset="0"/>
              </a:rPr>
              <a:t>Cairo North Power Station II Phase - 750 MW Combined cycle project (2x250 MW Combustion turbine generators type: GE 2xGT 9FA &amp; Auxiliaries lot). </a:t>
            </a:r>
          </a:p>
          <a:p>
            <a:pPr>
              <a:spcBef>
                <a:spcPct val="0"/>
              </a:spcBef>
              <a:buFontTx/>
              <a:buNone/>
            </a:pPr>
            <a:r>
              <a:rPr lang="en-US" altLang="es-ES_tradnl" sz="1800" dirty="0">
                <a:solidFill>
                  <a:schemeClr val="bg1"/>
                </a:solidFill>
                <a:latin typeface="Calibri" panose="020F0502020204030204" pitchFamily="34" charset="0"/>
                <a:cs typeface="Calibri" panose="020F0502020204030204" pitchFamily="34" charset="0"/>
              </a:rPr>
              <a:t>Design and supply of the mechanical, electrical, I&amp;C balance of plant, the overall erection including the CTG's, commissioning of the B.O.P. and the CTG's and assistance to commissioning for the C.T.G.'s.</a:t>
            </a:r>
          </a:p>
          <a:p>
            <a:pPr>
              <a:spcBef>
                <a:spcPct val="0"/>
              </a:spcBef>
              <a:buFontTx/>
              <a:buNone/>
            </a:pPr>
            <a:r>
              <a:rPr lang="en-US" altLang="es-ES_tradnl" sz="1800" dirty="0">
                <a:solidFill>
                  <a:schemeClr val="bg1"/>
                </a:solidFill>
                <a:latin typeface="Calibri" panose="020F0502020204030204" pitchFamily="34" charset="0"/>
                <a:cs typeface="Calibri" panose="020F0502020204030204" pitchFamily="34" charset="0"/>
              </a:rPr>
              <a:t>In consortium with General Electric Co.</a:t>
            </a:r>
          </a:p>
          <a:p>
            <a:pPr>
              <a:spcBef>
                <a:spcPct val="0"/>
              </a:spcBef>
              <a:buFontTx/>
              <a:buNone/>
            </a:pPr>
            <a:endParaRPr lang="en-US" altLang="es-ES_tradnl" sz="1800" dirty="0">
              <a:solidFill>
                <a:schemeClr val="bg1"/>
              </a:solidFill>
              <a:latin typeface="Calibri" panose="020F0502020204030204" pitchFamily="34" charset="0"/>
              <a:cs typeface="Calibri" panose="020F0502020204030204" pitchFamily="34" charset="0"/>
            </a:endParaRPr>
          </a:p>
          <a:p>
            <a:pPr>
              <a:spcBef>
                <a:spcPct val="0"/>
              </a:spcBef>
              <a:buFontTx/>
              <a:buNone/>
            </a:pPr>
            <a:endParaRPr lang="es-ES" altLang="en-US" sz="1800" dirty="0">
              <a:solidFill>
                <a:schemeClr val="bg1"/>
              </a:solidFill>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3FDD3818-92AD-F447-AD9E-999EF78707E4}"/>
              </a:ext>
            </a:extLst>
          </p:cNvPr>
          <p:cNvSpPr/>
          <p:nvPr/>
        </p:nvSpPr>
        <p:spPr>
          <a:xfrm>
            <a:off x="2802328" y="7029705"/>
            <a:ext cx="1270582"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 </a:t>
            </a:r>
            <a:r>
              <a:rPr lang="en-US" altLang="en-US" sz="1800" dirty="0">
                <a:solidFill>
                  <a:schemeClr val="bg1"/>
                </a:solidFill>
                <a:latin typeface="Calibri" panose="020F0502020204030204" pitchFamily="34" charset="0"/>
                <a:cs typeface="Calibri" panose="020F0502020204030204" pitchFamily="34" charset="0"/>
              </a:rPr>
              <a:t>Egypt</a:t>
            </a:r>
          </a:p>
        </p:txBody>
      </p:sp>
      <p:sp>
        <p:nvSpPr>
          <p:cNvPr id="26" name="Rectangle 25">
            <a:extLst>
              <a:ext uri="{FF2B5EF4-FFF2-40B4-BE49-F238E27FC236}">
                <a16:creationId xmlns:a16="http://schemas.microsoft.com/office/drawing/2014/main" id="{943EFFB8-C70F-3947-9929-B5DF2440ADFD}"/>
              </a:ext>
            </a:extLst>
          </p:cNvPr>
          <p:cNvSpPr/>
          <p:nvPr/>
        </p:nvSpPr>
        <p:spPr>
          <a:xfrm>
            <a:off x="739752" y="6274890"/>
            <a:ext cx="14869188" cy="1077218"/>
          </a:xfrm>
          <a:prstGeom prst="rect">
            <a:avLst/>
          </a:prstGeom>
        </p:spPr>
        <p:txBody>
          <a:bodyPr wrap="square">
            <a:spAutoFit/>
          </a:bodyPr>
          <a:lstStyle/>
          <a:p>
            <a:pPr defTabSz="914400">
              <a:spcBef>
                <a:spcPct val="0"/>
              </a:spcBef>
            </a:pPr>
            <a:r>
              <a:rPr lang="es-ES" altLang="es-ES_tradnl" sz="3200" b="1" dirty="0">
                <a:solidFill>
                  <a:schemeClr val="bg2"/>
                </a:solidFill>
                <a:cs typeface="Calibri" panose="020F0502020204030204" pitchFamily="34" charset="0"/>
              </a:rPr>
              <a:t>CAIRO NORTH POWER STATION PHASE II (750 MW)</a:t>
            </a:r>
          </a:p>
          <a:p>
            <a:pPr defTabSz="1219170"/>
            <a:r>
              <a:rPr lang="en-US" altLang="en-US" sz="3200" b="1" dirty="0">
                <a:solidFill>
                  <a:schemeClr val="bg2"/>
                </a:solidFill>
                <a:cs typeface="Calibri" panose="020F0502020204030204" pitchFamily="34" charset="0"/>
              </a:rPr>
              <a:t> </a:t>
            </a:r>
          </a:p>
        </p:txBody>
      </p:sp>
      <p:sp>
        <p:nvSpPr>
          <p:cNvPr id="38" name="Rectangle 37">
            <a:extLst>
              <a:ext uri="{FF2B5EF4-FFF2-40B4-BE49-F238E27FC236}">
                <a16:creationId xmlns:a16="http://schemas.microsoft.com/office/drawing/2014/main" id="{2E2D5225-BB3B-F943-BD8B-F516CBD9366B}"/>
              </a:ext>
            </a:extLst>
          </p:cNvPr>
          <p:cNvSpPr/>
          <p:nvPr/>
        </p:nvSpPr>
        <p:spPr>
          <a:xfrm>
            <a:off x="6507396" y="7029707"/>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 </a:t>
            </a:r>
            <a:r>
              <a:rPr lang="en-US" altLang="en-US" sz="1800" dirty="0">
                <a:solidFill>
                  <a:schemeClr val="bg1"/>
                </a:solidFill>
                <a:latin typeface="Calibri" panose="020F0502020204030204" pitchFamily="34" charset="0"/>
                <a:cs typeface="Calibri" panose="020F0502020204030204" pitchFamily="34" charset="0"/>
              </a:rPr>
              <a:t>2006</a:t>
            </a:r>
          </a:p>
        </p:txBody>
      </p:sp>
      <p:pic>
        <p:nvPicPr>
          <p:cNvPr id="32" name="Picture 31">
            <a:extLst>
              <a:ext uri="{FF2B5EF4-FFF2-40B4-BE49-F238E27FC236}">
                <a16:creationId xmlns:a16="http://schemas.microsoft.com/office/drawing/2014/main" id="{5DD7D018-CB10-8E45-8816-45D82D69C1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33" name="Rectangle 32">
            <a:extLst>
              <a:ext uri="{FF2B5EF4-FFF2-40B4-BE49-F238E27FC236}">
                <a16:creationId xmlns:a16="http://schemas.microsoft.com/office/drawing/2014/main" id="{4F2DCE1D-2DA9-DF47-9B89-6ED5CF254E6E}"/>
              </a:ext>
            </a:extLst>
          </p:cNvPr>
          <p:cNvSpPr/>
          <p:nvPr/>
        </p:nvSpPr>
        <p:spPr>
          <a:xfrm>
            <a:off x="2870166" y="7731770"/>
            <a:ext cx="3580149" cy="646331"/>
          </a:xfrm>
          <a:prstGeom prst="rect">
            <a:avLst/>
          </a:prstGeom>
        </p:spPr>
        <p:txBody>
          <a:bodyPr wrap="square">
            <a:spAutoFit/>
          </a:bodyPr>
          <a:lstStyle/>
          <a:p>
            <a:pPr defTabSz="1219170"/>
            <a:r>
              <a:rPr lang="es-ES_tradnl" sz="1800" b="1" dirty="0">
                <a:solidFill>
                  <a:schemeClr val="accent2"/>
                </a:solidFill>
                <a:latin typeface="Calibri" panose="020F0502020204030204" pitchFamily="34" charset="0"/>
                <a:cs typeface="Calibri" panose="020F0502020204030204" pitchFamily="34" charset="0"/>
              </a:rPr>
              <a:t>CONTRACT VALUE (US$ MILLIONS)</a:t>
            </a:r>
          </a:p>
          <a:p>
            <a:pPr defTabSz="1219170"/>
            <a:r>
              <a:rPr lang="es-419" altLang="en-US" sz="1800" dirty="0">
                <a:solidFill>
                  <a:schemeClr val="bg1"/>
                </a:solidFill>
                <a:latin typeface="Calibri" panose="020F0502020204030204" pitchFamily="34" charset="0"/>
                <a:cs typeface="Calibri" panose="020F0502020204030204" pitchFamily="34" charset="0"/>
              </a:rPr>
              <a:t>103</a:t>
            </a:r>
            <a:endParaRPr lang="en-US" altLang="en-US" sz="1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402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Imagen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74" y="968613"/>
            <a:ext cx="16256714" cy="8163937"/>
          </a:xfrm>
          <a:prstGeom prst="rect">
            <a:avLst/>
          </a:prstGeom>
        </p:spPr>
      </p:pic>
      <p:sp>
        <p:nvSpPr>
          <p:cNvPr id="73" name="Rectángulo 30">
            <a:extLst>
              <a:ext uri="{FF2B5EF4-FFF2-40B4-BE49-F238E27FC236}">
                <a16:creationId xmlns:a16="http://schemas.microsoft.com/office/drawing/2014/main" id="{F2C9A019-AFFB-4246-B0B6-A2596EC52F21}"/>
              </a:ext>
            </a:extLst>
          </p:cNvPr>
          <p:cNvSpPr/>
          <p:nvPr/>
        </p:nvSpPr>
        <p:spPr>
          <a:xfrm>
            <a:off x="-31533" y="6111874"/>
            <a:ext cx="16289121"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43EFFB8-C70F-3947-9929-B5DF2440ADFD}"/>
              </a:ext>
            </a:extLst>
          </p:cNvPr>
          <p:cNvSpPr/>
          <p:nvPr/>
        </p:nvSpPr>
        <p:spPr>
          <a:xfrm>
            <a:off x="739752" y="6324266"/>
            <a:ext cx="9822501" cy="1077218"/>
          </a:xfrm>
          <a:prstGeom prst="rect">
            <a:avLst/>
          </a:prstGeom>
        </p:spPr>
        <p:txBody>
          <a:bodyPr wrap="square">
            <a:spAutoFit/>
          </a:bodyPr>
          <a:lstStyle/>
          <a:p>
            <a:pPr defTabSz="1219170"/>
            <a:r>
              <a:rPr lang="es-ES" altLang="es-ES_tradnl" sz="3200" b="1" dirty="0">
                <a:solidFill>
                  <a:schemeClr val="bg1"/>
                </a:solidFill>
                <a:cs typeface="Calibri" panose="020F0502020204030204" pitchFamily="34" charset="0"/>
              </a:rPr>
              <a:t>SURALAYA THERMAL POWER PLANT</a:t>
            </a:r>
          </a:p>
          <a:p>
            <a:pPr defTabSz="1219170"/>
            <a:endParaRPr lang="es-ES" altLang="en-US" sz="3200" b="1" dirty="0">
              <a:solidFill>
                <a:schemeClr val="bg1"/>
              </a:solidFill>
              <a:cs typeface="Calibri" panose="020F0502020204030204" pitchFamily="34" charset="0"/>
            </a:endParaRPr>
          </a:p>
        </p:txBody>
      </p:sp>
      <p:sp>
        <p:nvSpPr>
          <p:cNvPr id="59" name="CuadroTexto 78">
            <a:extLst>
              <a:ext uri="{FF2B5EF4-FFF2-40B4-BE49-F238E27FC236}">
                <a16:creationId xmlns:a16="http://schemas.microsoft.com/office/drawing/2014/main" id="{74F18C80-EA61-7E42-9C2F-E8705F046681}"/>
              </a:ext>
            </a:extLst>
          </p:cNvPr>
          <p:cNvSpPr txBox="1"/>
          <p:nvPr/>
        </p:nvSpPr>
        <p:spPr>
          <a:xfrm>
            <a:off x="485719" y="425668"/>
            <a:ext cx="12486002"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err="1">
                <a:solidFill>
                  <a:schemeClr val="bg1"/>
                </a:solidFill>
                <a:latin typeface="Calibri" panose="020F0502020204030204" pitchFamily="34" charset="0"/>
                <a:ea typeface="Univers" charset="0"/>
                <a:cs typeface="Calibri" panose="020F0502020204030204" pitchFamily="34" charset="0"/>
              </a:rPr>
              <a:t>Energy</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pic>
        <p:nvPicPr>
          <p:cNvPr id="32" name="Picture 31">
            <a:extLst>
              <a:ext uri="{FF2B5EF4-FFF2-40B4-BE49-F238E27FC236}">
                <a16:creationId xmlns:a16="http://schemas.microsoft.com/office/drawing/2014/main" id="{75AAEBE3-A7D4-8244-8A63-E9C02305BB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38" name="Rectangle 37">
            <a:extLst>
              <a:ext uri="{FF2B5EF4-FFF2-40B4-BE49-F238E27FC236}">
                <a16:creationId xmlns:a16="http://schemas.microsoft.com/office/drawing/2014/main" id="{2862A2B9-8DAF-7149-AF4C-B0634148EEAC}"/>
              </a:ext>
            </a:extLst>
          </p:cNvPr>
          <p:cNvSpPr/>
          <p:nvPr/>
        </p:nvSpPr>
        <p:spPr>
          <a:xfrm>
            <a:off x="739752" y="7020363"/>
            <a:ext cx="1654397" cy="646331"/>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br>
              <a:rPr lang="es-E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Light" panose="020F0302020204030204" pitchFamily="34" charset="0"/>
                <a:cs typeface="Calibri Light" panose="020F0302020204030204" pitchFamily="34" charset="0"/>
              </a:rPr>
              <a:t>PLN</a:t>
            </a:r>
          </a:p>
        </p:txBody>
      </p:sp>
      <p:sp>
        <p:nvSpPr>
          <p:cNvPr id="39" name="Rectangle 38">
            <a:extLst>
              <a:ext uri="{FF2B5EF4-FFF2-40B4-BE49-F238E27FC236}">
                <a16:creationId xmlns:a16="http://schemas.microsoft.com/office/drawing/2014/main" id="{3922A6EB-DB79-2E4B-81D3-B24BF3D9C144}"/>
              </a:ext>
            </a:extLst>
          </p:cNvPr>
          <p:cNvSpPr/>
          <p:nvPr/>
        </p:nvSpPr>
        <p:spPr>
          <a:xfrm>
            <a:off x="4557465" y="7020365"/>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n-US" altLang="en-US" sz="1800" dirty="0">
                <a:solidFill>
                  <a:schemeClr val="bg1"/>
                </a:solidFill>
                <a:latin typeface="Calibri" panose="020F0502020204030204" pitchFamily="34" charset="0"/>
                <a:cs typeface="Calibri" panose="020F0502020204030204" pitchFamily="34" charset="0"/>
              </a:rPr>
              <a:t>EPC</a:t>
            </a:r>
          </a:p>
        </p:txBody>
      </p:sp>
      <p:sp>
        <p:nvSpPr>
          <p:cNvPr id="42" name="Rectangle 41">
            <a:extLst>
              <a:ext uri="{FF2B5EF4-FFF2-40B4-BE49-F238E27FC236}">
                <a16:creationId xmlns:a16="http://schemas.microsoft.com/office/drawing/2014/main" id="{B86F7F35-8A66-AE4F-AA98-B0BE64CAC020}"/>
              </a:ext>
            </a:extLst>
          </p:cNvPr>
          <p:cNvSpPr/>
          <p:nvPr/>
        </p:nvSpPr>
        <p:spPr>
          <a:xfrm>
            <a:off x="8410022" y="7027597"/>
            <a:ext cx="7107814" cy="2585323"/>
          </a:xfrm>
          <a:prstGeom prst="rect">
            <a:avLst/>
          </a:prstGeom>
        </p:spPr>
        <p:txBody>
          <a:bodyPr wrap="square">
            <a:spAutoFit/>
          </a:bodyPr>
          <a:lstStyle/>
          <a:p>
            <a:pPr>
              <a:spcBef>
                <a:spcPct val="0"/>
              </a:spcBef>
              <a:buFontTx/>
              <a:buNone/>
            </a:pPr>
            <a:r>
              <a:rPr lang="en-US" altLang="en-US" sz="1800" b="1" dirty="0">
                <a:solidFill>
                  <a:schemeClr val="accent2"/>
                </a:solidFill>
                <a:latin typeface="Calibri" panose="020F0502020204030204" pitchFamily="34" charset="0"/>
                <a:cs typeface="Calibri" panose="020F0502020204030204" pitchFamily="34" charset="0"/>
              </a:rPr>
              <a:t>DESCRIPTION:</a:t>
            </a:r>
            <a:br>
              <a:rPr lang="en-US" altLang="en-US" sz="1800" b="1" dirty="0">
                <a:solidFill>
                  <a:schemeClr val="accent2"/>
                </a:solidFill>
                <a:latin typeface="Calibri" panose="020F0502020204030204" pitchFamily="34" charset="0"/>
                <a:cs typeface="Calibri" panose="020F0502020204030204" pitchFamily="34" charset="0"/>
              </a:rPr>
            </a:br>
            <a:r>
              <a:rPr lang="en-US" altLang="es-ES_tradnl" sz="1800" dirty="0">
                <a:solidFill>
                  <a:schemeClr val="bg1"/>
                </a:solidFill>
                <a:latin typeface="Calibri Light" panose="020F0302020204030204" pitchFamily="34" charset="0"/>
                <a:cs typeface="Calibri Light" panose="020F0302020204030204" pitchFamily="34" charset="0"/>
              </a:rPr>
              <a:t>Steam power plant including 3 x 600 MW steam boilers / coal fired units, HP - LP heaters, rotating machines, heat exchangers, feed water pumps, cooling water systems and pumps, screening systems, storage tanks, HVAC and fire fighting system. Scope of Work: Engineering, procurement and construction of balance of plant (mechanical, electrical, I&amp;C), including commissioning. Consortium with Marubeni and Stone &amp; Webster.</a:t>
            </a:r>
          </a:p>
          <a:p>
            <a:pPr>
              <a:spcBef>
                <a:spcPct val="0"/>
              </a:spcBef>
              <a:buFontTx/>
              <a:buNone/>
            </a:pPr>
            <a:r>
              <a:rPr lang="en-US" altLang="en-US" sz="1800" dirty="0">
                <a:solidFill>
                  <a:schemeClr val="bg1"/>
                </a:solidFill>
                <a:latin typeface="Calibri Light" panose="020F0302020204030204" pitchFamily="34" charset="0"/>
                <a:cs typeface="Calibri Light" panose="020F0302020204030204" pitchFamily="34" charset="0"/>
              </a:rPr>
              <a:t> </a:t>
            </a:r>
            <a:endParaRPr lang="es-ES" altLang="en-US" sz="1800" dirty="0">
              <a:solidFill>
                <a:schemeClr val="bg1"/>
              </a:solidFill>
              <a:latin typeface="Calibri Light" panose="020F0302020204030204" pitchFamily="34" charset="0"/>
              <a:cs typeface="Calibri Light" panose="020F0302020204030204" pitchFamily="34" charset="0"/>
            </a:endParaRPr>
          </a:p>
          <a:p>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43" name="Rectangle 42">
            <a:extLst>
              <a:ext uri="{FF2B5EF4-FFF2-40B4-BE49-F238E27FC236}">
                <a16:creationId xmlns:a16="http://schemas.microsoft.com/office/drawing/2014/main" id="{BDCA158C-80C3-5945-A2E5-2DBF4C022217}"/>
              </a:ext>
            </a:extLst>
          </p:cNvPr>
          <p:cNvSpPr/>
          <p:nvPr/>
        </p:nvSpPr>
        <p:spPr>
          <a:xfrm>
            <a:off x="2806584" y="7020363"/>
            <a:ext cx="1654397"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 </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panose="020F0502020204030204" pitchFamily="34" charset="0"/>
                <a:cs typeface="Calibri" panose="020F0502020204030204" pitchFamily="34" charset="0"/>
              </a:rPr>
              <a:t>Indonesia</a:t>
            </a:r>
          </a:p>
        </p:txBody>
      </p:sp>
      <p:sp>
        <p:nvSpPr>
          <p:cNvPr id="46" name="Rectangle 45">
            <a:extLst>
              <a:ext uri="{FF2B5EF4-FFF2-40B4-BE49-F238E27FC236}">
                <a16:creationId xmlns:a16="http://schemas.microsoft.com/office/drawing/2014/main" id="{F7ED6491-59D0-EC4B-B872-9D8D36719EBC}"/>
              </a:ext>
            </a:extLst>
          </p:cNvPr>
          <p:cNvSpPr/>
          <p:nvPr/>
        </p:nvSpPr>
        <p:spPr>
          <a:xfrm>
            <a:off x="6224388" y="7021043"/>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n-US" altLang="en-US" sz="1800" dirty="0">
                <a:solidFill>
                  <a:schemeClr val="bg1"/>
                </a:solidFill>
                <a:latin typeface="Calibri" panose="020F0502020204030204" pitchFamily="34" charset="0"/>
                <a:cs typeface="Calibri" panose="020F0502020204030204" pitchFamily="34" charset="0"/>
              </a:rPr>
              <a:t>1998</a:t>
            </a:r>
          </a:p>
        </p:txBody>
      </p:sp>
      <p:sp>
        <p:nvSpPr>
          <p:cNvPr id="3" name="Botón de acción: Volver 2">
            <a:hlinkClick r:id="rId5" action="ppaction://hlinksldjump" highlightClick="1"/>
            <a:extLst>
              <a:ext uri="{FF2B5EF4-FFF2-40B4-BE49-F238E27FC236}">
                <a16:creationId xmlns:a16="http://schemas.microsoft.com/office/drawing/2014/main" id="{93A52A4C-1FA4-E041-930E-BED4B8096457}"/>
              </a:ext>
            </a:extLst>
          </p:cNvPr>
          <p:cNvSpPr/>
          <p:nvPr/>
        </p:nvSpPr>
        <p:spPr>
          <a:xfrm>
            <a:off x="485719" y="8433836"/>
            <a:ext cx="3681835" cy="735564"/>
          </a:xfrm>
          <a:prstGeom prst="actionButtonRetur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 name="Botón de acción: Hacia delante o Siguiente 4">
            <a:hlinkClick r:id="" action="ppaction://hlinkshowjump?jump=nextslide" highlightClick="1"/>
            <a:extLst>
              <a:ext uri="{FF2B5EF4-FFF2-40B4-BE49-F238E27FC236}">
                <a16:creationId xmlns:a16="http://schemas.microsoft.com/office/drawing/2014/main" id="{D12BCEE2-4693-674E-B465-4AA5FEDB78E7}"/>
              </a:ext>
            </a:extLst>
          </p:cNvPr>
          <p:cNvSpPr/>
          <p:nvPr/>
        </p:nvSpPr>
        <p:spPr>
          <a:xfrm>
            <a:off x="11887200" y="8433836"/>
            <a:ext cx="4220308" cy="698713"/>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7" name="Rectangle 46">
            <a:extLst>
              <a:ext uri="{FF2B5EF4-FFF2-40B4-BE49-F238E27FC236}">
                <a16:creationId xmlns:a16="http://schemas.microsoft.com/office/drawing/2014/main" id="{4F2DCE1D-2DA9-DF47-9B89-6ED5CF254E6E}"/>
              </a:ext>
            </a:extLst>
          </p:cNvPr>
          <p:cNvSpPr/>
          <p:nvPr/>
        </p:nvSpPr>
        <p:spPr>
          <a:xfrm>
            <a:off x="2782800" y="7718552"/>
            <a:ext cx="3580149" cy="646331"/>
          </a:xfrm>
          <a:prstGeom prst="rect">
            <a:avLst/>
          </a:prstGeom>
        </p:spPr>
        <p:txBody>
          <a:bodyPr wrap="square">
            <a:spAutoFit/>
          </a:bodyPr>
          <a:lstStyle/>
          <a:p>
            <a:pPr defTabSz="1219170"/>
            <a:r>
              <a:rPr lang="es-ES_tradnl" sz="1800" b="1" dirty="0">
                <a:solidFill>
                  <a:schemeClr val="accent2"/>
                </a:solidFill>
                <a:latin typeface="Calibri" panose="020F0502020204030204" pitchFamily="34" charset="0"/>
                <a:cs typeface="Calibri" panose="020F0502020204030204" pitchFamily="34" charset="0"/>
              </a:rPr>
              <a:t>CONTRACT VALUE (US$ MILLIONS)</a:t>
            </a:r>
          </a:p>
          <a:p>
            <a:pPr defTabSz="1219170"/>
            <a:r>
              <a:rPr lang="es-419" altLang="en-US" sz="1800" dirty="0">
                <a:solidFill>
                  <a:schemeClr val="bg1"/>
                </a:solidFill>
                <a:latin typeface="Calibri" panose="020F0502020204030204" pitchFamily="34" charset="0"/>
                <a:cs typeface="Calibri" panose="020F0502020204030204" pitchFamily="34" charset="0"/>
              </a:rPr>
              <a:t>135</a:t>
            </a:r>
            <a:endParaRPr lang="en-US" altLang="en-US" sz="1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5714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5" descr="08. SHAH HABSHAN Railway RUWAIS Terminal SHT2.JPG"/>
          <p:cNvPicPr>
            <a:picLocks noChangeAspect="1"/>
          </p:cNvPicPr>
          <p:nvPr/>
        </p:nvPicPr>
        <p:blipFill rotWithShape="1">
          <a:blip r:embed="rId3">
            <a:extLst>
              <a:ext uri="{28A0092B-C50C-407E-A947-70E740481C1C}">
                <a14:useLocalDpi xmlns:a14="http://schemas.microsoft.com/office/drawing/2010/main"/>
              </a:ext>
            </a:extLst>
          </a:blip>
          <a:srcRect/>
          <a:stretch/>
        </p:blipFill>
        <p:spPr bwMode="auto">
          <a:xfrm>
            <a:off x="-31534" y="807730"/>
            <a:ext cx="16299369" cy="836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Rectángulo 30">
            <a:extLst>
              <a:ext uri="{FF2B5EF4-FFF2-40B4-BE49-F238E27FC236}">
                <a16:creationId xmlns:a16="http://schemas.microsoft.com/office/drawing/2014/main" id="{F2C9A019-AFFB-4246-B0B6-A2596EC52F21}"/>
              </a:ext>
            </a:extLst>
          </p:cNvPr>
          <p:cNvSpPr/>
          <p:nvPr/>
        </p:nvSpPr>
        <p:spPr>
          <a:xfrm>
            <a:off x="-31533" y="6111874"/>
            <a:ext cx="16289121"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43EFFB8-C70F-3947-9929-B5DF2440ADFD}"/>
              </a:ext>
            </a:extLst>
          </p:cNvPr>
          <p:cNvSpPr/>
          <p:nvPr/>
        </p:nvSpPr>
        <p:spPr>
          <a:xfrm>
            <a:off x="739752" y="6324266"/>
            <a:ext cx="9822501" cy="584775"/>
          </a:xfrm>
          <a:prstGeom prst="rect">
            <a:avLst/>
          </a:prstGeom>
        </p:spPr>
        <p:txBody>
          <a:bodyPr wrap="square">
            <a:spAutoFit/>
          </a:bodyPr>
          <a:lstStyle/>
          <a:p>
            <a:pPr defTabSz="844083"/>
            <a:r>
              <a:rPr lang="en-US" sz="3200" b="1" dirty="0">
                <a:solidFill>
                  <a:schemeClr val="bg1"/>
                </a:solidFill>
                <a:cs typeface="Calibri" panose="020F0502020204030204" pitchFamily="34" charset="0"/>
              </a:rPr>
              <a:t>RUWAIS SULPHUR HANDLING TERMINAL SHT2</a:t>
            </a:r>
            <a:endParaRPr lang="es-ES" altLang="en-US" sz="3200" b="1" dirty="0">
              <a:solidFill>
                <a:schemeClr val="bg1"/>
              </a:solidFill>
              <a:cs typeface="Calibri" panose="020F0502020204030204" pitchFamily="34" charset="0"/>
            </a:endParaRPr>
          </a:p>
        </p:txBody>
      </p:sp>
      <p:sp>
        <p:nvSpPr>
          <p:cNvPr id="59" name="CuadroTexto 78">
            <a:extLst>
              <a:ext uri="{FF2B5EF4-FFF2-40B4-BE49-F238E27FC236}">
                <a16:creationId xmlns:a16="http://schemas.microsoft.com/office/drawing/2014/main" id="{74F18C80-EA61-7E42-9C2F-E8705F046681}"/>
              </a:ext>
            </a:extLst>
          </p:cNvPr>
          <p:cNvSpPr txBox="1"/>
          <p:nvPr/>
        </p:nvSpPr>
        <p:spPr>
          <a:xfrm>
            <a:off x="485719" y="425668"/>
            <a:ext cx="12486002"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a:solidFill>
                  <a:schemeClr val="bg1"/>
                </a:solidFill>
                <a:latin typeface="Calibri" panose="020F0502020204030204" pitchFamily="34" charset="0"/>
                <a:ea typeface="Univers" charset="0"/>
                <a:cs typeface="Calibri" panose="020F0502020204030204" pitchFamily="34" charset="0"/>
              </a:rPr>
              <a:t>Industrial </a:t>
            </a:r>
            <a:r>
              <a:rPr lang="es-ES_tradnl" sz="4000" dirty="0" err="1">
                <a:solidFill>
                  <a:schemeClr val="bg1"/>
                </a:solidFill>
                <a:latin typeface="Calibri" panose="020F0502020204030204" pitchFamily="34" charset="0"/>
                <a:ea typeface="Univers" charset="0"/>
                <a:cs typeface="Calibri" panose="020F0502020204030204" pitchFamily="34" charset="0"/>
              </a:rPr>
              <a:t>Plants</a:t>
            </a:r>
            <a:r>
              <a:rPr lang="es-ES_tradnl" sz="4000" dirty="0">
                <a:solidFill>
                  <a:schemeClr val="bg1"/>
                </a:solidFill>
                <a:latin typeface="Calibri" panose="020F0502020204030204" pitchFamily="34" charset="0"/>
                <a:ea typeface="Univers" charset="0"/>
                <a:cs typeface="Calibri" panose="020F0502020204030204" pitchFamily="34" charset="0"/>
              </a:rPr>
              <a:t> </a:t>
            </a:r>
          </a:p>
        </p:txBody>
      </p:sp>
      <p:pic>
        <p:nvPicPr>
          <p:cNvPr id="32" name="Picture 31">
            <a:extLst>
              <a:ext uri="{FF2B5EF4-FFF2-40B4-BE49-F238E27FC236}">
                <a16:creationId xmlns:a16="http://schemas.microsoft.com/office/drawing/2014/main" id="{75AAEBE3-A7D4-8244-8A63-E9C02305BB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38" name="Rectangle 37">
            <a:extLst>
              <a:ext uri="{FF2B5EF4-FFF2-40B4-BE49-F238E27FC236}">
                <a16:creationId xmlns:a16="http://schemas.microsoft.com/office/drawing/2014/main" id="{2862A2B9-8DAF-7149-AF4C-B0634148EEAC}"/>
              </a:ext>
            </a:extLst>
          </p:cNvPr>
          <p:cNvSpPr/>
          <p:nvPr/>
        </p:nvSpPr>
        <p:spPr>
          <a:xfrm>
            <a:off x="739752" y="7020363"/>
            <a:ext cx="1892968" cy="1200329"/>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br>
              <a:rPr lang="es-ES" altLang="en-US" sz="1800" b="1" dirty="0">
                <a:solidFill>
                  <a:schemeClr val="accent2"/>
                </a:solidFill>
                <a:latin typeface="Calibri" panose="020F0502020204030204" pitchFamily="34" charset="0"/>
                <a:cs typeface="Calibri" panose="020F0502020204030204" pitchFamily="34" charset="0"/>
              </a:rPr>
            </a:br>
            <a:r>
              <a:rPr lang="es-419" sz="1800" dirty="0" err="1">
                <a:solidFill>
                  <a:schemeClr val="bg1"/>
                </a:solidFill>
                <a:latin typeface="Calibri Light" panose="020F0302020204030204" pitchFamily="34" charset="0"/>
                <a:cs typeface="Calibri Light" panose="020F0302020204030204" pitchFamily="34" charset="0"/>
              </a:rPr>
              <a:t>Gasco</a:t>
            </a:r>
            <a:r>
              <a:rPr lang="es-419" sz="1800" dirty="0">
                <a:solidFill>
                  <a:schemeClr val="bg1"/>
                </a:solidFill>
                <a:latin typeface="Calibri Light" panose="020F0302020204030204" pitchFamily="34" charset="0"/>
                <a:cs typeface="Calibri Light" panose="020F0302020204030204" pitchFamily="34" charset="0"/>
              </a:rPr>
              <a:t>  </a:t>
            </a:r>
            <a:r>
              <a:rPr lang="es-ES_tradnl" sz="1800" dirty="0">
                <a:solidFill>
                  <a:schemeClr val="bg1"/>
                </a:solidFill>
                <a:latin typeface="Calibri Light" panose="020F0302020204030204" pitchFamily="34" charset="0"/>
                <a:cs typeface="Calibri Light" panose="020F0302020204030204" pitchFamily="34" charset="0"/>
              </a:rPr>
              <a:t>(</a:t>
            </a:r>
            <a:r>
              <a:rPr lang="es-ES_tradnl" sz="1800" dirty="0" err="1">
                <a:solidFill>
                  <a:schemeClr val="bg1"/>
                </a:solidFill>
                <a:latin typeface="Calibri Light" panose="020F0302020204030204" pitchFamily="34" charset="0"/>
                <a:cs typeface="Calibri Light" panose="020F0302020204030204" pitchFamily="34" charset="0"/>
              </a:rPr>
              <a:t>subsidiary</a:t>
            </a:r>
            <a:r>
              <a:rPr lang="es-ES_tradnl" sz="1800" dirty="0">
                <a:solidFill>
                  <a:schemeClr val="bg1"/>
                </a:solidFill>
                <a:latin typeface="Calibri Light" panose="020F0302020204030204" pitchFamily="34" charset="0"/>
                <a:cs typeface="Calibri Light" panose="020F0302020204030204" pitchFamily="34" charset="0"/>
              </a:rPr>
              <a:t> of Abu </a:t>
            </a:r>
            <a:r>
              <a:rPr lang="es-ES_tradnl" sz="1800" dirty="0" err="1">
                <a:solidFill>
                  <a:schemeClr val="bg1"/>
                </a:solidFill>
                <a:latin typeface="Calibri Light" panose="020F0302020204030204" pitchFamily="34" charset="0"/>
                <a:cs typeface="Calibri Light" panose="020F0302020204030204" pitchFamily="34" charset="0"/>
              </a:rPr>
              <a:t>Dhabi</a:t>
            </a:r>
            <a:r>
              <a:rPr lang="es-ES_tradnl" sz="1800" dirty="0">
                <a:solidFill>
                  <a:schemeClr val="bg1"/>
                </a:solidFill>
                <a:latin typeface="Calibri Light" panose="020F0302020204030204" pitchFamily="34" charset="0"/>
                <a:cs typeface="Calibri Light" panose="020F0302020204030204" pitchFamily="34" charset="0"/>
              </a:rPr>
              <a:t> </a:t>
            </a:r>
            <a:r>
              <a:rPr lang="es-ES_tradnl" sz="1800" dirty="0" err="1">
                <a:solidFill>
                  <a:schemeClr val="bg1"/>
                </a:solidFill>
                <a:latin typeface="Calibri Light" panose="020F0302020204030204" pitchFamily="34" charset="0"/>
                <a:cs typeface="Calibri Light" panose="020F0302020204030204" pitchFamily="34" charset="0"/>
              </a:rPr>
              <a:t>National</a:t>
            </a:r>
            <a:r>
              <a:rPr lang="es-ES_tradnl" sz="1800" dirty="0">
                <a:solidFill>
                  <a:schemeClr val="bg1"/>
                </a:solidFill>
                <a:latin typeface="Calibri Light" panose="020F0302020204030204" pitchFamily="34" charset="0"/>
                <a:cs typeface="Calibri Light" panose="020F0302020204030204" pitchFamily="34" charset="0"/>
              </a:rPr>
              <a:t>  </a:t>
            </a:r>
            <a:r>
              <a:rPr lang="es-ES_tradnl" sz="1800" dirty="0" err="1">
                <a:solidFill>
                  <a:schemeClr val="bg1"/>
                </a:solidFill>
                <a:latin typeface="Calibri Light" panose="020F0302020204030204" pitchFamily="34" charset="0"/>
                <a:cs typeface="Calibri Light" panose="020F0302020204030204" pitchFamily="34" charset="0"/>
              </a:rPr>
              <a:t>Oil</a:t>
            </a:r>
            <a:r>
              <a:rPr lang="es-ES_tradnl" sz="1800" dirty="0">
                <a:solidFill>
                  <a:schemeClr val="bg1"/>
                </a:solidFill>
                <a:latin typeface="Calibri Light" panose="020F0302020204030204" pitchFamily="34" charset="0"/>
                <a:cs typeface="Calibri Light" panose="020F0302020204030204" pitchFamily="34" charset="0"/>
              </a:rPr>
              <a:t> Co.)</a:t>
            </a:r>
            <a:endParaRPr lang="en-US" altLang="en-US" sz="1800" dirty="0">
              <a:solidFill>
                <a:schemeClr val="bg1"/>
              </a:solidFill>
              <a:latin typeface="Calibri Light" panose="020F0302020204030204" pitchFamily="34" charset="0"/>
              <a:cs typeface="Calibri Light" panose="020F0302020204030204" pitchFamily="34" charset="0"/>
            </a:endParaRPr>
          </a:p>
        </p:txBody>
      </p:sp>
      <p:sp>
        <p:nvSpPr>
          <p:cNvPr id="39" name="Rectangle 38">
            <a:extLst>
              <a:ext uri="{FF2B5EF4-FFF2-40B4-BE49-F238E27FC236}">
                <a16:creationId xmlns:a16="http://schemas.microsoft.com/office/drawing/2014/main" id="{3922A6EB-DB79-2E4B-81D3-B24BF3D9C144}"/>
              </a:ext>
            </a:extLst>
          </p:cNvPr>
          <p:cNvSpPr/>
          <p:nvPr/>
        </p:nvSpPr>
        <p:spPr>
          <a:xfrm>
            <a:off x="4557465" y="7020365"/>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s-419" altLang="en-US" sz="1800" dirty="0">
                <a:solidFill>
                  <a:schemeClr val="bg1"/>
                </a:solidFill>
                <a:latin typeface="Calibri" panose="020F0502020204030204" pitchFamily="34" charset="0"/>
                <a:cs typeface="Calibri" panose="020F0502020204030204" pitchFamily="34" charset="0"/>
              </a:rPr>
              <a:t>EPC</a:t>
            </a:r>
            <a:endParaRPr lang="en-US" altLang="en-US" sz="1800" dirty="0">
              <a:solidFill>
                <a:schemeClr val="bg1"/>
              </a:solidFill>
              <a:latin typeface="Calibri" panose="020F0502020204030204" pitchFamily="34" charset="0"/>
              <a:cs typeface="Calibri" panose="020F0502020204030204" pitchFamily="34" charset="0"/>
            </a:endParaRPr>
          </a:p>
        </p:txBody>
      </p:sp>
      <p:sp>
        <p:nvSpPr>
          <p:cNvPr id="42" name="Rectangle 41">
            <a:extLst>
              <a:ext uri="{FF2B5EF4-FFF2-40B4-BE49-F238E27FC236}">
                <a16:creationId xmlns:a16="http://schemas.microsoft.com/office/drawing/2014/main" id="{B86F7F35-8A66-AE4F-AA98-B0BE64CAC020}"/>
              </a:ext>
            </a:extLst>
          </p:cNvPr>
          <p:cNvSpPr/>
          <p:nvPr/>
        </p:nvSpPr>
        <p:spPr>
          <a:xfrm>
            <a:off x="7896024" y="7020365"/>
            <a:ext cx="8361564" cy="2031325"/>
          </a:xfrm>
          <a:prstGeom prst="rect">
            <a:avLst/>
          </a:prstGeom>
        </p:spPr>
        <p:txBody>
          <a:bodyPr wrap="square">
            <a:spAutoFit/>
          </a:bodyPr>
          <a:lstStyle/>
          <a:p>
            <a:r>
              <a:rPr lang="en-US" altLang="en-US" sz="1800" b="1" dirty="0">
                <a:solidFill>
                  <a:schemeClr val="accent2"/>
                </a:solidFill>
                <a:latin typeface="Calibri" panose="020F0502020204030204" pitchFamily="34" charset="0"/>
                <a:cs typeface="Calibri" panose="020F0502020204030204" pitchFamily="34" charset="0"/>
              </a:rPr>
              <a:t>DESCRIPTION:</a:t>
            </a:r>
            <a:br>
              <a:rPr lang="en-US" altLang="en-US" sz="1800" b="1" dirty="0">
                <a:solidFill>
                  <a:schemeClr val="accent2"/>
                </a:solidFill>
                <a:latin typeface="Calibri" panose="020F0502020204030204" pitchFamily="34" charset="0"/>
                <a:cs typeface="Calibri" panose="020F0502020204030204" pitchFamily="34" charset="0"/>
              </a:rPr>
            </a:br>
            <a:r>
              <a:rPr lang="en-US" sz="1800" dirty="0">
                <a:solidFill>
                  <a:schemeClr val="bg1"/>
                </a:solidFill>
                <a:latin typeface="Calibri Light" panose="020F0302020204030204" pitchFamily="34" charset="0"/>
                <a:cs typeface="Calibri Light" panose="020F0302020204030204" pitchFamily="34" charset="0"/>
              </a:rPr>
              <a:t>The Sulphur Terminal Scope includes: Granule </a:t>
            </a:r>
            <a:r>
              <a:rPr lang="en-US" sz="1800" dirty="0" err="1">
                <a:solidFill>
                  <a:schemeClr val="bg1"/>
                </a:solidFill>
                <a:latin typeface="Calibri Light" panose="020F0302020204030204" pitchFamily="34" charset="0"/>
                <a:cs typeface="Calibri Light" panose="020F0302020204030204" pitchFamily="34" charset="0"/>
              </a:rPr>
              <a:t>sulphur</a:t>
            </a:r>
            <a:r>
              <a:rPr lang="en-US" sz="1800" dirty="0">
                <a:solidFill>
                  <a:schemeClr val="bg1"/>
                </a:solidFill>
                <a:latin typeface="Calibri Light" panose="020F0302020204030204" pitchFamily="34" charset="0"/>
                <a:cs typeface="Calibri Light" panose="020F0302020204030204" pitchFamily="34" charset="0"/>
              </a:rPr>
              <a:t> receiving capacity of 22,000 TPD ; Granule Sulphur Storage Capacity for 15 days with Stacking and Reclaiming Facilities;  Train Loop and Railcar Unloading Facility; Ship-loading system (Ship loaders: 2 x 4000 TPH );  Marine terminal: 80,000 DWT vessels; Utility and Off-site Units.; Administration, Control and Maintenance Buildings. In Consortium with Al </a:t>
            </a:r>
            <a:r>
              <a:rPr lang="en-US" sz="1800" dirty="0" err="1">
                <a:solidFill>
                  <a:schemeClr val="bg1"/>
                </a:solidFill>
                <a:latin typeface="Calibri Light" panose="020F0302020204030204" pitchFamily="34" charset="0"/>
                <a:cs typeface="Calibri Light" panose="020F0302020204030204" pitchFamily="34" charset="0"/>
              </a:rPr>
              <a:t>Jaber</a:t>
            </a:r>
            <a:r>
              <a:rPr lang="en-US" sz="1800" dirty="0">
                <a:solidFill>
                  <a:schemeClr val="bg1"/>
                </a:solidFill>
                <a:latin typeface="Calibri Light" panose="020F0302020204030204" pitchFamily="34" charset="0"/>
                <a:cs typeface="Calibri Light" panose="020F0302020204030204" pitchFamily="34" charset="0"/>
              </a:rPr>
              <a:t> Group.</a:t>
            </a:r>
          </a:p>
          <a:p>
            <a:r>
              <a:rPr lang="en-US" sz="1800" dirty="0">
                <a:solidFill>
                  <a:srgbClr val="7F7F7F"/>
                </a:solidFill>
                <a:latin typeface="Univers 55" pitchFamily="34" charset="0"/>
              </a:rPr>
              <a:t> </a:t>
            </a: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43" name="Rectangle 42">
            <a:extLst>
              <a:ext uri="{FF2B5EF4-FFF2-40B4-BE49-F238E27FC236}">
                <a16:creationId xmlns:a16="http://schemas.microsoft.com/office/drawing/2014/main" id="{BDCA158C-80C3-5945-A2E5-2DBF4C022217}"/>
              </a:ext>
            </a:extLst>
          </p:cNvPr>
          <p:cNvSpPr/>
          <p:nvPr/>
        </p:nvSpPr>
        <p:spPr>
          <a:xfrm>
            <a:off x="2806584" y="7020363"/>
            <a:ext cx="1654397"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 </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panose="020F0502020204030204" pitchFamily="34" charset="0"/>
                <a:cs typeface="Calibri" panose="020F0502020204030204" pitchFamily="34" charset="0"/>
              </a:rPr>
              <a:t>UAE</a:t>
            </a:r>
          </a:p>
        </p:txBody>
      </p:sp>
      <p:sp>
        <p:nvSpPr>
          <p:cNvPr id="46" name="Rectangle 45">
            <a:extLst>
              <a:ext uri="{FF2B5EF4-FFF2-40B4-BE49-F238E27FC236}">
                <a16:creationId xmlns:a16="http://schemas.microsoft.com/office/drawing/2014/main" id="{F7ED6491-59D0-EC4B-B872-9D8D36719EBC}"/>
              </a:ext>
            </a:extLst>
          </p:cNvPr>
          <p:cNvSpPr/>
          <p:nvPr/>
        </p:nvSpPr>
        <p:spPr>
          <a:xfrm>
            <a:off x="6224388" y="7021043"/>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s-419" altLang="en-US" sz="1800" dirty="0">
                <a:solidFill>
                  <a:schemeClr val="bg1"/>
                </a:solidFill>
                <a:latin typeface="Calibri" panose="020F0502020204030204" pitchFamily="34" charset="0"/>
                <a:cs typeface="Calibri" panose="020F0502020204030204" pitchFamily="34" charset="0"/>
              </a:rPr>
              <a:t>2015</a:t>
            </a:r>
            <a:endParaRPr lang="en-US" altLang="en-US" sz="1800" dirty="0">
              <a:solidFill>
                <a:schemeClr val="bg1"/>
              </a:solidFill>
              <a:latin typeface="Calibri" panose="020F0502020204030204" pitchFamily="34" charset="0"/>
              <a:cs typeface="Calibri" panose="020F0502020204030204" pitchFamily="34" charset="0"/>
            </a:endParaRPr>
          </a:p>
        </p:txBody>
      </p:sp>
      <p:sp>
        <p:nvSpPr>
          <p:cNvPr id="3" name="Botón de acción: Volver 2">
            <a:hlinkClick r:id="rId5" action="ppaction://hlinksldjump" highlightClick="1"/>
            <a:extLst>
              <a:ext uri="{FF2B5EF4-FFF2-40B4-BE49-F238E27FC236}">
                <a16:creationId xmlns:a16="http://schemas.microsoft.com/office/drawing/2014/main" id="{93A52A4C-1FA4-E041-930E-BED4B8096457}"/>
              </a:ext>
            </a:extLst>
          </p:cNvPr>
          <p:cNvSpPr/>
          <p:nvPr/>
        </p:nvSpPr>
        <p:spPr>
          <a:xfrm>
            <a:off x="485719" y="8433836"/>
            <a:ext cx="3681835" cy="735564"/>
          </a:xfrm>
          <a:prstGeom prst="actionButtonRetur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 name="Botón de acción: Hacia delante o Siguiente 4">
            <a:hlinkClick r:id="" action="ppaction://hlinkshowjump?jump=nextslide" highlightClick="1"/>
            <a:extLst>
              <a:ext uri="{FF2B5EF4-FFF2-40B4-BE49-F238E27FC236}">
                <a16:creationId xmlns:a16="http://schemas.microsoft.com/office/drawing/2014/main" id="{D12BCEE2-4693-674E-B465-4AA5FEDB78E7}"/>
              </a:ext>
            </a:extLst>
          </p:cNvPr>
          <p:cNvSpPr/>
          <p:nvPr/>
        </p:nvSpPr>
        <p:spPr>
          <a:xfrm>
            <a:off x="11887200" y="8433836"/>
            <a:ext cx="4220308" cy="698713"/>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7" name="Rectangle 46">
            <a:extLst>
              <a:ext uri="{FF2B5EF4-FFF2-40B4-BE49-F238E27FC236}">
                <a16:creationId xmlns:a16="http://schemas.microsoft.com/office/drawing/2014/main" id="{4F2DCE1D-2DA9-DF47-9B89-6ED5CF254E6E}"/>
              </a:ext>
            </a:extLst>
          </p:cNvPr>
          <p:cNvSpPr/>
          <p:nvPr/>
        </p:nvSpPr>
        <p:spPr>
          <a:xfrm>
            <a:off x="2782800" y="7718552"/>
            <a:ext cx="3580149" cy="646331"/>
          </a:xfrm>
          <a:prstGeom prst="rect">
            <a:avLst/>
          </a:prstGeom>
        </p:spPr>
        <p:txBody>
          <a:bodyPr wrap="square">
            <a:spAutoFit/>
          </a:bodyPr>
          <a:lstStyle/>
          <a:p>
            <a:pPr defTabSz="1219170"/>
            <a:r>
              <a:rPr lang="es-ES_tradnl" sz="1800" b="1" dirty="0">
                <a:solidFill>
                  <a:schemeClr val="accent2"/>
                </a:solidFill>
                <a:latin typeface="Calibri" panose="020F0502020204030204" pitchFamily="34" charset="0"/>
                <a:cs typeface="Calibri" panose="020F0502020204030204" pitchFamily="34" charset="0"/>
              </a:rPr>
              <a:t>CONTRACT VALUE (US$ MILLIONS)</a:t>
            </a:r>
          </a:p>
          <a:p>
            <a:pPr defTabSz="1219170"/>
            <a:r>
              <a:rPr lang="es-419" altLang="en-US" sz="1800" dirty="0">
                <a:solidFill>
                  <a:schemeClr val="bg1"/>
                </a:solidFill>
                <a:latin typeface="Calibri" panose="020F0502020204030204" pitchFamily="34" charset="0"/>
                <a:cs typeface="Calibri" panose="020F0502020204030204" pitchFamily="34" charset="0"/>
              </a:rPr>
              <a:t>325</a:t>
            </a:r>
            <a:endParaRPr lang="en-US" altLang="en-US" sz="1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1462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C:\Users\fdm\Desktop\Mobarekh 3.jpg"/>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874" y="1016280"/>
            <a:ext cx="16282171" cy="8127721"/>
          </a:xfrm>
          <a:prstGeom prst="rect">
            <a:avLst/>
          </a:prstGeom>
          <a:noFill/>
          <a:extLst>
            <a:ext uri="{909E8E84-426E-40DD-AFC4-6F175D3DCCD1}">
              <a14:hiddenFill xmlns:a14="http://schemas.microsoft.com/office/drawing/2010/main">
                <a:solidFill>
                  <a:srgbClr val="FFFFFF"/>
                </a:solidFill>
              </a14:hiddenFill>
            </a:ext>
          </a:extLst>
        </p:spPr>
      </p:pic>
      <p:sp>
        <p:nvSpPr>
          <p:cNvPr id="73" name="Rectángulo 30">
            <a:extLst>
              <a:ext uri="{FF2B5EF4-FFF2-40B4-BE49-F238E27FC236}">
                <a16:creationId xmlns:a16="http://schemas.microsoft.com/office/drawing/2014/main" id="{F2C9A019-AFFB-4246-B0B6-A2596EC52F21}"/>
              </a:ext>
            </a:extLst>
          </p:cNvPr>
          <p:cNvSpPr/>
          <p:nvPr/>
        </p:nvSpPr>
        <p:spPr>
          <a:xfrm>
            <a:off x="-31533" y="6111874"/>
            <a:ext cx="16289121"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43EFFB8-C70F-3947-9929-B5DF2440ADFD}"/>
              </a:ext>
            </a:extLst>
          </p:cNvPr>
          <p:cNvSpPr/>
          <p:nvPr/>
        </p:nvSpPr>
        <p:spPr>
          <a:xfrm>
            <a:off x="739752" y="6324266"/>
            <a:ext cx="9822501" cy="584775"/>
          </a:xfrm>
          <a:prstGeom prst="rect">
            <a:avLst/>
          </a:prstGeom>
        </p:spPr>
        <p:txBody>
          <a:bodyPr wrap="square">
            <a:spAutoFit/>
          </a:bodyPr>
          <a:lstStyle/>
          <a:p>
            <a:pPr defTabSz="844083"/>
            <a:r>
              <a:rPr lang="en-US" sz="3200" b="1" dirty="0">
                <a:solidFill>
                  <a:schemeClr val="bg1"/>
                </a:solidFill>
                <a:cs typeface="Calibri" panose="020F0502020204030204" pitchFamily="34" charset="0"/>
              </a:rPr>
              <a:t>MOBARAKEH STEEL COMPLEX EXPANSION</a:t>
            </a:r>
          </a:p>
        </p:txBody>
      </p:sp>
      <p:sp>
        <p:nvSpPr>
          <p:cNvPr id="59" name="CuadroTexto 78">
            <a:extLst>
              <a:ext uri="{FF2B5EF4-FFF2-40B4-BE49-F238E27FC236}">
                <a16:creationId xmlns:a16="http://schemas.microsoft.com/office/drawing/2014/main" id="{74F18C80-EA61-7E42-9C2F-E8705F046681}"/>
              </a:ext>
            </a:extLst>
          </p:cNvPr>
          <p:cNvSpPr txBox="1"/>
          <p:nvPr/>
        </p:nvSpPr>
        <p:spPr>
          <a:xfrm>
            <a:off x="485719" y="425668"/>
            <a:ext cx="12486002" cy="830997"/>
          </a:xfrm>
          <a:prstGeom prst="rect">
            <a:avLst/>
          </a:prstGeom>
          <a:noFill/>
        </p:spPr>
        <p:txBody>
          <a:bodyPr wrap="square" rtlCol="0">
            <a:spAutoFit/>
          </a:bodyPr>
          <a:lstStyle/>
          <a:p>
            <a:r>
              <a:rPr lang="es-ES_tradnl" sz="4800" b="1" dirty="0" err="1">
                <a:solidFill>
                  <a:schemeClr val="bg1"/>
                </a:solidFill>
                <a:latin typeface="Calibri" panose="020F0502020204030204" pitchFamily="34" charset="0"/>
                <a:ea typeface="Univers" charset="0"/>
                <a:cs typeface="Calibri" panose="020F0502020204030204" pitchFamily="34" charset="0"/>
              </a:rPr>
              <a:t>Projects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a:solidFill>
                  <a:schemeClr val="bg1"/>
                </a:solidFill>
                <a:latin typeface="Calibri" panose="020F0502020204030204" pitchFamily="34" charset="0"/>
                <a:ea typeface="Univers" charset="0"/>
                <a:cs typeface="Calibri" panose="020F0502020204030204" pitchFamily="34" charset="0"/>
              </a:rPr>
              <a:t>Industrial </a:t>
            </a:r>
            <a:r>
              <a:rPr lang="es-ES_tradnl" sz="4000" dirty="0" err="1">
                <a:solidFill>
                  <a:schemeClr val="bg1"/>
                </a:solidFill>
                <a:latin typeface="Calibri" panose="020F0502020204030204" pitchFamily="34" charset="0"/>
                <a:ea typeface="Univers" charset="0"/>
                <a:cs typeface="Calibri" panose="020F0502020204030204" pitchFamily="34" charset="0"/>
              </a:rPr>
              <a:t>Plants</a:t>
            </a:r>
            <a:endParaRPr lang="es-ES_tradnl" sz="4000" dirty="0">
              <a:solidFill>
                <a:schemeClr val="bg1"/>
              </a:solidFill>
              <a:latin typeface="Calibri" panose="020F0502020204030204" pitchFamily="34" charset="0"/>
              <a:ea typeface="Univers" charset="0"/>
              <a:cs typeface="Calibri" panose="020F0502020204030204" pitchFamily="34" charset="0"/>
            </a:endParaRPr>
          </a:p>
        </p:txBody>
      </p:sp>
      <p:pic>
        <p:nvPicPr>
          <p:cNvPr id="32" name="Picture 31">
            <a:extLst>
              <a:ext uri="{FF2B5EF4-FFF2-40B4-BE49-F238E27FC236}">
                <a16:creationId xmlns:a16="http://schemas.microsoft.com/office/drawing/2014/main" id="{75AAEBE3-A7D4-8244-8A63-E9C02305BB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38" name="Rectangle 37">
            <a:extLst>
              <a:ext uri="{FF2B5EF4-FFF2-40B4-BE49-F238E27FC236}">
                <a16:creationId xmlns:a16="http://schemas.microsoft.com/office/drawing/2014/main" id="{2862A2B9-8DAF-7149-AF4C-B0634148EEAC}"/>
              </a:ext>
            </a:extLst>
          </p:cNvPr>
          <p:cNvSpPr/>
          <p:nvPr/>
        </p:nvSpPr>
        <p:spPr>
          <a:xfrm>
            <a:off x="739752" y="7020363"/>
            <a:ext cx="1654397" cy="1477328"/>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br>
              <a:rPr lang="es-ES" altLang="en-US" sz="1800" b="1" dirty="0">
                <a:solidFill>
                  <a:schemeClr val="accent2"/>
                </a:solidFill>
                <a:latin typeface="Calibri" panose="020F0502020204030204" pitchFamily="34" charset="0"/>
                <a:cs typeface="Calibri" panose="020F0502020204030204" pitchFamily="34" charset="0"/>
              </a:rPr>
            </a:br>
            <a:r>
              <a:rPr lang="en-US" sz="1800" dirty="0">
                <a:solidFill>
                  <a:schemeClr val="bg1"/>
                </a:solidFill>
                <a:latin typeface="Calibri Light" panose="020F0302020204030204" pitchFamily="34" charset="0"/>
                <a:cs typeface="Calibri Light" panose="020F0302020204030204" pitchFamily="34" charset="0"/>
              </a:rPr>
              <a:t>National Iranian Steel Company </a:t>
            </a:r>
            <a:br>
              <a:rPr lang="en-US" sz="1800" dirty="0">
                <a:solidFill>
                  <a:schemeClr val="bg1"/>
                </a:solidFill>
                <a:latin typeface="Calibri Light" panose="020F0302020204030204" pitchFamily="34" charset="0"/>
                <a:cs typeface="Calibri Light" panose="020F0302020204030204" pitchFamily="34" charset="0"/>
              </a:rPr>
            </a:br>
            <a:r>
              <a:rPr lang="en-US" sz="1800" dirty="0" err="1">
                <a:solidFill>
                  <a:schemeClr val="bg1"/>
                </a:solidFill>
                <a:latin typeface="Calibri Light" panose="020F0302020204030204" pitchFamily="34" charset="0"/>
                <a:cs typeface="Calibri Light" panose="020F0302020204030204" pitchFamily="34" charset="0"/>
              </a:rPr>
              <a:t>Mobarekeh</a:t>
            </a:r>
            <a:r>
              <a:rPr lang="en-US" sz="1800" dirty="0">
                <a:solidFill>
                  <a:schemeClr val="bg1"/>
                </a:solidFill>
                <a:latin typeface="Calibri Light" panose="020F0302020204030204" pitchFamily="34" charset="0"/>
                <a:cs typeface="Calibri Light" panose="020F0302020204030204" pitchFamily="34" charset="0"/>
              </a:rPr>
              <a:t> Steel Company.</a:t>
            </a:r>
            <a:endParaRPr lang="es-ES_tradnl" sz="1800" dirty="0">
              <a:solidFill>
                <a:schemeClr val="bg1"/>
              </a:solidFill>
              <a:latin typeface="Calibri Light" panose="020F0302020204030204" pitchFamily="34" charset="0"/>
              <a:cs typeface="Calibri Light" panose="020F0302020204030204" pitchFamily="34" charset="0"/>
            </a:endParaRPr>
          </a:p>
        </p:txBody>
      </p:sp>
      <p:sp>
        <p:nvSpPr>
          <p:cNvPr id="39" name="Rectangle 38">
            <a:extLst>
              <a:ext uri="{FF2B5EF4-FFF2-40B4-BE49-F238E27FC236}">
                <a16:creationId xmlns:a16="http://schemas.microsoft.com/office/drawing/2014/main" id="{3922A6EB-DB79-2E4B-81D3-B24BF3D9C144}"/>
              </a:ext>
            </a:extLst>
          </p:cNvPr>
          <p:cNvSpPr/>
          <p:nvPr/>
        </p:nvSpPr>
        <p:spPr>
          <a:xfrm>
            <a:off x="4557465" y="7020365"/>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s-419" altLang="en-US" sz="1800" dirty="0">
                <a:solidFill>
                  <a:schemeClr val="bg1"/>
                </a:solidFill>
                <a:latin typeface="Calibri" panose="020F0502020204030204" pitchFamily="34" charset="0"/>
                <a:cs typeface="Calibri" panose="020F0502020204030204" pitchFamily="34" charset="0"/>
              </a:rPr>
              <a:t>EPC</a:t>
            </a:r>
            <a:endParaRPr lang="en-US" altLang="en-US" sz="1800" dirty="0">
              <a:solidFill>
                <a:schemeClr val="bg1"/>
              </a:solidFill>
              <a:latin typeface="Calibri" panose="020F0502020204030204" pitchFamily="34" charset="0"/>
              <a:cs typeface="Calibri" panose="020F0502020204030204" pitchFamily="34" charset="0"/>
            </a:endParaRPr>
          </a:p>
        </p:txBody>
      </p:sp>
      <p:sp>
        <p:nvSpPr>
          <p:cNvPr id="42" name="Rectangle 41">
            <a:extLst>
              <a:ext uri="{FF2B5EF4-FFF2-40B4-BE49-F238E27FC236}">
                <a16:creationId xmlns:a16="http://schemas.microsoft.com/office/drawing/2014/main" id="{B86F7F35-8A66-AE4F-AA98-B0BE64CAC020}"/>
              </a:ext>
            </a:extLst>
          </p:cNvPr>
          <p:cNvSpPr/>
          <p:nvPr/>
        </p:nvSpPr>
        <p:spPr>
          <a:xfrm>
            <a:off x="7896024" y="7020365"/>
            <a:ext cx="8361564" cy="2031325"/>
          </a:xfrm>
          <a:prstGeom prst="rect">
            <a:avLst/>
          </a:prstGeom>
        </p:spPr>
        <p:txBody>
          <a:bodyPr wrap="square">
            <a:spAutoFit/>
          </a:bodyPr>
          <a:lstStyle/>
          <a:p>
            <a:pPr>
              <a:spcBef>
                <a:spcPct val="0"/>
              </a:spcBef>
            </a:pPr>
            <a:r>
              <a:rPr lang="en-US" altLang="en-US" sz="1800" b="1" dirty="0">
                <a:solidFill>
                  <a:schemeClr val="accent2"/>
                </a:solidFill>
                <a:latin typeface="Calibri" panose="020F0502020204030204" pitchFamily="34" charset="0"/>
                <a:cs typeface="Calibri" panose="020F0502020204030204" pitchFamily="34" charset="0"/>
              </a:rPr>
              <a:t>DESCRIPTION:</a:t>
            </a:r>
            <a:br>
              <a:rPr lang="en-US" altLang="en-US" sz="1800" b="1" dirty="0">
                <a:solidFill>
                  <a:schemeClr val="accent2"/>
                </a:solidFill>
                <a:latin typeface="Calibri" panose="020F0502020204030204" pitchFamily="34" charset="0"/>
                <a:cs typeface="Calibri" panose="020F0502020204030204" pitchFamily="34" charset="0"/>
              </a:rPr>
            </a:br>
            <a:r>
              <a:rPr lang="en-US" sz="1800" dirty="0">
                <a:solidFill>
                  <a:schemeClr val="bg1"/>
                </a:solidFill>
                <a:latin typeface="Calibri Light" panose="020F0302020204030204" pitchFamily="34" charset="0"/>
                <a:cs typeface="Calibri Light" panose="020F0302020204030204" pitchFamily="34" charset="0"/>
              </a:rPr>
              <a:t> Expansion of </a:t>
            </a:r>
            <a:r>
              <a:rPr lang="en-US" sz="1800" dirty="0" err="1">
                <a:solidFill>
                  <a:schemeClr val="bg1"/>
                </a:solidFill>
                <a:latin typeface="Calibri Light" panose="020F0302020204030204" pitchFamily="34" charset="0"/>
                <a:cs typeface="Calibri Light" panose="020F0302020204030204" pitchFamily="34" charset="0"/>
              </a:rPr>
              <a:t>Mobarakeh</a:t>
            </a:r>
            <a:r>
              <a:rPr lang="en-US" sz="1800" dirty="0">
                <a:solidFill>
                  <a:schemeClr val="bg1"/>
                </a:solidFill>
                <a:latin typeface="Calibri Light" panose="020F0302020204030204" pitchFamily="34" charset="0"/>
                <a:cs typeface="Calibri Light" panose="020F0302020204030204" pitchFamily="34" charset="0"/>
              </a:rPr>
              <a:t> Steel Complex to increase the production of steel from 3.0 up to 4.1 million ton/year and improving the quality of the downstream production of hot and cold rolled coils. Expansion of raw materials yards capacity, revamping of 4 EAF and expansion of the steel melting shop, installation of furnace active panels for hot strip mill, new pickle line and a new continuous reprocessing and recoiling line.</a:t>
            </a:r>
          </a:p>
          <a:p>
            <a:pPr>
              <a:spcBef>
                <a:spcPct val="0"/>
              </a:spcBef>
            </a:pP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43" name="Rectangle 42">
            <a:extLst>
              <a:ext uri="{FF2B5EF4-FFF2-40B4-BE49-F238E27FC236}">
                <a16:creationId xmlns:a16="http://schemas.microsoft.com/office/drawing/2014/main" id="{BDCA158C-80C3-5945-A2E5-2DBF4C022217}"/>
              </a:ext>
            </a:extLst>
          </p:cNvPr>
          <p:cNvSpPr/>
          <p:nvPr/>
        </p:nvSpPr>
        <p:spPr>
          <a:xfrm>
            <a:off x="2806584" y="7020363"/>
            <a:ext cx="1654397"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 </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panose="020F0502020204030204" pitchFamily="34" charset="0"/>
                <a:cs typeface="Calibri" panose="020F0502020204030204" pitchFamily="34" charset="0"/>
              </a:rPr>
              <a:t>Iran</a:t>
            </a:r>
          </a:p>
        </p:txBody>
      </p:sp>
      <p:sp>
        <p:nvSpPr>
          <p:cNvPr id="46" name="Rectangle 45">
            <a:extLst>
              <a:ext uri="{FF2B5EF4-FFF2-40B4-BE49-F238E27FC236}">
                <a16:creationId xmlns:a16="http://schemas.microsoft.com/office/drawing/2014/main" id="{F7ED6491-59D0-EC4B-B872-9D8D36719EBC}"/>
              </a:ext>
            </a:extLst>
          </p:cNvPr>
          <p:cNvSpPr/>
          <p:nvPr/>
        </p:nvSpPr>
        <p:spPr>
          <a:xfrm>
            <a:off x="6224388" y="7021043"/>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s-419" altLang="en-US" sz="1800" dirty="0">
                <a:solidFill>
                  <a:schemeClr val="bg1"/>
                </a:solidFill>
                <a:latin typeface="Calibri" panose="020F0502020204030204" pitchFamily="34" charset="0"/>
                <a:cs typeface="Calibri" panose="020F0502020204030204" pitchFamily="34" charset="0"/>
              </a:rPr>
              <a:t>2004</a:t>
            </a:r>
            <a:endParaRPr lang="en-US" altLang="en-US" sz="1800" dirty="0">
              <a:solidFill>
                <a:schemeClr val="bg1"/>
              </a:solidFill>
              <a:latin typeface="Calibri" panose="020F0502020204030204" pitchFamily="34" charset="0"/>
              <a:cs typeface="Calibri" panose="020F0502020204030204" pitchFamily="34" charset="0"/>
            </a:endParaRPr>
          </a:p>
        </p:txBody>
      </p:sp>
      <p:sp>
        <p:nvSpPr>
          <p:cNvPr id="3" name="Botón de acción: Volver 2">
            <a:hlinkClick r:id="rId5" action="ppaction://hlinksldjump" highlightClick="1"/>
            <a:extLst>
              <a:ext uri="{FF2B5EF4-FFF2-40B4-BE49-F238E27FC236}">
                <a16:creationId xmlns:a16="http://schemas.microsoft.com/office/drawing/2014/main" id="{93A52A4C-1FA4-E041-930E-BED4B8096457}"/>
              </a:ext>
            </a:extLst>
          </p:cNvPr>
          <p:cNvSpPr/>
          <p:nvPr/>
        </p:nvSpPr>
        <p:spPr>
          <a:xfrm>
            <a:off x="485719" y="8433836"/>
            <a:ext cx="3681835" cy="735564"/>
          </a:xfrm>
          <a:prstGeom prst="actionButtonRetur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 name="Botón de acción: Hacia delante o Siguiente 4">
            <a:hlinkClick r:id="" action="ppaction://hlinkshowjump?jump=nextslide" highlightClick="1"/>
            <a:extLst>
              <a:ext uri="{FF2B5EF4-FFF2-40B4-BE49-F238E27FC236}">
                <a16:creationId xmlns:a16="http://schemas.microsoft.com/office/drawing/2014/main" id="{D12BCEE2-4693-674E-B465-4AA5FEDB78E7}"/>
              </a:ext>
            </a:extLst>
          </p:cNvPr>
          <p:cNvSpPr/>
          <p:nvPr/>
        </p:nvSpPr>
        <p:spPr>
          <a:xfrm>
            <a:off x="11887200" y="8433836"/>
            <a:ext cx="4220308" cy="698713"/>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7" name="Rectangle 46">
            <a:extLst>
              <a:ext uri="{FF2B5EF4-FFF2-40B4-BE49-F238E27FC236}">
                <a16:creationId xmlns:a16="http://schemas.microsoft.com/office/drawing/2014/main" id="{4F2DCE1D-2DA9-DF47-9B89-6ED5CF254E6E}"/>
              </a:ext>
            </a:extLst>
          </p:cNvPr>
          <p:cNvSpPr/>
          <p:nvPr/>
        </p:nvSpPr>
        <p:spPr>
          <a:xfrm>
            <a:off x="2782800" y="7718552"/>
            <a:ext cx="3580149" cy="646331"/>
          </a:xfrm>
          <a:prstGeom prst="rect">
            <a:avLst/>
          </a:prstGeom>
        </p:spPr>
        <p:txBody>
          <a:bodyPr wrap="square">
            <a:spAutoFit/>
          </a:bodyPr>
          <a:lstStyle/>
          <a:p>
            <a:pPr defTabSz="1219170"/>
            <a:r>
              <a:rPr lang="es-ES_tradnl" sz="1800" b="1" dirty="0">
                <a:solidFill>
                  <a:schemeClr val="accent2"/>
                </a:solidFill>
                <a:latin typeface="Calibri" panose="020F0502020204030204" pitchFamily="34" charset="0"/>
                <a:cs typeface="Calibri" panose="020F0502020204030204" pitchFamily="34" charset="0"/>
              </a:rPr>
              <a:t>CONTRACT VALUE (US$ MILLIONS)</a:t>
            </a:r>
          </a:p>
          <a:p>
            <a:pPr defTabSz="1219170"/>
            <a:r>
              <a:rPr lang="es-419" altLang="en-US" sz="1800" dirty="0">
                <a:solidFill>
                  <a:schemeClr val="bg1"/>
                </a:solidFill>
                <a:latin typeface="Calibri" panose="020F0502020204030204" pitchFamily="34" charset="0"/>
                <a:cs typeface="Calibri" panose="020F0502020204030204" pitchFamily="34" charset="0"/>
              </a:rPr>
              <a:t>300</a:t>
            </a:r>
            <a:endParaRPr lang="en-US" altLang="en-US" sz="1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3055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5"/>
          <p:cNvPicPr>
            <a:picLocks noChangeAspect="1"/>
          </p:cNvPicPr>
          <p:nvPr/>
        </p:nvPicPr>
        <p:blipFill rotWithShape="1">
          <a:blip r:embed="rId3">
            <a:extLst>
              <a:ext uri="{28A0092B-C50C-407E-A947-70E740481C1C}">
                <a14:useLocalDpi xmlns:a14="http://schemas.microsoft.com/office/drawing/2010/main"/>
              </a:ext>
            </a:extLst>
          </a:blip>
          <a:srcRect/>
          <a:stretch/>
        </p:blipFill>
        <p:spPr bwMode="auto">
          <a:xfrm>
            <a:off x="1" y="986626"/>
            <a:ext cx="16265519" cy="8208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Rectángulo 30">
            <a:extLst>
              <a:ext uri="{FF2B5EF4-FFF2-40B4-BE49-F238E27FC236}">
                <a16:creationId xmlns:a16="http://schemas.microsoft.com/office/drawing/2014/main" id="{F2C9A019-AFFB-4246-B0B6-A2596EC52F21}"/>
              </a:ext>
            </a:extLst>
          </p:cNvPr>
          <p:cNvSpPr/>
          <p:nvPr/>
        </p:nvSpPr>
        <p:spPr>
          <a:xfrm>
            <a:off x="-31533" y="6137931"/>
            <a:ext cx="16289121"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43EFFB8-C70F-3947-9929-B5DF2440ADFD}"/>
              </a:ext>
            </a:extLst>
          </p:cNvPr>
          <p:cNvSpPr/>
          <p:nvPr/>
        </p:nvSpPr>
        <p:spPr>
          <a:xfrm>
            <a:off x="739752" y="6324266"/>
            <a:ext cx="9822501" cy="584775"/>
          </a:xfrm>
          <a:prstGeom prst="rect">
            <a:avLst/>
          </a:prstGeom>
        </p:spPr>
        <p:txBody>
          <a:bodyPr wrap="square">
            <a:spAutoFit/>
          </a:bodyPr>
          <a:lstStyle/>
          <a:p>
            <a:pPr defTabSz="1219170"/>
            <a:r>
              <a:rPr lang="en-US" sz="3200" b="1" dirty="0">
                <a:solidFill>
                  <a:schemeClr val="bg1"/>
                </a:solidFill>
                <a:cs typeface="Calibri" panose="020F0502020204030204" pitchFamily="34" charset="0"/>
              </a:rPr>
              <a:t>YANBU-MADINAH WATER TRANSMISSION SYSTEM</a:t>
            </a:r>
            <a:endParaRPr lang="es-ES" altLang="en-US" sz="3200" b="1" dirty="0">
              <a:solidFill>
                <a:schemeClr val="bg1"/>
              </a:solidFill>
              <a:cs typeface="Calibri" panose="020F0502020204030204" pitchFamily="34" charset="0"/>
            </a:endParaRPr>
          </a:p>
        </p:txBody>
      </p:sp>
      <p:sp>
        <p:nvSpPr>
          <p:cNvPr id="59" name="CuadroTexto 78">
            <a:extLst>
              <a:ext uri="{FF2B5EF4-FFF2-40B4-BE49-F238E27FC236}">
                <a16:creationId xmlns:a16="http://schemas.microsoft.com/office/drawing/2014/main" id="{74F18C80-EA61-7E42-9C2F-E8705F046681}"/>
              </a:ext>
            </a:extLst>
          </p:cNvPr>
          <p:cNvSpPr txBox="1"/>
          <p:nvPr/>
        </p:nvSpPr>
        <p:spPr>
          <a:xfrm>
            <a:off x="485719" y="425668"/>
            <a:ext cx="12486002" cy="830997"/>
          </a:xfrm>
          <a:prstGeom prst="rect">
            <a:avLst/>
          </a:prstGeom>
          <a:noFill/>
        </p:spPr>
        <p:txBody>
          <a:bodyPr wrap="square" rtlCol="0">
            <a:spAutoFit/>
          </a:bodyPr>
          <a:lstStyle/>
          <a:p>
            <a:r>
              <a:rPr lang="es-ES_tradnl" sz="4800" b="1" dirty="0" err="1">
                <a:solidFill>
                  <a:schemeClr val="bg1"/>
                </a:solidFill>
                <a:latin typeface="Calibri" panose="020F0502020204030204" pitchFamily="34" charset="0"/>
                <a:ea typeface="Univers" charset="0"/>
                <a:cs typeface="Calibri" panose="020F0502020204030204" pitchFamily="34" charset="0"/>
              </a:rPr>
              <a:t>Projects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a:solidFill>
                  <a:schemeClr val="bg1"/>
                </a:solidFill>
                <a:latin typeface="Calibri" panose="020F0502020204030204" pitchFamily="34" charset="0"/>
                <a:ea typeface="Univers" charset="0"/>
                <a:cs typeface="Calibri" panose="020F0502020204030204" pitchFamily="34" charset="0"/>
              </a:rPr>
              <a:t>Civil </a:t>
            </a:r>
            <a:r>
              <a:rPr lang="es-ES_tradnl" sz="4000" dirty="0" err="1">
                <a:solidFill>
                  <a:schemeClr val="bg1"/>
                </a:solidFill>
                <a:latin typeface="Calibri" panose="020F0502020204030204" pitchFamily="34" charset="0"/>
                <a:ea typeface="Univers" charset="0"/>
                <a:cs typeface="Calibri" panose="020F0502020204030204" pitchFamily="34" charset="0"/>
              </a:rPr>
              <a:t>Infrastructure</a:t>
            </a:r>
            <a:r>
              <a:rPr lang="es-ES_tradnl" sz="4000" dirty="0">
                <a:solidFill>
                  <a:schemeClr val="bg1"/>
                </a:solidFill>
                <a:latin typeface="Calibri" panose="020F0502020204030204" pitchFamily="34" charset="0"/>
                <a:ea typeface="Univers" charset="0"/>
                <a:cs typeface="Calibri" panose="020F0502020204030204" pitchFamily="34" charset="0"/>
              </a:rPr>
              <a:t> Works </a:t>
            </a:r>
          </a:p>
        </p:txBody>
      </p:sp>
      <p:pic>
        <p:nvPicPr>
          <p:cNvPr id="32" name="Picture 31">
            <a:extLst>
              <a:ext uri="{FF2B5EF4-FFF2-40B4-BE49-F238E27FC236}">
                <a16:creationId xmlns:a16="http://schemas.microsoft.com/office/drawing/2014/main" id="{75AAEBE3-A7D4-8244-8A63-E9C02305BB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38" name="Rectangle 37">
            <a:extLst>
              <a:ext uri="{FF2B5EF4-FFF2-40B4-BE49-F238E27FC236}">
                <a16:creationId xmlns:a16="http://schemas.microsoft.com/office/drawing/2014/main" id="{2862A2B9-8DAF-7149-AF4C-B0634148EEAC}"/>
              </a:ext>
            </a:extLst>
          </p:cNvPr>
          <p:cNvSpPr/>
          <p:nvPr/>
        </p:nvSpPr>
        <p:spPr>
          <a:xfrm>
            <a:off x="739752" y="7020363"/>
            <a:ext cx="1654397" cy="1477328"/>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br>
              <a:rPr lang="es-ES" altLang="en-US" sz="1800" b="1" dirty="0">
                <a:solidFill>
                  <a:schemeClr val="accent2"/>
                </a:solidFill>
                <a:latin typeface="Calibri" panose="020F0502020204030204" pitchFamily="34" charset="0"/>
                <a:cs typeface="Calibri" panose="020F0502020204030204" pitchFamily="34" charset="0"/>
              </a:rPr>
            </a:br>
            <a:r>
              <a:rPr lang="es-419" sz="1800" dirty="0" err="1">
                <a:solidFill>
                  <a:schemeClr val="bg1"/>
                </a:solidFill>
                <a:latin typeface="Calibri Light" panose="020F0302020204030204" pitchFamily="34" charset="0"/>
                <a:cs typeface="Calibri Light" panose="020F0302020204030204" pitchFamily="34" charset="0"/>
              </a:rPr>
              <a:t>Saline</a:t>
            </a:r>
            <a:r>
              <a:rPr lang="es-419" sz="1800" dirty="0">
                <a:solidFill>
                  <a:schemeClr val="bg1"/>
                </a:solidFill>
                <a:latin typeface="Calibri Light" panose="020F0302020204030204" pitchFamily="34" charset="0"/>
                <a:cs typeface="Calibri Light" panose="020F0302020204030204" pitchFamily="34" charset="0"/>
              </a:rPr>
              <a:t> </a:t>
            </a:r>
            <a:r>
              <a:rPr lang="es-419" sz="1800" dirty="0" err="1">
                <a:solidFill>
                  <a:schemeClr val="bg1"/>
                </a:solidFill>
                <a:latin typeface="Calibri Light" panose="020F0302020204030204" pitchFamily="34" charset="0"/>
                <a:cs typeface="Calibri Light" panose="020F0302020204030204" pitchFamily="34" charset="0"/>
              </a:rPr>
              <a:t>Water</a:t>
            </a:r>
            <a:r>
              <a:rPr lang="es-419" sz="1800" dirty="0">
                <a:solidFill>
                  <a:schemeClr val="bg1"/>
                </a:solidFill>
                <a:latin typeface="Calibri Light" panose="020F0302020204030204" pitchFamily="34" charset="0"/>
                <a:cs typeface="Calibri Light" panose="020F0302020204030204" pitchFamily="34" charset="0"/>
              </a:rPr>
              <a:t> </a:t>
            </a:r>
            <a:r>
              <a:rPr lang="es-419" sz="1800" dirty="0" err="1">
                <a:solidFill>
                  <a:schemeClr val="bg1"/>
                </a:solidFill>
                <a:latin typeface="Calibri Light" panose="020F0302020204030204" pitchFamily="34" charset="0"/>
                <a:cs typeface="Calibri Light" panose="020F0302020204030204" pitchFamily="34" charset="0"/>
              </a:rPr>
              <a:t>Conersion</a:t>
            </a:r>
            <a:r>
              <a:rPr lang="es-419" sz="1800" dirty="0">
                <a:solidFill>
                  <a:schemeClr val="bg1"/>
                </a:solidFill>
                <a:latin typeface="Calibri Light" panose="020F0302020204030204" pitchFamily="34" charset="0"/>
                <a:cs typeface="Calibri Light" panose="020F0302020204030204" pitchFamily="34" charset="0"/>
              </a:rPr>
              <a:t>  </a:t>
            </a:r>
            <a:r>
              <a:rPr lang="es-419" sz="1800" dirty="0" err="1">
                <a:solidFill>
                  <a:schemeClr val="bg1"/>
                </a:solidFill>
                <a:latin typeface="Calibri Light" panose="020F0302020204030204" pitchFamily="34" charset="0"/>
                <a:cs typeface="Calibri Light" panose="020F0302020204030204" pitchFamily="34" charset="0"/>
              </a:rPr>
              <a:t>Corporation</a:t>
            </a:r>
            <a:r>
              <a:rPr lang="es-419" sz="1800" dirty="0">
                <a:solidFill>
                  <a:schemeClr val="bg1"/>
                </a:solidFill>
                <a:latin typeface="Calibri Light" panose="020F0302020204030204" pitchFamily="34" charset="0"/>
                <a:cs typeface="Calibri Light" panose="020F0302020204030204" pitchFamily="34" charset="0"/>
              </a:rPr>
              <a:t> - SWCC </a:t>
            </a:r>
            <a:endParaRPr lang="en-US" altLang="en-US" sz="1800" dirty="0">
              <a:solidFill>
                <a:schemeClr val="bg1"/>
              </a:solidFill>
              <a:latin typeface="Calibri Light" panose="020F0302020204030204" pitchFamily="34" charset="0"/>
              <a:cs typeface="Calibri Light" panose="020F0302020204030204" pitchFamily="34" charset="0"/>
            </a:endParaRPr>
          </a:p>
        </p:txBody>
      </p:sp>
      <p:sp>
        <p:nvSpPr>
          <p:cNvPr id="39" name="Rectangle 38">
            <a:extLst>
              <a:ext uri="{FF2B5EF4-FFF2-40B4-BE49-F238E27FC236}">
                <a16:creationId xmlns:a16="http://schemas.microsoft.com/office/drawing/2014/main" id="{3922A6EB-DB79-2E4B-81D3-B24BF3D9C144}"/>
              </a:ext>
            </a:extLst>
          </p:cNvPr>
          <p:cNvSpPr/>
          <p:nvPr/>
        </p:nvSpPr>
        <p:spPr>
          <a:xfrm>
            <a:off x="4557465" y="7020365"/>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s-419" altLang="en-US" sz="1800" dirty="0">
                <a:solidFill>
                  <a:schemeClr val="bg1"/>
                </a:solidFill>
                <a:latin typeface="Calibri" panose="020F0502020204030204" pitchFamily="34" charset="0"/>
                <a:cs typeface="Calibri" panose="020F0502020204030204" pitchFamily="34" charset="0"/>
              </a:rPr>
              <a:t>EPC</a:t>
            </a:r>
            <a:endParaRPr lang="en-US" altLang="en-US" sz="1800" dirty="0">
              <a:solidFill>
                <a:schemeClr val="bg1"/>
              </a:solidFill>
              <a:latin typeface="Calibri" panose="020F0502020204030204" pitchFamily="34" charset="0"/>
              <a:cs typeface="Calibri" panose="020F0502020204030204" pitchFamily="34" charset="0"/>
            </a:endParaRPr>
          </a:p>
        </p:txBody>
      </p:sp>
      <p:sp>
        <p:nvSpPr>
          <p:cNvPr id="42" name="Rectangle 41">
            <a:extLst>
              <a:ext uri="{FF2B5EF4-FFF2-40B4-BE49-F238E27FC236}">
                <a16:creationId xmlns:a16="http://schemas.microsoft.com/office/drawing/2014/main" id="{B86F7F35-8A66-AE4F-AA98-B0BE64CAC020}"/>
              </a:ext>
            </a:extLst>
          </p:cNvPr>
          <p:cNvSpPr/>
          <p:nvPr/>
        </p:nvSpPr>
        <p:spPr>
          <a:xfrm>
            <a:off x="7896024" y="7020363"/>
            <a:ext cx="8361564" cy="2308324"/>
          </a:xfrm>
          <a:prstGeom prst="rect">
            <a:avLst/>
          </a:prstGeom>
        </p:spPr>
        <p:txBody>
          <a:bodyPr wrap="square">
            <a:spAutoFit/>
          </a:bodyPr>
          <a:lstStyle/>
          <a:p>
            <a:pPr>
              <a:spcBef>
                <a:spcPct val="0"/>
              </a:spcBef>
            </a:pPr>
            <a:r>
              <a:rPr lang="en-US" altLang="en-US" sz="1800" b="1" dirty="0">
                <a:solidFill>
                  <a:schemeClr val="accent2"/>
                </a:solidFill>
                <a:latin typeface="Calibri" panose="020F0502020204030204" pitchFamily="34" charset="0"/>
                <a:cs typeface="Calibri" panose="020F0502020204030204" pitchFamily="34" charset="0"/>
              </a:rPr>
              <a:t>DESCRIPTION:</a:t>
            </a:r>
            <a:br>
              <a:rPr lang="en-US" altLang="en-US" sz="1800" b="1" dirty="0">
                <a:solidFill>
                  <a:schemeClr val="accent2"/>
                </a:solidFill>
                <a:latin typeface="Calibri" panose="020F0502020204030204" pitchFamily="34" charset="0"/>
                <a:cs typeface="Calibri" panose="020F0502020204030204" pitchFamily="34" charset="0"/>
              </a:rPr>
            </a:br>
            <a:r>
              <a:rPr lang="en-US" sz="1800" dirty="0">
                <a:solidFill>
                  <a:schemeClr val="bg1"/>
                </a:solidFill>
                <a:latin typeface="Calibri Light" panose="020F0302020204030204" pitchFamily="34" charset="0"/>
                <a:cs typeface="Calibri Light" panose="020F0302020204030204" pitchFamily="34" charset="0"/>
              </a:rPr>
              <a:t>Yanbu - Madinah Water Transmission System. LOT 3C + LOT 3D, 202 km high pressure water pipeline (150 km of Ø 60" and 50 km of Ø 32"), 178 km low pressure of Ø 52", 26", 24" and 12", Steel Pipe API-5L-X65, 2 pumping stations with total power installed of 91.200 KW, steel tanks for storage of water and concrete reservoirs with a capacity of 1.361.000 m3, SCADA systems and telecommunications buildings and living quarters for personnel and complementary installations.</a:t>
            </a:r>
          </a:p>
          <a:p>
            <a:pPr>
              <a:spcBef>
                <a:spcPct val="0"/>
              </a:spcBef>
            </a:pP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43" name="Rectangle 42">
            <a:extLst>
              <a:ext uri="{FF2B5EF4-FFF2-40B4-BE49-F238E27FC236}">
                <a16:creationId xmlns:a16="http://schemas.microsoft.com/office/drawing/2014/main" id="{BDCA158C-80C3-5945-A2E5-2DBF4C022217}"/>
              </a:ext>
            </a:extLst>
          </p:cNvPr>
          <p:cNvSpPr/>
          <p:nvPr/>
        </p:nvSpPr>
        <p:spPr>
          <a:xfrm>
            <a:off x="2806584" y="7020363"/>
            <a:ext cx="1654397"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 </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panose="020F0502020204030204" pitchFamily="34" charset="0"/>
                <a:cs typeface="Calibri" panose="020F0502020204030204" pitchFamily="34" charset="0"/>
              </a:rPr>
              <a:t>Saudi Arabia</a:t>
            </a:r>
          </a:p>
        </p:txBody>
      </p:sp>
      <p:sp>
        <p:nvSpPr>
          <p:cNvPr id="46" name="Rectangle 45">
            <a:extLst>
              <a:ext uri="{FF2B5EF4-FFF2-40B4-BE49-F238E27FC236}">
                <a16:creationId xmlns:a16="http://schemas.microsoft.com/office/drawing/2014/main" id="{F7ED6491-59D0-EC4B-B872-9D8D36719EBC}"/>
              </a:ext>
            </a:extLst>
          </p:cNvPr>
          <p:cNvSpPr/>
          <p:nvPr/>
        </p:nvSpPr>
        <p:spPr>
          <a:xfrm>
            <a:off x="6224388" y="7021043"/>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s-419" altLang="en-US" sz="1800" dirty="0">
                <a:solidFill>
                  <a:schemeClr val="bg1"/>
                </a:solidFill>
                <a:latin typeface="Calibri" panose="020F0502020204030204" pitchFamily="34" charset="0"/>
                <a:cs typeface="Calibri" panose="020F0502020204030204" pitchFamily="34" charset="0"/>
              </a:rPr>
              <a:t>1999</a:t>
            </a:r>
            <a:endParaRPr lang="en-US" altLang="en-US" sz="1800" dirty="0">
              <a:solidFill>
                <a:schemeClr val="bg1"/>
              </a:solidFill>
              <a:latin typeface="Calibri" panose="020F0502020204030204" pitchFamily="34" charset="0"/>
              <a:cs typeface="Calibri" panose="020F0502020204030204" pitchFamily="34" charset="0"/>
            </a:endParaRPr>
          </a:p>
        </p:txBody>
      </p:sp>
      <p:sp>
        <p:nvSpPr>
          <p:cNvPr id="3" name="Botón de acción: Volver 2">
            <a:hlinkClick r:id="rId5" action="ppaction://hlinksldjump" highlightClick="1"/>
            <a:extLst>
              <a:ext uri="{FF2B5EF4-FFF2-40B4-BE49-F238E27FC236}">
                <a16:creationId xmlns:a16="http://schemas.microsoft.com/office/drawing/2014/main" id="{93A52A4C-1FA4-E041-930E-BED4B8096457}"/>
              </a:ext>
            </a:extLst>
          </p:cNvPr>
          <p:cNvSpPr/>
          <p:nvPr/>
        </p:nvSpPr>
        <p:spPr>
          <a:xfrm>
            <a:off x="485719" y="8433836"/>
            <a:ext cx="3681835" cy="735564"/>
          </a:xfrm>
          <a:prstGeom prst="actionButtonRetur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 name="Botón de acción: Hacia delante o Siguiente 4">
            <a:hlinkClick r:id="" action="ppaction://hlinkshowjump?jump=nextslide" highlightClick="1"/>
            <a:extLst>
              <a:ext uri="{FF2B5EF4-FFF2-40B4-BE49-F238E27FC236}">
                <a16:creationId xmlns:a16="http://schemas.microsoft.com/office/drawing/2014/main" id="{D12BCEE2-4693-674E-B465-4AA5FEDB78E7}"/>
              </a:ext>
            </a:extLst>
          </p:cNvPr>
          <p:cNvSpPr/>
          <p:nvPr/>
        </p:nvSpPr>
        <p:spPr>
          <a:xfrm>
            <a:off x="11887200" y="8433836"/>
            <a:ext cx="4220308" cy="698713"/>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7" name="Rectangle 46">
            <a:extLst>
              <a:ext uri="{FF2B5EF4-FFF2-40B4-BE49-F238E27FC236}">
                <a16:creationId xmlns:a16="http://schemas.microsoft.com/office/drawing/2014/main" id="{4F2DCE1D-2DA9-DF47-9B89-6ED5CF254E6E}"/>
              </a:ext>
            </a:extLst>
          </p:cNvPr>
          <p:cNvSpPr/>
          <p:nvPr/>
        </p:nvSpPr>
        <p:spPr>
          <a:xfrm>
            <a:off x="2782800" y="7718552"/>
            <a:ext cx="3580149" cy="646331"/>
          </a:xfrm>
          <a:prstGeom prst="rect">
            <a:avLst/>
          </a:prstGeom>
        </p:spPr>
        <p:txBody>
          <a:bodyPr wrap="square">
            <a:spAutoFit/>
          </a:bodyPr>
          <a:lstStyle/>
          <a:p>
            <a:pPr defTabSz="1219170"/>
            <a:r>
              <a:rPr lang="es-ES_tradnl" sz="1800" b="1" dirty="0">
                <a:solidFill>
                  <a:schemeClr val="accent2"/>
                </a:solidFill>
                <a:latin typeface="Calibri" panose="020F0502020204030204" pitchFamily="34" charset="0"/>
                <a:cs typeface="Calibri" panose="020F0502020204030204" pitchFamily="34" charset="0"/>
              </a:rPr>
              <a:t>CONTRACT VALUE (US$ MILLIONS)</a:t>
            </a:r>
          </a:p>
          <a:p>
            <a:pPr defTabSz="1219170"/>
            <a:r>
              <a:rPr lang="es-419" altLang="en-US" sz="1800" dirty="0">
                <a:solidFill>
                  <a:schemeClr val="bg1"/>
                </a:solidFill>
                <a:latin typeface="Calibri" panose="020F0502020204030204" pitchFamily="34" charset="0"/>
                <a:cs typeface="Calibri" panose="020F0502020204030204" pitchFamily="34" charset="0"/>
              </a:rPr>
              <a:t>460</a:t>
            </a:r>
            <a:endParaRPr lang="en-US" altLang="en-US" sz="1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1409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D9B2AA-8498-264E-993F-D07D3CD4A638}"/>
              </a:ext>
            </a:extLst>
          </p:cNvPr>
          <p:cNvPicPr>
            <a:picLocks noChangeAspect="1"/>
          </p:cNvPicPr>
          <p:nvPr/>
        </p:nvPicPr>
        <p:blipFill>
          <a:blip r:embed="rId3"/>
          <a:stretch>
            <a:fillRect/>
          </a:stretch>
        </p:blipFill>
        <p:spPr>
          <a:xfrm>
            <a:off x="0" y="1279791"/>
            <a:ext cx="16257588" cy="7837534"/>
          </a:xfrm>
          <a:prstGeom prst="rect">
            <a:avLst/>
          </a:prstGeom>
        </p:spPr>
      </p:pic>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70167E00-9D21-FD42-B398-622A1D8751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14" name="CuadroTexto 78">
            <a:extLst>
              <a:ext uri="{FF2B5EF4-FFF2-40B4-BE49-F238E27FC236}">
                <a16:creationId xmlns:a16="http://schemas.microsoft.com/office/drawing/2014/main" id="{71E5C685-59AD-3B40-A5A0-82F249ED5740}"/>
              </a:ext>
            </a:extLst>
          </p:cNvPr>
          <p:cNvSpPr txBox="1"/>
          <p:nvPr/>
        </p:nvSpPr>
        <p:spPr>
          <a:xfrm>
            <a:off x="485719" y="425668"/>
            <a:ext cx="7939824" cy="830997"/>
          </a:xfrm>
          <a:prstGeom prst="rect">
            <a:avLst/>
          </a:prstGeom>
          <a:noFill/>
        </p:spPr>
        <p:txBody>
          <a:bodyPr wrap="square" rtlCol="0">
            <a:spAutoFit/>
          </a:bodyPr>
          <a:lstStyle/>
          <a:p>
            <a:pPr>
              <a:defRPr/>
            </a:pPr>
            <a:r>
              <a:rPr lang="es-ES_tradnl" altLang="en-US" sz="4800" b="1" dirty="0" err="1">
                <a:solidFill>
                  <a:srgbClr val="8DC63F"/>
                </a:solidFill>
              </a:rPr>
              <a:t>Projects</a:t>
            </a:r>
            <a:r>
              <a:rPr lang="es-ES_tradnl" altLang="en-US" sz="4800" b="1" dirty="0">
                <a:solidFill>
                  <a:srgbClr val="8DC63F"/>
                </a:solidFill>
              </a:rPr>
              <a:t> </a:t>
            </a:r>
            <a:r>
              <a:rPr lang="es-ES_tradnl" altLang="en-US" sz="4800" b="1" dirty="0" err="1">
                <a:solidFill>
                  <a:srgbClr val="8DC63F"/>
                </a:solidFill>
              </a:rPr>
              <a:t>Highlights</a:t>
            </a:r>
            <a:r>
              <a:rPr lang="es-ES_tradnl" altLang="en-US" sz="4800" b="1" dirty="0">
                <a:solidFill>
                  <a:srgbClr val="8DC63F"/>
                </a:solidFill>
              </a:rPr>
              <a:t> - </a:t>
            </a:r>
            <a:r>
              <a:rPr lang="es-ES_tradnl" altLang="en-US" sz="4800" b="1" dirty="0" err="1">
                <a:solidFill>
                  <a:srgbClr val="8DC63F"/>
                </a:solidFill>
              </a:rPr>
              <a:t>Americas</a:t>
            </a:r>
            <a:endParaRPr lang="es-ES_tradnl" altLang="en-US" sz="4800" dirty="0">
              <a:solidFill>
                <a:srgbClr val="8DC63F"/>
              </a:solidFill>
            </a:endParaRPr>
          </a:p>
        </p:txBody>
      </p:sp>
    </p:spTree>
    <p:extLst>
      <p:ext uri="{BB962C8B-B14F-4D97-AF65-F5344CB8AC3E}">
        <p14:creationId xmlns:p14="http://schemas.microsoft.com/office/powerpoint/2010/main" val="3261315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D9B2AA-8498-264E-993F-D07D3CD4A638}"/>
              </a:ext>
            </a:extLst>
          </p:cNvPr>
          <p:cNvPicPr>
            <a:picLocks noChangeAspect="1"/>
          </p:cNvPicPr>
          <p:nvPr/>
        </p:nvPicPr>
        <p:blipFill>
          <a:blip r:embed="rId3"/>
          <a:stretch>
            <a:fillRect/>
          </a:stretch>
        </p:blipFill>
        <p:spPr>
          <a:xfrm>
            <a:off x="0" y="1279791"/>
            <a:ext cx="16257588" cy="7837534"/>
          </a:xfrm>
          <a:prstGeom prst="rect">
            <a:avLst/>
          </a:prstGeom>
        </p:spPr>
      </p:pic>
      <p:sp>
        <p:nvSpPr>
          <p:cNvPr id="36" name="Rectángulo 30">
            <a:extLst>
              <a:ext uri="{FF2B5EF4-FFF2-40B4-BE49-F238E27FC236}">
                <a16:creationId xmlns:a16="http://schemas.microsoft.com/office/drawing/2014/main" id="{3098F3B4-34C7-6C47-9C5F-DE95CAD006C3}"/>
              </a:ext>
            </a:extLst>
          </p:cNvPr>
          <p:cNvSpPr/>
          <p:nvPr/>
        </p:nvSpPr>
        <p:spPr>
          <a:xfrm>
            <a:off x="0" y="6086475"/>
            <a:ext cx="16257588" cy="3057526"/>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78">
            <a:extLst>
              <a:ext uri="{FF2B5EF4-FFF2-40B4-BE49-F238E27FC236}">
                <a16:creationId xmlns:a16="http://schemas.microsoft.com/office/drawing/2014/main" id="{771546CB-2D70-3D4D-8E0C-4FED560C1458}"/>
              </a:ext>
            </a:extLst>
          </p:cNvPr>
          <p:cNvSpPr txBox="1"/>
          <p:nvPr/>
        </p:nvSpPr>
        <p:spPr>
          <a:xfrm>
            <a:off x="485719" y="425668"/>
            <a:ext cx="12486002"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err="1">
                <a:solidFill>
                  <a:schemeClr val="bg1"/>
                </a:solidFill>
                <a:latin typeface="Calibri" panose="020F0502020204030204" pitchFamily="34" charset="0"/>
                <a:ea typeface="Univers" charset="0"/>
                <a:cs typeface="Calibri" panose="020F0502020204030204" pitchFamily="34" charset="0"/>
              </a:rPr>
              <a:t>Energy</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sp>
        <p:nvSpPr>
          <p:cNvPr id="5" name="Rectangle 4">
            <a:extLst>
              <a:ext uri="{FF2B5EF4-FFF2-40B4-BE49-F238E27FC236}">
                <a16:creationId xmlns:a16="http://schemas.microsoft.com/office/drawing/2014/main" id="{2E183DF3-FFA3-2A4A-B648-0745683B661B}"/>
              </a:ext>
            </a:extLst>
          </p:cNvPr>
          <p:cNvSpPr/>
          <p:nvPr/>
        </p:nvSpPr>
        <p:spPr>
          <a:xfrm>
            <a:off x="739751" y="6907329"/>
            <a:ext cx="2406391" cy="646331"/>
          </a:xfrm>
          <a:prstGeom prst="rect">
            <a:avLst/>
          </a:prstGeom>
          <a:ln>
            <a:noFill/>
          </a:ln>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COSTUMER: </a:t>
            </a:r>
          </a:p>
          <a:p>
            <a:pPr defTabSz="1219170"/>
            <a:r>
              <a:rPr lang="es-ES" altLang="en-US" sz="1800" dirty="0">
                <a:solidFill>
                  <a:schemeClr val="bg1"/>
                </a:solidFill>
                <a:cs typeface="Calibri Light" panose="020F0302020204030204" pitchFamily="34" charset="0"/>
              </a:rPr>
              <a:t>AJNIII</a:t>
            </a:r>
          </a:p>
        </p:txBody>
      </p:sp>
      <p:sp>
        <p:nvSpPr>
          <p:cNvPr id="18" name="Rectangle 17">
            <a:extLst>
              <a:ext uri="{FF2B5EF4-FFF2-40B4-BE49-F238E27FC236}">
                <a16:creationId xmlns:a16="http://schemas.microsoft.com/office/drawing/2014/main" id="{28FB65C3-BDDD-4245-BF4B-B1324FD22EDC}"/>
              </a:ext>
            </a:extLst>
          </p:cNvPr>
          <p:cNvSpPr/>
          <p:nvPr/>
        </p:nvSpPr>
        <p:spPr>
          <a:xfrm>
            <a:off x="4697144" y="6907331"/>
            <a:ext cx="964354"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a:t>
            </a:r>
          </a:p>
          <a:p>
            <a:pPr defTabSz="1219170"/>
            <a:r>
              <a:rPr lang="en-US" altLang="en-US" sz="1800" dirty="0">
                <a:solidFill>
                  <a:schemeClr val="bg1"/>
                </a:solidFill>
                <a:latin typeface="Calibri" panose="020F0502020204030204" pitchFamily="34" charset="0"/>
                <a:cs typeface="Calibri" panose="020F0502020204030204" pitchFamily="34" charset="0"/>
              </a:rPr>
              <a:t>EPC</a:t>
            </a:r>
          </a:p>
        </p:txBody>
      </p:sp>
      <p:sp>
        <p:nvSpPr>
          <p:cNvPr id="19" name="Rectangle 18">
            <a:extLst>
              <a:ext uri="{FF2B5EF4-FFF2-40B4-BE49-F238E27FC236}">
                <a16:creationId xmlns:a16="http://schemas.microsoft.com/office/drawing/2014/main" id="{36C6D4A4-1EC8-DF43-A374-52E0E0015E1D}"/>
              </a:ext>
            </a:extLst>
          </p:cNvPr>
          <p:cNvSpPr/>
          <p:nvPr/>
        </p:nvSpPr>
        <p:spPr>
          <a:xfrm>
            <a:off x="8456436" y="6879393"/>
            <a:ext cx="7517164" cy="1200329"/>
          </a:xfrm>
          <a:prstGeom prst="rect">
            <a:avLst/>
          </a:prstGeom>
        </p:spPr>
        <p:txBody>
          <a:bodyPr wrap="square">
            <a:spAutoFit/>
          </a:bodyPr>
          <a:lstStyle/>
          <a:p>
            <a:r>
              <a:rPr lang="en-US" altLang="en-US" sz="1800" b="1" dirty="0">
                <a:solidFill>
                  <a:schemeClr val="accent2"/>
                </a:solidFill>
                <a:latin typeface="Calibri" panose="020F0502020204030204" pitchFamily="34" charset="0"/>
                <a:cs typeface="Calibri" panose="020F0502020204030204" pitchFamily="34" charset="0"/>
              </a:rPr>
              <a:t>DESCRIPTION:</a:t>
            </a:r>
          </a:p>
          <a:p>
            <a:pPr defTabSz="1219170"/>
            <a:r>
              <a:rPr lang="en-US" altLang="en-US" sz="1800" dirty="0">
                <a:solidFill>
                  <a:schemeClr val="bg1"/>
                </a:solidFill>
                <a:cs typeface="Calibri Light" panose="020F0302020204030204" pitchFamily="34" charset="0"/>
              </a:rPr>
              <a:t>Construction and operation, for a period of 25 years, of a Combined Cycle Power Plant consisting of two 2TGx1TV modules with a guaranteed minimum net power of 907 MW and a Heat Rate of 6,369 kJ/kWh.</a:t>
            </a:r>
          </a:p>
        </p:txBody>
      </p:sp>
      <p:sp>
        <p:nvSpPr>
          <p:cNvPr id="27" name="Rectangle 26">
            <a:extLst>
              <a:ext uri="{FF2B5EF4-FFF2-40B4-BE49-F238E27FC236}">
                <a16:creationId xmlns:a16="http://schemas.microsoft.com/office/drawing/2014/main" id="{3FDD3818-92AD-F447-AD9E-999EF78707E4}"/>
              </a:ext>
            </a:extLst>
          </p:cNvPr>
          <p:cNvSpPr/>
          <p:nvPr/>
        </p:nvSpPr>
        <p:spPr>
          <a:xfrm>
            <a:off x="3146142" y="6907329"/>
            <a:ext cx="1525872"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a:t>
            </a:r>
          </a:p>
          <a:p>
            <a:pPr defTabSz="1219170"/>
            <a:r>
              <a:rPr lang="en-US" altLang="en-US" sz="1800" dirty="0">
                <a:solidFill>
                  <a:schemeClr val="bg1"/>
                </a:solidFill>
                <a:latin typeface="Calibri" panose="020F0502020204030204" pitchFamily="34" charset="0"/>
                <a:cs typeface="Calibri" panose="020F0502020204030204" pitchFamily="34" charset="0"/>
              </a:rPr>
              <a:t>Mexico</a:t>
            </a:r>
          </a:p>
        </p:txBody>
      </p:sp>
      <p:sp>
        <p:nvSpPr>
          <p:cNvPr id="26" name="Rectangle 25">
            <a:extLst>
              <a:ext uri="{FF2B5EF4-FFF2-40B4-BE49-F238E27FC236}">
                <a16:creationId xmlns:a16="http://schemas.microsoft.com/office/drawing/2014/main" id="{943EFFB8-C70F-3947-9929-B5DF2440ADFD}"/>
              </a:ext>
            </a:extLst>
          </p:cNvPr>
          <p:cNvSpPr/>
          <p:nvPr/>
        </p:nvSpPr>
        <p:spPr>
          <a:xfrm>
            <a:off x="739752" y="6230006"/>
            <a:ext cx="14869188" cy="584775"/>
          </a:xfrm>
          <a:prstGeom prst="rect">
            <a:avLst/>
          </a:prstGeom>
        </p:spPr>
        <p:txBody>
          <a:bodyPr wrap="square">
            <a:spAutoFit/>
          </a:bodyPr>
          <a:lstStyle/>
          <a:p>
            <a:pPr defTabSz="1219170"/>
            <a:r>
              <a:rPr lang="en-US" altLang="en-US" sz="3200" b="1" dirty="0">
                <a:solidFill>
                  <a:schemeClr val="bg2"/>
                </a:solidFill>
                <a:cs typeface="Calibri" panose="020F0502020204030204" pitchFamily="34" charset="0"/>
              </a:rPr>
              <a:t>NORTE III COMBINED CYCLE POWER PLANT </a:t>
            </a:r>
            <a:endParaRPr lang="pt" altLang="en-US" sz="3200" b="1" dirty="0">
              <a:solidFill>
                <a:schemeClr val="bg2"/>
              </a:solidFill>
              <a:cs typeface="Calibri" panose="020F0502020204030204" pitchFamily="34" charset="0"/>
            </a:endParaRPr>
          </a:p>
        </p:txBody>
      </p:sp>
      <p:sp>
        <p:nvSpPr>
          <p:cNvPr id="38" name="Rectangle 37">
            <a:extLst>
              <a:ext uri="{FF2B5EF4-FFF2-40B4-BE49-F238E27FC236}">
                <a16:creationId xmlns:a16="http://schemas.microsoft.com/office/drawing/2014/main" id="{2E2D5225-BB3B-F943-BD8B-F516CBD9366B}"/>
              </a:ext>
            </a:extLst>
          </p:cNvPr>
          <p:cNvSpPr/>
          <p:nvPr/>
        </p:nvSpPr>
        <p:spPr>
          <a:xfrm>
            <a:off x="6383412" y="6907331"/>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n-US" altLang="en-US" sz="1800" dirty="0">
                <a:solidFill>
                  <a:schemeClr val="bg1"/>
                </a:solidFill>
                <a:latin typeface="Calibri" panose="020F0502020204030204" pitchFamily="34" charset="0"/>
                <a:cs typeface="Calibri" panose="020F0502020204030204" pitchFamily="34" charset="0"/>
              </a:rPr>
              <a:t>2020</a:t>
            </a:r>
          </a:p>
        </p:txBody>
      </p:sp>
      <p:pic>
        <p:nvPicPr>
          <p:cNvPr id="32" name="Picture 31">
            <a:extLst>
              <a:ext uri="{FF2B5EF4-FFF2-40B4-BE49-F238E27FC236}">
                <a16:creationId xmlns:a16="http://schemas.microsoft.com/office/drawing/2014/main" id="{70167E00-9D21-FD42-B398-622A1D8751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33" name="Rectangle 32">
            <a:extLst>
              <a:ext uri="{FF2B5EF4-FFF2-40B4-BE49-F238E27FC236}">
                <a16:creationId xmlns:a16="http://schemas.microsoft.com/office/drawing/2014/main" id="{4F2DCE1D-2DA9-DF47-9B89-6ED5CF254E6E}"/>
              </a:ext>
            </a:extLst>
          </p:cNvPr>
          <p:cNvSpPr/>
          <p:nvPr/>
        </p:nvSpPr>
        <p:spPr>
          <a:xfrm>
            <a:off x="3148571" y="7690701"/>
            <a:ext cx="3580149" cy="646331"/>
          </a:xfrm>
          <a:prstGeom prst="rect">
            <a:avLst/>
          </a:prstGeom>
        </p:spPr>
        <p:txBody>
          <a:bodyPr wrap="square">
            <a:spAutoFit/>
          </a:bodyPr>
          <a:lstStyle/>
          <a:p>
            <a:pPr defTabSz="1219170"/>
            <a:r>
              <a:rPr lang="es-ES_tradnl" sz="1800" b="1" dirty="0">
                <a:solidFill>
                  <a:schemeClr val="accent2"/>
                </a:solidFill>
                <a:latin typeface="Calibri" panose="020F0502020204030204" pitchFamily="34" charset="0"/>
                <a:cs typeface="Calibri" panose="020F0502020204030204" pitchFamily="34" charset="0"/>
              </a:rPr>
              <a:t>CONTRACT VALUE (US$ MILLIONS)</a:t>
            </a:r>
          </a:p>
          <a:p>
            <a:pPr defTabSz="1219170"/>
            <a:r>
              <a:rPr lang="es-419" altLang="en-US" sz="1800" dirty="0">
                <a:solidFill>
                  <a:schemeClr val="bg1"/>
                </a:solidFill>
                <a:latin typeface="Calibri" panose="020F0502020204030204" pitchFamily="34" charset="0"/>
                <a:cs typeface="Calibri" panose="020F0502020204030204" pitchFamily="34" charset="0"/>
              </a:rPr>
              <a:t>574</a:t>
            </a:r>
            <a:endParaRPr lang="en-US" altLang="en-US" sz="1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7174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0D9484-D3C5-3247-9A78-DA5A2577426A}"/>
              </a:ext>
            </a:extLst>
          </p:cNvPr>
          <p:cNvPicPr>
            <a:picLocks noChangeAspect="1"/>
          </p:cNvPicPr>
          <p:nvPr/>
        </p:nvPicPr>
        <p:blipFill>
          <a:blip r:embed="rId3"/>
          <a:stretch>
            <a:fillRect/>
          </a:stretch>
        </p:blipFill>
        <p:spPr>
          <a:xfrm>
            <a:off x="17698" y="274658"/>
            <a:ext cx="16239890" cy="8869343"/>
          </a:xfrm>
          <a:prstGeom prst="rect">
            <a:avLst/>
          </a:prstGeom>
        </p:spPr>
      </p:pic>
      <p:sp>
        <p:nvSpPr>
          <p:cNvPr id="60" name="Rectángulo 30">
            <a:extLst>
              <a:ext uri="{FF2B5EF4-FFF2-40B4-BE49-F238E27FC236}">
                <a16:creationId xmlns:a16="http://schemas.microsoft.com/office/drawing/2014/main" id="{5B60FB77-9D3B-C047-8F5D-A22F9E1A28E1}"/>
              </a:ext>
            </a:extLst>
          </p:cNvPr>
          <p:cNvSpPr/>
          <p:nvPr/>
        </p:nvSpPr>
        <p:spPr>
          <a:xfrm>
            <a:off x="-9133" y="6086474"/>
            <a:ext cx="16257588"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78">
            <a:extLst>
              <a:ext uri="{FF2B5EF4-FFF2-40B4-BE49-F238E27FC236}">
                <a16:creationId xmlns:a16="http://schemas.microsoft.com/office/drawing/2014/main" id="{771546CB-2D70-3D4D-8E0C-4FED560C1458}"/>
              </a:ext>
            </a:extLst>
          </p:cNvPr>
          <p:cNvSpPr txBox="1"/>
          <p:nvPr/>
        </p:nvSpPr>
        <p:spPr>
          <a:xfrm>
            <a:off x="485719" y="425668"/>
            <a:ext cx="12486002"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err="1">
                <a:solidFill>
                  <a:schemeClr val="bg1"/>
                </a:solidFill>
                <a:latin typeface="Calibri" panose="020F0502020204030204" pitchFamily="34" charset="0"/>
                <a:ea typeface="Univers" charset="0"/>
                <a:cs typeface="Calibri" panose="020F0502020204030204" pitchFamily="34" charset="0"/>
              </a:rPr>
              <a:t>Energy</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sp>
        <p:nvSpPr>
          <p:cNvPr id="5" name="Rectangle 4">
            <a:extLst>
              <a:ext uri="{FF2B5EF4-FFF2-40B4-BE49-F238E27FC236}">
                <a16:creationId xmlns:a16="http://schemas.microsoft.com/office/drawing/2014/main" id="{2E183DF3-FFA3-2A4A-B648-0745683B661B}"/>
              </a:ext>
            </a:extLst>
          </p:cNvPr>
          <p:cNvSpPr/>
          <p:nvPr/>
        </p:nvSpPr>
        <p:spPr>
          <a:xfrm>
            <a:off x="739752" y="7029705"/>
            <a:ext cx="1439604" cy="646331"/>
          </a:xfrm>
          <a:prstGeom prst="rect">
            <a:avLst/>
          </a:prstGeom>
          <a:ln>
            <a:noFill/>
          </a:ln>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br>
              <a:rPr lang="es-ES" altLang="en-US" sz="1800" b="1" dirty="0">
                <a:solidFill>
                  <a:schemeClr val="accent2"/>
                </a:solidFill>
                <a:latin typeface="Calibri" panose="020F0502020204030204" pitchFamily="34" charset="0"/>
                <a:cs typeface="Calibri" panose="020F0502020204030204" pitchFamily="34" charset="0"/>
              </a:rPr>
            </a:br>
            <a:r>
              <a:rPr lang="es-ES" altLang="en-US" sz="1800" dirty="0" err="1">
                <a:solidFill>
                  <a:schemeClr val="bg1"/>
                </a:solidFill>
                <a:latin typeface="Calibri Light" panose="020F0302020204030204" pitchFamily="34" charset="0"/>
                <a:cs typeface="Calibri Light" panose="020F0302020204030204" pitchFamily="34" charset="0"/>
              </a:rPr>
              <a:t>Techgen</a:t>
            </a: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18" name="Rectangle 17">
            <a:extLst>
              <a:ext uri="{FF2B5EF4-FFF2-40B4-BE49-F238E27FC236}">
                <a16:creationId xmlns:a16="http://schemas.microsoft.com/office/drawing/2014/main" id="{28FB65C3-BDDD-4245-BF4B-B1324FD22EDC}"/>
              </a:ext>
            </a:extLst>
          </p:cNvPr>
          <p:cNvSpPr/>
          <p:nvPr/>
        </p:nvSpPr>
        <p:spPr>
          <a:xfrm>
            <a:off x="4613841" y="7029707"/>
            <a:ext cx="1270582"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panose="020F0502020204030204" pitchFamily="34" charset="0"/>
                <a:cs typeface="Calibri" panose="020F0502020204030204" pitchFamily="34" charset="0"/>
              </a:rPr>
              <a:t>EPC</a:t>
            </a:r>
          </a:p>
        </p:txBody>
      </p:sp>
      <p:sp>
        <p:nvSpPr>
          <p:cNvPr id="19" name="Rectangle 18">
            <a:extLst>
              <a:ext uri="{FF2B5EF4-FFF2-40B4-BE49-F238E27FC236}">
                <a16:creationId xmlns:a16="http://schemas.microsoft.com/office/drawing/2014/main" id="{36C6D4A4-1EC8-DF43-A374-52E0E0015E1D}"/>
              </a:ext>
            </a:extLst>
          </p:cNvPr>
          <p:cNvSpPr/>
          <p:nvPr/>
        </p:nvSpPr>
        <p:spPr>
          <a:xfrm>
            <a:off x="8896027" y="7001767"/>
            <a:ext cx="6721112" cy="923330"/>
          </a:xfrm>
          <a:prstGeom prst="rect">
            <a:avLst/>
          </a:prstGeom>
        </p:spPr>
        <p:txBody>
          <a:bodyPr wrap="square">
            <a:spAutoFit/>
          </a:bodyPr>
          <a:lstStyle/>
          <a:p>
            <a:r>
              <a:rPr lang="en-US" altLang="en-US" sz="1800" b="1" dirty="0">
                <a:solidFill>
                  <a:schemeClr val="accent2"/>
                </a:solidFill>
                <a:latin typeface="Calibri" panose="020F0502020204030204" pitchFamily="34" charset="0"/>
                <a:cs typeface="Calibri" panose="020F0502020204030204" pitchFamily="34" charset="0"/>
              </a:rPr>
              <a:t>DESCRIPTION: </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panose="020F0502020204030204" pitchFamily="34" charset="0"/>
                <a:cs typeface="Calibri" panose="020F0502020204030204" pitchFamily="34" charset="0"/>
              </a:rPr>
              <a:t>Combined cycle power generation with a capacity of 900 MW </a:t>
            </a:r>
            <a:br>
              <a:rPr lang="en-US" altLang="en-US" sz="1800" dirty="0">
                <a:solidFill>
                  <a:schemeClr val="bg1"/>
                </a:solidFill>
                <a:latin typeface="Calibri" panose="020F0502020204030204" pitchFamily="34" charset="0"/>
                <a:cs typeface="Calibri" panose="020F0502020204030204" pitchFamily="34" charset="0"/>
              </a:rPr>
            </a:br>
            <a:r>
              <a:rPr lang="en-US" altLang="en-US" sz="1800" dirty="0">
                <a:solidFill>
                  <a:schemeClr val="bg1"/>
                </a:solidFill>
                <a:latin typeface="Calibri" panose="020F0502020204030204" pitchFamily="34" charset="0"/>
                <a:cs typeface="Calibri" panose="020F0502020204030204" pitchFamily="34" charset="0"/>
              </a:rPr>
              <a:t>and a configuration of three gas turbines. </a:t>
            </a:r>
            <a:endParaRPr lang="es-ES" altLang="en-US" sz="1800" dirty="0">
              <a:solidFill>
                <a:schemeClr val="bg1"/>
              </a:solidFill>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3FDD3818-92AD-F447-AD9E-999EF78707E4}"/>
              </a:ext>
            </a:extLst>
          </p:cNvPr>
          <p:cNvSpPr/>
          <p:nvPr/>
        </p:nvSpPr>
        <p:spPr>
          <a:xfrm>
            <a:off x="2802328" y="7029705"/>
            <a:ext cx="1270582"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 </a:t>
            </a:r>
            <a:r>
              <a:rPr lang="en-US" altLang="en-US" sz="1800" dirty="0">
                <a:solidFill>
                  <a:schemeClr val="bg1"/>
                </a:solidFill>
                <a:latin typeface="Calibri" panose="020F0502020204030204" pitchFamily="34" charset="0"/>
                <a:cs typeface="Calibri" panose="020F0502020204030204" pitchFamily="34" charset="0"/>
              </a:rPr>
              <a:t>Mexico</a:t>
            </a:r>
          </a:p>
        </p:txBody>
      </p:sp>
      <p:sp>
        <p:nvSpPr>
          <p:cNvPr id="26" name="Rectangle 25">
            <a:extLst>
              <a:ext uri="{FF2B5EF4-FFF2-40B4-BE49-F238E27FC236}">
                <a16:creationId xmlns:a16="http://schemas.microsoft.com/office/drawing/2014/main" id="{943EFFB8-C70F-3947-9929-B5DF2440ADFD}"/>
              </a:ext>
            </a:extLst>
          </p:cNvPr>
          <p:cNvSpPr/>
          <p:nvPr/>
        </p:nvSpPr>
        <p:spPr>
          <a:xfrm>
            <a:off x="739752" y="6274892"/>
            <a:ext cx="14869188" cy="584775"/>
          </a:xfrm>
          <a:prstGeom prst="rect">
            <a:avLst/>
          </a:prstGeom>
        </p:spPr>
        <p:txBody>
          <a:bodyPr wrap="square">
            <a:spAutoFit/>
          </a:bodyPr>
          <a:lstStyle/>
          <a:p>
            <a:pPr defTabSz="1219170"/>
            <a:r>
              <a:rPr lang="en-US" altLang="en-US" sz="3200" b="1" dirty="0">
                <a:solidFill>
                  <a:schemeClr val="bg2"/>
                </a:solidFill>
                <a:cs typeface="Calibri" panose="020F0502020204030204" pitchFamily="34" charset="0"/>
              </a:rPr>
              <a:t>PESQUERÍA POWER PLANT </a:t>
            </a:r>
            <a:r>
              <a:rPr lang="en-US" altLang="en-US" sz="3200" dirty="0">
                <a:solidFill>
                  <a:schemeClr val="bg2"/>
                </a:solidFill>
                <a:cs typeface="Calibri" panose="020F0502020204030204" pitchFamily="34" charset="0"/>
              </a:rPr>
              <a:t>[900MW] </a:t>
            </a:r>
            <a:endParaRPr lang="en-US" altLang="en-US" sz="3200" b="1" dirty="0">
              <a:solidFill>
                <a:schemeClr val="bg2"/>
              </a:solidFill>
              <a:cs typeface="Calibri" panose="020F0502020204030204" pitchFamily="34" charset="0"/>
            </a:endParaRPr>
          </a:p>
        </p:txBody>
      </p:sp>
      <p:sp>
        <p:nvSpPr>
          <p:cNvPr id="38" name="Rectangle 37">
            <a:extLst>
              <a:ext uri="{FF2B5EF4-FFF2-40B4-BE49-F238E27FC236}">
                <a16:creationId xmlns:a16="http://schemas.microsoft.com/office/drawing/2014/main" id="{2E2D5225-BB3B-F943-BD8B-F516CBD9366B}"/>
              </a:ext>
            </a:extLst>
          </p:cNvPr>
          <p:cNvSpPr/>
          <p:nvPr/>
        </p:nvSpPr>
        <p:spPr>
          <a:xfrm>
            <a:off x="6507396" y="7029707"/>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 </a:t>
            </a:r>
            <a:r>
              <a:rPr lang="en-US" altLang="en-US" sz="1800" dirty="0">
                <a:solidFill>
                  <a:schemeClr val="bg1"/>
                </a:solidFill>
                <a:latin typeface="Calibri" panose="020F0502020204030204" pitchFamily="34" charset="0"/>
                <a:cs typeface="Calibri" panose="020F0502020204030204" pitchFamily="34" charset="0"/>
              </a:rPr>
              <a:t>2015</a:t>
            </a:r>
          </a:p>
        </p:txBody>
      </p:sp>
      <p:pic>
        <p:nvPicPr>
          <p:cNvPr id="32" name="Picture 31">
            <a:extLst>
              <a:ext uri="{FF2B5EF4-FFF2-40B4-BE49-F238E27FC236}">
                <a16:creationId xmlns:a16="http://schemas.microsoft.com/office/drawing/2014/main" id="{5DD7D018-CB10-8E45-8816-45D82D69C1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33" name="Rectangle 32">
            <a:extLst>
              <a:ext uri="{FF2B5EF4-FFF2-40B4-BE49-F238E27FC236}">
                <a16:creationId xmlns:a16="http://schemas.microsoft.com/office/drawing/2014/main" id="{4F2DCE1D-2DA9-DF47-9B89-6ED5CF254E6E}"/>
              </a:ext>
            </a:extLst>
          </p:cNvPr>
          <p:cNvSpPr/>
          <p:nvPr/>
        </p:nvSpPr>
        <p:spPr>
          <a:xfrm>
            <a:off x="2870166" y="7731770"/>
            <a:ext cx="3580149" cy="646331"/>
          </a:xfrm>
          <a:prstGeom prst="rect">
            <a:avLst/>
          </a:prstGeom>
        </p:spPr>
        <p:txBody>
          <a:bodyPr wrap="square">
            <a:spAutoFit/>
          </a:bodyPr>
          <a:lstStyle/>
          <a:p>
            <a:pPr defTabSz="1219170"/>
            <a:r>
              <a:rPr lang="es-ES_tradnl" sz="1800" b="1" dirty="0">
                <a:solidFill>
                  <a:schemeClr val="accent2"/>
                </a:solidFill>
                <a:latin typeface="Calibri" panose="020F0502020204030204" pitchFamily="34" charset="0"/>
                <a:cs typeface="Calibri" panose="020F0502020204030204" pitchFamily="34" charset="0"/>
              </a:rPr>
              <a:t>CONTRACT VALUE (US$ MILLIONS)</a:t>
            </a:r>
          </a:p>
          <a:p>
            <a:pPr defTabSz="1219170"/>
            <a:r>
              <a:rPr lang="es-419" altLang="en-US" sz="1800" dirty="0">
                <a:solidFill>
                  <a:schemeClr val="bg1"/>
                </a:solidFill>
                <a:latin typeface="Calibri" panose="020F0502020204030204" pitchFamily="34" charset="0"/>
                <a:cs typeface="Calibri" panose="020F0502020204030204" pitchFamily="34" charset="0"/>
              </a:rPr>
              <a:t>750</a:t>
            </a:r>
            <a:endParaRPr lang="en-US" altLang="en-US" sz="1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6154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AFBCF9-FD2D-944F-89C7-D90B6E4505AF}"/>
              </a:ext>
            </a:extLst>
          </p:cNvPr>
          <p:cNvPicPr>
            <a:picLocks noChangeAspect="1"/>
          </p:cNvPicPr>
          <p:nvPr/>
        </p:nvPicPr>
        <p:blipFill>
          <a:blip r:embed="rId3"/>
          <a:stretch>
            <a:fillRect/>
          </a:stretch>
        </p:blipFill>
        <p:spPr>
          <a:xfrm>
            <a:off x="-5127" y="984080"/>
            <a:ext cx="16277956" cy="8130141"/>
          </a:xfrm>
          <a:prstGeom prst="rect">
            <a:avLst/>
          </a:prstGeom>
        </p:spPr>
      </p:pic>
      <p:sp>
        <p:nvSpPr>
          <p:cNvPr id="31" name="Rectángulo 30">
            <a:extLst>
              <a:ext uri="{FF2B5EF4-FFF2-40B4-BE49-F238E27FC236}">
                <a16:creationId xmlns:a16="http://schemas.microsoft.com/office/drawing/2014/main" id="{CC8163DA-8F24-7349-82FB-281559AC31CE}"/>
              </a:ext>
            </a:extLst>
          </p:cNvPr>
          <p:cNvSpPr/>
          <p:nvPr/>
        </p:nvSpPr>
        <p:spPr>
          <a:xfrm>
            <a:off x="6365" y="6088229"/>
            <a:ext cx="16257588"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78">
            <a:extLst>
              <a:ext uri="{FF2B5EF4-FFF2-40B4-BE49-F238E27FC236}">
                <a16:creationId xmlns:a16="http://schemas.microsoft.com/office/drawing/2014/main" id="{771546CB-2D70-3D4D-8E0C-4FED560C1458}"/>
              </a:ext>
            </a:extLst>
          </p:cNvPr>
          <p:cNvSpPr txBox="1"/>
          <p:nvPr/>
        </p:nvSpPr>
        <p:spPr>
          <a:xfrm>
            <a:off x="485719" y="425668"/>
            <a:ext cx="12346362"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a:solidFill>
                  <a:schemeClr val="bg1"/>
                </a:solidFill>
                <a:latin typeface="Calibri" panose="020F0502020204030204" pitchFamily="34" charset="0"/>
                <a:ea typeface="Univers" charset="0"/>
                <a:cs typeface="Calibri" panose="020F0502020204030204" pitchFamily="34" charset="0"/>
              </a:rPr>
              <a:t>Industrial </a:t>
            </a:r>
            <a:r>
              <a:rPr lang="es-ES_tradnl" sz="4000" dirty="0" err="1">
                <a:solidFill>
                  <a:schemeClr val="bg1"/>
                </a:solidFill>
                <a:latin typeface="Calibri" panose="020F0502020204030204" pitchFamily="34" charset="0"/>
                <a:ea typeface="Univers" charset="0"/>
                <a:cs typeface="Calibri" panose="020F0502020204030204" pitchFamily="34" charset="0"/>
              </a:rPr>
              <a:t>Plants</a:t>
            </a:r>
            <a:endParaRPr lang="es-ES_tradnl" sz="4000" dirty="0">
              <a:solidFill>
                <a:schemeClr val="bg1"/>
              </a:solidFill>
              <a:latin typeface="Calibri" panose="020F0502020204030204" pitchFamily="34" charset="0"/>
              <a:ea typeface="Univers" charset="0"/>
              <a:cs typeface="Calibri" panose="020F0502020204030204" pitchFamily="34" charset="0"/>
            </a:endParaRPr>
          </a:p>
        </p:txBody>
      </p:sp>
      <p:sp>
        <p:nvSpPr>
          <p:cNvPr id="26" name="Rectangle 25">
            <a:extLst>
              <a:ext uri="{FF2B5EF4-FFF2-40B4-BE49-F238E27FC236}">
                <a16:creationId xmlns:a16="http://schemas.microsoft.com/office/drawing/2014/main" id="{943EFFB8-C70F-3947-9929-B5DF2440ADFD}"/>
              </a:ext>
            </a:extLst>
          </p:cNvPr>
          <p:cNvSpPr/>
          <p:nvPr/>
        </p:nvSpPr>
        <p:spPr>
          <a:xfrm>
            <a:off x="739752" y="6252104"/>
            <a:ext cx="3855898" cy="584775"/>
          </a:xfrm>
          <a:prstGeom prst="rect">
            <a:avLst/>
          </a:prstGeom>
        </p:spPr>
        <p:txBody>
          <a:bodyPr wrap="square">
            <a:spAutoFit/>
          </a:bodyPr>
          <a:lstStyle/>
          <a:p>
            <a:pPr defTabSz="1219170"/>
            <a:r>
              <a:rPr lang="es-ES" altLang="en-US" sz="3200" b="1">
                <a:solidFill>
                  <a:schemeClr val="bg1"/>
                </a:solidFill>
                <a:cs typeface="Calibri" panose="020F0502020204030204" pitchFamily="34" charset="0"/>
              </a:rPr>
              <a:t>TENARIS BAY CITY</a:t>
            </a:r>
          </a:p>
        </p:txBody>
      </p:sp>
      <p:sp>
        <p:nvSpPr>
          <p:cNvPr id="5" name="Rectangle 4">
            <a:extLst>
              <a:ext uri="{FF2B5EF4-FFF2-40B4-BE49-F238E27FC236}">
                <a16:creationId xmlns:a16="http://schemas.microsoft.com/office/drawing/2014/main" id="{2E183DF3-FFA3-2A4A-B648-0745683B661B}"/>
              </a:ext>
            </a:extLst>
          </p:cNvPr>
          <p:cNvSpPr/>
          <p:nvPr/>
        </p:nvSpPr>
        <p:spPr>
          <a:xfrm>
            <a:off x="739751" y="6949616"/>
            <a:ext cx="1457350" cy="646331"/>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p>
          <a:p>
            <a:pPr defTabSz="1219170"/>
            <a:r>
              <a:rPr lang="es-ES" altLang="en-US" sz="1800" dirty="0" err="1">
                <a:solidFill>
                  <a:schemeClr val="bg1"/>
                </a:solidFill>
                <a:latin typeface="Calibri Light" panose="020F0302020204030204" pitchFamily="34" charset="0"/>
                <a:cs typeface="Calibri Light" panose="020F0302020204030204" pitchFamily="34" charset="0"/>
              </a:rPr>
              <a:t>Tenaris</a:t>
            </a:r>
            <a:r>
              <a:rPr lang="es-ES" altLang="en-US" sz="1800" dirty="0">
                <a:solidFill>
                  <a:schemeClr val="bg1"/>
                </a:solidFill>
                <a:latin typeface="Calibri Light" panose="020F0302020204030204" pitchFamily="34" charset="0"/>
                <a:cs typeface="Calibri Light" panose="020F0302020204030204" pitchFamily="34" charset="0"/>
              </a:rPr>
              <a:t> </a:t>
            </a:r>
          </a:p>
        </p:txBody>
      </p:sp>
      <p:sp>
        <p:nvSpPr>
          <p:cNvPr id="18" name="Rectangle 17">
            <a:extLst>
              <a:ext uri="{FF2B5EF4-FFF2-40B4-BE49-F238E27FC236}">
                <a16:creationId xmlns:a16="http://schemas.microsoft.com/office/drawing/2014/main" id="{28FB65C3-BDDD-4245-BF4B-B1324FD22EDC}"/>
              </a:ext>
            </a:extLst>
          </p:cNvPr>
          <p:cNvSpPr/>
          <p:nvPr/>
        </p:nvSpPr>
        <p:spPr>
          <a:xfrm>
            <a:off x="4822747" y="6949618"/>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n-US" altLang="en-US" sz="1800" dirty="0">
                <a:solidFill>
                  <a:schemeClr val="bg1"/>
                </a:solidFill>
                <a:latin typeface="Calibri" panose="020F0502020204030204" pitchFamily="34" charset="0"/>
                <a:cs typeface="Calibri" panose="020F0502020204030204" pitchFamily="34" charset="0"/>
              </a:rPr>
              <a:t>EPCM</a:t>
            </a:r>
          </a:p>
        </p:txBody>
      </p:sp>
      <p:sp>
        <p:nvSpPr>
          <p:cNvPr id="19" name="Rectangle 18">
            <a:extLst>
              <a:ext uri="{FF2B5EF4-FFF2-40B4-BE49-F238E27FC236}">
                <a16:creationId xmlns:a16="http://schemas.microsoft.com/office/drawing/2014/main" id="{36C6D4A4-1EC8-DF43-A374-52E0E0015E1D}"/>
              </a:ext>
            </a:extLst>
          </p:cNvPr>
          <p:cNvSpPr/>
          <p:nvPr/>
        </p:nvSpPr>
        <p:spPr>
          <a:xfrm>
            <a:off x="8910095" y="6921678"/>
            <a:ext cx="6801745" cy="1477328"/>
          </a:xfrm>
          <a:prstGeom prst="rect">
            <a:avLst/>
          </a:prstGeom>
        </p:spPr>
        <p:txBody>
          <a:bodyPr wrap="square">
            <a:spAutoFit/>
          </a:bodyPr>
          <a:lstStyle/>
          <a:p>
            <a:r>
              <a:rPr lang="en-US" altLang="en-US" sz="1800" b="1" dirty="0">
                <a:solidFill>
                  <a:schemeClr val="accent2"/>
                </a:solidFill>
                <a:latin typeface="Calibri" panose="020F0502020204030204" pitchFamily="34" charset="0"/>
                <a:cs typeface="Calibri" panose="020F0502020204030204" pitchFamily="34" charset="0"/>
              </a:rPr>
              <a:t>DESCRIPTION:</a:t>
            </a:r>
          </a:p>
          <a:p>
            <a:pPr defTabSz="1219170"/>
            <a:r>
              <a:rPr lang="en-US" altLang="en-US" sz="1800" dirty="0">
                <a:solidFill>
                  <a:schemeClr val="bg1"/>
                </a:solidFill>
                <a:latin typeface="Calibri Light" panose="020F0302020204030204" pitchFamily="34" charset="0"/>
                <a:cs typeface="Calibri Light" panose="020F0302020204030204" pitchFamily="34" charset="0"/>
              </a:rPr>
              <a:t>Construction of a mill to manufacture seamless pipes ranging from 114.3 to 244.5 mm in diameter, and thicknesses of between 5.7 and 25.4 mm, with an estimated output of 616,000 tons/year for Tenaris's OCTG product line.</a:t>
            </a: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25" name="Rectangle 24">
            <a:extLst>
              <a:ext uri="{FF2B5EF4-FFF2-40B4-BE49-F238E27FC236}">
                <a16:creationId xmlns:a16="http://schemas.microsoft.com/office/drawing/2014/main" id="{4F2DCE1D-2DA9-DF47-9B89-6ED5CF254E6E}"/>
              </a:ext>
            </a:extLst>
          </p:cNvPr>
          <p:cNvSpPr/>
          <p:nvPr/>
        </p:nvSpPr>
        <p:spPr>
          <a:xfrm>
            <a:off x="2973612" y="6949616"/>
            <a:ext cx="13528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a:t>
            </a:r>
          </a:p>
          <a:p>
            <a:pPr defTabSz="1219170"/>
            <a:r>
              <a:rPr lang="es-419" altLang="en-US" sz="1800" dirty="0">
                <a:solidFill>
                  <a:schemeClr val="bg1"/>
                </a:solidFill>
                <a:latin typeface="Calibri" panose="020F0502020204030204" pitchFamily="34" charset="0"/>
                <a:cs typeface="Calibri" panose="020F0502020204030204" pitchFamily="34" charset="0"/>
              </a:rPr>
              <a:t>USA</a:t>
            </a:r>
            <a:endParaRPr lang="en-US" altLang="en-US" sz="1800" dirty="0">
              <a:solidFill>
                <a:schemeClr val="bg1"/>
              </a:solidFill>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B2A40DDF-FBF1-9446-9F90-6F3CFF901404}"/>
              </a:ext>
            </a:extLst>
          </p:cNvPr>
          <p:cNvSpPr/>
          <p:nvPr/>
        </p:nvSpPr>
        <p:spPr>
          <a:xfrm>
            <a:off x="6839011" y="6926336"/>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n-US" altLang="en-US" sz="1800" dirty="0">
                <a:solidFill>
                  <a:schemeClr val="bg1"/>
                </a:solidFill>
                <a:latin typeface="Calibri" panose="020F0502020204030204" pitchFamily="34" charset="0"/>
                <a:cs typeface="Calibri" panose="020F0502020204030204" pitchFamily="34" charset="0"/>
              </a:rPr>
              <a:t>2017</a:t>
            </a:r>
          </a:p>
        </p:txBody>
      </p:sp>
      <p:pic>
        <p:nvPicPr>
          <p:cNvPr id="32" name="Picture 31">
            <a:extLst>
              <a:ext uri="{FF2B5EF4-FFF2-40B4-BE49-F238E27FC236}">
                <a16:creationId xmlns:a16="http://schemas.microsoft.com/office/drawing/2014/main" id="{FD151D36-F60E-A043-8E6C-7B3CDE5BCF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30" name="Rectangle 29">
            <a:extLst>
              <a:ext uri="{FF2B5EF4-FFF2-40B4-BE49-F238E27FC236}">
                <a16:creationId xmlns:a16="http://schemas.microsoft.com/office/drawing/2014/main" id="{4F2DCE1D-2DA9-DF47-9B89-6ED5CF254E6E}"/>
              </a:ext>
            </a:extLst>
          </p:cNvPr>
          <p:cNvSpPr/>
          <p:nvPr/>
        </p:nvSpPr>
        <p:spPr>
          <a:xfrm>
            <a:off x="2973612" y="7630777"/>
            <a:ext cx="3580149" cy="646331"/>
          </a:xfrm>
          <a:prstGeom prst="rect">
            <a:avLst/>
          </a:prstGeom>
        </p:spPr>
        <p:txBody>
          <a:bodyPr wrap="square">
            <a:spAutoFit/>
          </a:bodyPr>
          <a:lstStyle/>
          <a:p>
            <a:pPr defTabSz="1219170"/>
            <a:r>
              <a:rPr lang="es-ES_tradnl" sz="1800" b="1" dirty="0">
                <a:solidFill>
                  <a:schemeClr val="accent2"/>
                </a:solidFill>
                <a:latin typeface="Calibri" panose="020F0502020204030204" pitchFamily="34" charset="0"/>
                <a:cs typeface="Calibri" panose="020F0502020204030204" pitchFamily="34" charset="0"/>
              </a:rPr>
              <a:t>CONTRACT VALUE (US$ MILLIONS)</a:t>
            </a:r>
          </a:p>
          <a:p>
            <a:pPr defTabSz="1219170"/>
            <a:r>
              <a:rPr lang="es-419" altLang="en-US" sz="1800" dirty="0">
                <a:solidFill>
                  <a:schemeClr val="bg1"/>
                </a:solidFill>
                <a:latin typeface="Calibri" panose="020F0502020204030204" pitchFamily="34" charset="0"/>
                <a:cs typeface="Calibri" panose="020F0502020204030204" pitchFamily="34" charset="0"/>
              </a:rPr>
              <a:t>47</a:t>
            </a:r>
            <a:endParaRPr lang="en-US" altLang="en-US" sz="1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4052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E19C63-B24E-B14A-9B9C-F52FDD6D71D3}"/>
              </a:ext>
            </a:extLst>
          </p:cNvPr>
          <p:cNvPicPr>
            <a:picLocks noChangeAspect="1"/>
          </p:cNvPicPr>
          <p:nvPr/>
        </p:nvPicPr>
        <p:blipFill>
          <a:blip r:embed="rId3"/>
          <a:stretch>
            <a:fillRect/>
          </a:stretch>
        </p:blipFill>
        <p:spPr>
          <a:xfrm>
            <a:off x="-6365" y="1227211"/>
            <a:ext cx="16257588" cy="7934042"/>
          </a:xfrm>
          <a:prstGeom prst="rect">
            <a:avLst/>
          </a:prstGeom>
        </p:spPr>
      </p:pic>
      <p:sp>
        <p:nvSpPr>
          <p:cNvPr id="29" name="Rectángulo 30">
            <a:extLst>
              <a:ext uri="{FF2B5EF4-FFF2-40B4-BE49-F238E27FC236}">
                <a16:creationId xmlns:a16="http://schemas.microsoft.com/office/drawing/2014/main" id="{81AE4CD5-D8B3-4E4C-9CED-CDA5C747CCDF}"/>
              </a:ext>
            </a:extLst>
          </p:cNvPr>
          <p:cNvSpPr/>
          <p:nvPr/>
        </p:nvSpPr>
        <p:spPr>
          <a:xfrm>
            <a:off x="6365" y="6103727"/>
            <a:ext cx="16257588"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43EFFB8-C70F-3947-9929-B5DF2440ADFD}"/>
              </a:ext>
            </a:extLst>
          </p:cNvPr>
          <p:cNvSpPr/>
          <p:nvPr/>
        </p:nvSpPr>
        <p:spPr>
          <a:xfrm>
            <a:off x="739752" y="6334188"/>
            <a:ext cx="6125997" cy="584775"/>
          </a:xfrm>
          <a:prstGeom prst="rect">
            <a:avLst/>
          </a:prstGeom>
        </p:spPr>
        <p:txBody>
          <a:bodyPr wrap="square">
            <a:spAutoFit/>
          </a:bodyPr>
          <a:lstStyle/>
          <a:p>
            <a:pPr defTabSz="1219170"/>
            <a:r>
              <a:rPr lang="es-ES" altLang="en-US" sz="3200" b="1" dirty="0">
                <a:solidFill>
                  <a:schemeClr val="bg1"/>
                </a:solidFill>
                <a:cs typeface="Calibri" panose="020F0502020204030204" pitchFamily="34" charset="0"/>
              </a:rPr>
              <a:t>GREENFIELD PESQUERIA PLANT</a:t>
            </a:r>
          </a:p>
        </p:txBody>
      </p:sp>
      <p:sp>
        <p:nvSpPr>
          <p:cNvPr id="5" name="Rectangle 4">
            <a:extLst>
              <a:ext uri="{FF2B5EF4-FFF2-40B4-BE49-F238E27FC236}">
                <a16:creationId xmlns:a16="http://schemas.microsoft.com/office/drawing/2014/main" id="{2E183DF3-FFA3-2A4A-B648-0745683B661B}"/>
              </a:ext>
            </a:extLst>
          </p:cNvPr>
          <p:cNvSpPr/>
          <p:nvPr/>
        </p:nvSpPr>
        <p:spPr>
          <a:xfrm>
            <a:off x="739750" y="7124688"/>
            <a:ext cx="2525871" cy="923330"/>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br>
              <a:rPr lang="es-ES" altLang="en-US" sz="1800" b="1" dirty="0">
                <a:solidFill>
                  <a:schemeClr val="accent2"/>
                </a:solidFill>
                <a:latin typeface="Calibri" panose="020F0502020204030204" pitchFamily="34" charset="0"/>
                <a:cs typeface="Calibri" panose="020F0502020204030204" pitchFamily="34" charset="0"/>
              </a:rPr>
            </a:br>
            <a:r>
              <a:rPr lang="es-ES" altLang="en-US" sz="1800" dirty="0" err="1">
                <a:solidFill>
                  <a:schemeClr val="bg1"/>
                </a:solidFill>
                <a:latin typeface="Calibri Light" panose="020F0302020204030204" pitchFamily="34" charset="0"/>
                <a:cs typeface="Calibri Light" panose="020F0302020204030204" pitchFamily="34" charset="0"/>
              </a:rPr>
              <a:t>Ternium</a:t>
            </a:r>
            <a:r>
              <a:rPr lang="es-ES" altLang="en-US" sz="1800" dirty="0">
                <a:solidFill>
                  <a:schemeClr val="bg1"/>
                </a:solidFill>
                <a:latin typeface="Calibri Light" panose="020F0302020204030204" pitchFamily="34" charset="0"/>
                <a:cs typeface="Calibri Light" panose="020F0302020204030204" pitchFamily="34" charset="0"/>
              </a:rPr>
              <a:t> </a:t>
            </a:r>
            <a:br>
              <a:rPr lang="es-ES" altLang="en-US" sz="1800" dirty="0">
                <a:solidFill>
                  <a:schemeClr val="bg1"/>
                </a:solidFill>
                <a:latin typeface="Calibri Light" panose="020F0302020204030204" pitchFamily="34" charset="0"/>
                <a:cs typeface="Calibri Light" panose="020F0302020204030204" pitchFamily="34" charset="0"/>
              </a:rPr>
            </a:b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18" name="Rectangle 17">
            <a:extLst>
              <a:ext uri="{FF2B5EF4-FFF2-40B4-BE49-F238E27FC236}">
                <a16:creationId xmlns:a16="http://schemas.microsoft.com/office/drawing/2014/main" id="{28FB65C3-BDDD-4245-BF4B-B1324FD22EDC}"/>
              </a:ext>
            </a:extLst>
          </p:cNvPr>
          <p:cNvSpPr/>
          <p:nvPr/>
        </p:nvSpPr>
        <p:spPr>
          <a:xfrm>
            <a:off x="5303193" y="7124690"/>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n-US" altLang="en-US" sz="1800" dirty="0">
                <a:solidFill>
                  <a:schemeClr val="bg1"/>
                </a:solidFill>
                <a:latin typeface="Calibri" panose="020F0502020204030204" pitchFamily="34" charset="0"/>
                <a:cs typeface="Calibri" panose="020F0502020204030204" pitchFamily="34" charset="0"/>
              </a:rPr>
              <a:t>PC</a:t>
            </a:r>
          </a:p>
        </p:txBody>
      </p:sp>
      <p:sp>
        <p:nvSpPr>
          <p:cNvPr id="19" name="Rectangle 18">
            <a:extLst>
              <a:ext uri="{FF2B5EF4-FFF2-40B4-BE49-F238E27FC236}">
                <a16:creationId xmlns:a16="http://schemas.microsoft.com/office/drawing/2014/main" id="{36C6D4A4-1EC8-DF43-A374-52E0E0015E1D}"/>
              </a:ext>
            </a:extLst>
          </p:cNvPr>
          <p:cNvSpPr/>
          <p:nvPr/>
        </p:nvSpPr>
        <p:spPr>
          <a:xfrm>
            <a:off x="9360976" y="7096752"/>
            <a:ext cx="6354306" cy="1200329"/>
          </a:xfrm>
          <a:prstGeom prst="rect">
            <a:avLst/>
          </a:prstGeom>
        </p:spPr>
        <p:txBody>
          <a:bodyPr wrap="square">
            <a:spAutoFit/>
          </a:bodyPr>
          <a:lstStyle/>
          <a:p>
            <a:r>
              <a:rPr lang="en-US" altLang="en-US" sz="1800" b="1" dirty="0">
                <a:solidFill>
                  <a:schemeClr val="accent2"/>
                </a:solidFill>
                <a:latin typeface="Calibri" panose="020F0502020204030204" pitchFamily="34" charset="0"/>
                <a:cs typeface="Calibri" panose="020F0502020204030204" pitchFamily="34" charset="0"/>
              </a:rPr>
              <a:t>DESCRIPTION:</a:t>
            </a:r>
          </a:p>
          <a:p>
            <a:pPr defTabSz="1219170"/>
            <a:r>
              <a:rPr lang="en-US" altLang="en-US" sz="1800" dirty="0">
                <a:solidFill>
                  <a:schemeClr val="bg1"/>
                </a:solidFill>
                <a:latin typeface="Calibri Light" panose="020F0302020204030204" pitchFamily="34" charset="0"/>
                <a:cs typeface="Calibri Light" panose="020F0302020204030204" pitchFamily="34" charset="0"/>
              </a:rPr>
              <a:t>Cold rolling plant with an output of 1.5 million tons/year. The plant is equipped to produce 1,880 mm-wide steel sheet, intended exclusively for the automotive industry.</a:t>
            </a: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25" name="Rectangle 24">
            <a:extLst>
              <a:ext uri="{FF2B5EF4-FFF2-40B4-BE49-F238E27FC236}">
                <a16:creationId xmlns:a16="http://schemas.microsoft.com/office/drawing/2014/main" id="{4F2DCE1D-2DA9-DF47-9B89-6ED5CF254E6E}"/>
              </a:ext>
            </a:extLst>
          </p:cNvPr>
          <p:cNvSpPr/>
          <p:nvPr/>
        </p:nvSpPr>
        <p:spPr>
          <a:xfrm>
            <a:off x="3330075" y="7124690"/>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 </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panose="020F0502020204030204" pitchFamily="34" charset="0"/>
                <a:cs typeface="Calibri" panose="020F0502020204030204" pitchFamily="34" charset="0"/>
              </a:rPr>
              <a:t>Mexico</a:t>
            </a:r>
          </a:p>
        </p:txBody>
      </p:sp>
      <p:sp>
        <p:nvSpPr>
          <p:cNvPr id="31" name="Rectangle 30">
            <a:extLst>
              <a:ext uri="{FF2B5EF4-FFF2-40B4-BE49-F238E27FC236}">
                <a16:creationId xmlns:a16="http://schemas.microsoft.com/office/drawing/2014/main" id="{25902BD6-A363-7847-B55B-02C9854880B3}"/>
              </a:ext>
            </a:extLst>
          </p:cNvPr>
          <p:cNvSpPr/>
          <p:nvPr/>
        </p:nvSpPr>
        <p:spPr>
          <a:xfrm>
            <a:off x="7195471" y="7096814"/>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n-US" altLang="en-US" sz="1800" dirty="0">
                <a:solidFill>
                  <a:schemeClr val="bg1"/>
                </a:solidFill>
                <a:latin typeface="Calibri" panose="020F0502020204030204" pitchFamily="34" charset="0"/>
                <a:cs typeface="Calibri" panose="020F0502020204030204" pitchFamily="34" charset="0"/>
              </a:rPr>
              <a:t>2013</a:t>
            </a:r>
          </a:p>
        </p:txBody>
      </p:sp>
      <p:sp>
        <p:nvSpPr>
          <p:cNvPr id="36" name="CuadroTexto 78">
            <a:extLst>
              <a:ext uri="{FF2B5EF4-FFF2-40B4-BE49-F238E27FC236}">
                <a16:creationId xmlns:a16="http://schemas.microsoft.com/office/drawing/2014/main" id="{50E10FE1-B99E-F340-B0CF-D3308575885D}"/>
              </a:ext>
            </a:extLst>
          </p:cNvPr>
          <p:cNvSpPr txBox="1"/>
          <p:nvPr/>
        </p:nvSpPr>
        <p:spPr>
          <a:xfrm>
            <a:off x="485719" y="425668"/>
            <a:ext cx="12346362" cy="1569660"/>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a:solidFill>
                  <a:schemeClr val="bg1"/>
                </a:solidFill>
                <a:latin typeface="Calibri" panose="020F0502020204030204" pitchFamily="34" charset="0"/>
                <a:ea typeface="Univers" charset="0"/>
                <a:cs typeface="Calibri" panose="020F0502020204030204" pitchFamily="34" charset="0"/>
              </a:rPr>
              <a:t>Industrial </a:t>
            </a:r>
            <a:r>
              <a:rPr lang="es-ES_tradnl" sz="4000" dirty="0" err="1">
                <a:solidFill>
                  <a:schemeClr val="bg1"/>
                </a:solidFill>
                <a:latin typeface="Calibri" panose="020F0502020204030204" pitchFamily="34" charset="0"/>
                <a:ea typeface="Univers" charset="0"/>
                <a:cs typeface="Calibri" panose="020F0502020204030204" pitchFamily="34" charset="0"/>
              </a:rPr>
              <a:t>Plants</a:t>
            </a:r>
            <a:endParaRPr lang="es-ES_tradnl" sz="4000" dirty="0">
              <a:solidFill>
                <a:schemeClr val="bg1"/>
              </a:solidFill>
              <a:latin typeface="Calibri" panose="020F0502020204030204" pitchFamily="34" charset="0"/>
              <a:ea typeface="Univers" charset="0"/>
              <a:cs typeface="Calibri" panose="020F0502020204030204" pitchFamily="34" charset="0"/>
            </a:endParaRPr>
          </a:p>
          <a:p>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pic>
        <p:nvPicPr>
          <p:cNvPr id="33" name="Picture 32">
            <a:extLst>
              <a:ext uri="{FF2B5EF4-FFF2-40B4-BE49-F238E27FC236}">
                <a16:creationId xmlns:a16="http://schemas.microsoft.com/office/drawing/2014/main" id="{16E76194-5877-FD42-AA05-0716242FEA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30" name="Rectangle 29">
            <a:extLst>
              <a:ext uri="{FF2B5EF4-FFF2-40B4-BE49-F238E27FC236}">
                <a16:creationId xmlns:a16="http://schemas.microsoft.com/office/drawing/2014/main" id="{4F2DCE1D-2DA9-DF47-9B89-6ED5CF254E6E}"/>
              </a:ext>
            </a:extLst>
          </p:cNvPr>
          <p:cNvSpPr/>
          <p:nvPr/>
        </p:nvSpPr>
        <p:spPr>
          <a:xfrm>
            <a:off x="3320855" y="7690703"/>
            <a:ext cx="3580149" cy="646331"/>
          </a:xfrm>
          <a:prstGeom prst="rect">
            <a:avLst/>
          </a:prstGeom>
        </p:spPr>
        <p:txBody>
          <a:bodyPr wrap="square">
            <a:spAutoFit/>
          </a:bodyPr>
          <a:lstStyle/>
          <a:p>
            <a:pPr defTabSz="1219170"/>
            <a:r>
              <a:rPr lang="es-ES_tradnl" sz="1800" b="1" dirty="0">
                <a:solidFill>
                  <a:schemeClr val="accent2"/>
                </a:solidFill>
                <a:latin typeface="Calibri" panose="020F0502020204030204" pitchFamily="34" charset="0"/>
                <a:cs typeface="Calibri" panose="020F0502020204030204" pitchFamily="34" charset="0"/>
              </a:rPr>
              <a:t>CONTRACT VALUE (US$ MILLIONS)</a:t>
            </a:r>
          </a:p>
          <a:p>
            <a:pPr defTabSz="1219170"/>
            <a:r>
              <a:rPr lang="es-419" altLang="en-US" sz="1800" dirty="0">
                <a:solidFill>
                  <a:schemeClr val="bg1"/>
                </a:solidFill>
                <a:latin typeface="Calibri" panose="020F0502020204030204" pitchFamily="34" charset="0"/>
                <a:cs typeface="Calibri" panose="020F0502020204030204" pitchFamily="34" charset="0"/>
              </a:rPr>
              <a:t>170</a:t>
            </a:r>
            <a:endParaRPr lang="en-US" altLang="en-US" sz="1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5343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E227DC-BCE7-F84F-8D8F-B35C93C7A7C8}"/>
              </a:ext>
            </a:extLst>
          </p:cNvPr>
          <p:cNvPicPr>
            <a:picLocks noChangeAspect="1"/>
          </p:cNvPicPr>
          <p:nvPr/>
        </p:nvPicPr>
        <p:blipFill>
          <a:blip r:embed="rId3"/>
          <a:stretch>
            <a:fillRect/>
          </a:stretch>
        </p:blipFill>
        <p:spPr>
          <a:xfrm>
            <a:off x="0" y="1146616"/>
            <a:ext cx="16257588" cy="7978751"/>
          </a:xfrm>
          <a:prstGeom prst="rect">
            <a:avLst/>
          </a:prstGeom>
        </p:spPr>
      </p:pic>
      <p:sp>
        <p:nvSpPr>
          <p:cNvPr id="69" name="Rectángulo 30">
            <a:extLst>
              <a:ext uri="{FF2B5EF4-FFF2-40B4-BE49-F238E27FC236}">
                <a16:creationId xmlns:a16="http://schemas.microsoft.com/office/drawing/2014/main" id="{AFC623C1-BCE3-D94D-975D-DF0C0EC8BE0E}"/>
              </a:ext>
            </a:extLst>
          </p:cNvPr>
          <p:cNvSpPr/>
          <p:nvPr/>
        </p:nvSpPr>
        <p:spPr>
          <a:xfrm>
            <a:off x="-31533" y="6111874"/>
            <a:ext cx="16289121"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43EFFB8-C70F-3947-9929-B5DF2440ADFD}"/>
              </a:ext>
            </a:extLst>
          </p:cNvPr>
          <p:cNvSpPr/>
          <p:nvPr/>
        </p:nvSpPr>
        <p:spPr>
          <a:xfrm>
            <a:off x="722499" y="6307123"/>
            <a:ext cx="15134832" cy="584775"/>
          </a:xfrm>
          <a:prstGeom prst="rect">
            <a:avLst/>
          </a:prstGeom>
        </p:spPr>
        <p:txBody>
          <a:bodyPr wrap="square">
            <a:spAutoFit/>
          </a:bodyPr>
          <a:lstStyle/>
          <a:p>
            <a:pPr defTabSz="1219170"/>
            <a:r>
              <a:rPr lang="es-ES" altLang="en-US" sz="3200" b="1" dirty="0">
                <a:solidFill>
                  <a:schemeClr val="bg1"/>
                </a:solidFill>
                <a:cs typeface="Calibri" panose="020F0502020204030204" pitchFamily="34" charset="0"/>
              </a:rPr>
              <a:t>DUNKIRK LNG REGASIFICATION TERMINAL</a:t>
            </a:r>
          </a:p>
        </p:txBody>
      </p:sp>
      <p:sp>
        <p:nvSpPr>
          <p:cNvPr id="59" name="CuadroTexto 78">
            <a:extLst>
              <a:ext uri="{FF2B5EF4-FFF2-40B4-BE49-F238E27FC236}">
                <a16:creationId xmlns:a16="http://schemas.microsoft.com/office/drawing/2014/main" id="{D8CC6C48-6634-FF40-ACFF-10F5BA1F8CB8}"/>
              </a:ext>
            </a:extLst>
          </p:cNvPr>
          <p:cNvSpPr txBox="1"/>
          <p:nvPr/>
        </p:nvSpPr>
        <p:spPr>
          <a:xfrm>
            <a:off x="485719" y="425668"/>
            <a:ext cx="12486002"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err="1">
                <a:solidFill>
                  <a:schemeClr val="bg1"/>
                </a:solidFill>
                <a:latin typeface="Calibri" panose="020F0502020204030204" pitchFamily="34" charset="0"/>
                <a:ea typeface="Univers" charset="0"/>
                <a:cs typeface="Calibri" panose="020F0502020204030204" pitchFamily="34" charset="0"/>
              </a:rPr>
              <a:t>Oil</a:t>
            </a:r>
            <a:r>
              <a:rPr lang="es-ES_tradnl" sz="4000" dirty="0">
                <a:solidFill>
                  <a:schemeClr val="bg1"/>
                </a:solidFill>
                <a:latin typeface="Calibri" panose="020F0502020204030204" pitchFamily="34" charset="0"/>
                <a:ea typeface="Univers" charset="0"/>
                <a:cs typeface="Calibri" panose="020F0502020204030204" pitchFamily="34" charset="0"/>
              </a:rPr>
              <a:t> &amp; Gas</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pic>
        <p:nvPicPr>
          <p:cNvPr id="32" name="Picture 31">
            <a:extLst>
              <a:ext uri="{FF2B5EF4-FFF2-40B4-BE49-F238E27FC236}">
                <a16:creationId xmlns:a16="http://schemas.microsoft.com/office/drawing/2014/main" id="{D47EC793-24FE-994E-839F-FFD921675E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37" name="Rectangle 36">
            <a:extLst>
              <a:ext uri="{FF2B5EF4-FFF2-40B4-BE49-F238E27FC236}">
                <a16:creationId xmlns:a16="http://schemas.microsoft.com/office/drawing/2014/main" id="{8E688C77-F2B5-0E4B-9AE0-1952D78BA7D7}"/>
              </a:ext>
            </a:extLst>
          </p:cNvPr>
          <p:cNvSpPr/>
          <p:nvPr/>
        </p:nvSpPr>
        <p:spPr>
          <a:xfrm>
            <a:off x="739752" y="7020363"/>
            <a:ext cx="1654397" cy="923330"/>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br>
              <a:rPr lang="es-ES" altLang="en-US" sz="1800" b="1" dirty="0">
                <a:solidFill>
                  <a:schemeClr val="accent2"/>
                </a:solidFill>
                <a:latin typeface="Calibri" panose="020F0502020204030204" pitchFamily="34" charset="0"/>
                <a:cs typeface="Calibri" panose="020F0502020204030204" pitchFamily="34" charset="0"/>
              </a:rPr>
            </a:br>
            <a:r>
              <a:rPr lang="en-US" altLang="en-US" sz="1800" dirty="0" err="1">
                <a:solidFill>
                  <a:schemeClr val="bg1"/>
                </a:solidFill>
                <a:latin typeface="Calibri Light" panose="020F0302020204030204" pitchFamily="34" charset="0"/>
                <a:cs typeface="Calibri Light" panose="020F0302020204030204" pitchFamily="34" charset="0"/>
              </a:rPr>
              <a:t>Électricité</a:t>
            </a:r>
            <a:r>
              <a:rPr lang="en-US" altLang="en-US" sz="1800" dirty="0">
                <a:solidFill>
                  <a:schemeClr val="bg1"/>
                </a:solidFill>
                <a:latin typeface="Calibri Light" panose="020F0302020204030204" pitchFamily="34" charset="0"/>
                <a:cs typeface="Calibri Light" panose="020F0302020204030204" pitchFamily="34" charset="0"/>
              </a:rPr>
              <a:t> </a:t>
            </a:r>
            <a:br>
              <a:rPr lang="en-US" altLang="en-US" sz="1800" dirty="0">
                <a:solidFill>
                  <a:schemeClr val="bg1"/>
                </a:solidFill>
                <a:latin typeface="Calibri Light" panose="020F0302020204030204" pitchFamily="34" charset="0"/>
                <a:cs typeface="Calibri Light" panose="020F0302020204030204" pitchFamily="34" charset="0"/>
              </a:rPr>
            </a:br>
            <a:r>
              <a:rPr lang="en-US" altLang="en-US" sz="1800" dirty="0">
                <a:solidFill>
                  <a:schemeClr val="bg1"/>
                </a:solidFill>
                <a:latin typeface="Calibri Light" panose="020F0302020204030204" pitchFamily="34" charset="0"/>
                <a:cs typeface="Calibri Light" panose="020F0302020204030204" pitchFamily="34" charset="0"/>
              </a:rPr>
              <a:t>de France</a:t>
            </a:r>
          </a:p>
        </p:txBody>
      </p:sp>
      <p:sp>
        <p:nvSpPr>
          <p:cNvPr id="39" name="Rectangle 38">
            <a:extLst>
              <a:ext uri="{FF2B5EF4-FFF2-40B4-BE49-F238E27FC236}">
                <a16:creationId xmlns:a16="http://schemas.microsoft.com/office/drawing/2014/main" id="{B65517C4-78F6-2243-9EAD-1630C44C730E}"/>
              </a:ext>
            </a:extLst>
          </p:cNvPr>
          <p:cNvSpPr/>
          <p:nvPr/>
        </p:nvSpPr>
        <p:spPr>
          <a:xfrm>
            <a:off x="4557465" y="7020365"/>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n-US" altLang="en-US" sz="1800" dirty="0">
                <a:solidFill>
                  <a:schemeClr val="bg1"/>
                </a:solidFill>
                <a:latin typeface="Calibri" panose="020F0502020204030204" pitchFamily="34" charset="0"/>
                <a:cs typeface="Calibri" panose="020F0502020204030204" pitchFamily="34" charset="0"/>
              </a:rPr>
              <a:t>EPC</a:t>
            </a:r>
          </a:p>
        </p:txBody>
      </p:sp>
      <p:sp>
        <p:nvSpPr>
          <p:cNvPr id="42" name="Rectangle 41">
            <a:extLst>
              <a:ext uri="{FF2B5EF4-FFF2-40B4-BE49-F238E27FC236}">
                <a16:creationId xmlns:a16="http://schemas.microsoft.com/office/drawing/2014/main" id="{FCFB7E8F-0448-E146-9EB9-7A6EAE2BE5A6}"/>
              </a:ext>
            </a:extLst>
          </p:cNvPr>
          <p:cNvSpPr/>
          <p:nvPr/>
        </p:nvSpPr>
        <p:spPr>
          <a:xfrm>
            <a:off x="8410022" y="7027597"/>
            <a:ext cx="7646816" cy="1200329"/>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DESCRIPTION:</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Light" panose="020F0302020204030204" pitchFamily="34" charset="0"/>
                <a:cs typeface="Calibri Light" panose="020F0302020204030204" pitchFamily="34" charset="0"/>
              </a:rPr>
              <a:t>LNG regasification terminal with a dispatch capacity of </a:t>
            </a:r>
            <a:br>
              <a:rPr lang="en-US" altLang="en-US" sz="1800" dirty="0">
                <a:solidFill>
                  <a:schemeClr val="bg1"/>
                </a:solidFill>
                <a:latin typeface="Calibri Light" panose="020F0302020204030204" pitchFamily="34" charset="0"/>
                <a:cs typeface="Calibri Light" panose="020F0302020204030204" pitchFamily="34" charset="0"/>
              </a:rPr>
            </a:br>
            <a:r>
              <a:rPr lang="en-US" altLang="en-US" sz="1800" dirty="0">
                <a:solidFill>
                  <a:schemeClr val="bg1"/>
                </a:solidFill>
                <a:latin typeface="Calibri Light" panose="020F0302020204030204" pitchFamily="34" charset="0"/>
                <a:cs typeface="Calibri Light" panose="020F0302020204030204" pitchFamily="34" charset="0"/>
              </a:rPr>
              <a:t>13 billion m</a:t>
            </a:r>
            <a:r>
              <a:rPr lang="en-US" altLang="en-US" sz="1800" baseline="30000" dirty="0">
                <a:solidFill>
                  <a:schemeClr val="bg1"/>
                </a:solidFill>
                <a:latin typeface="Calibri Light" panose="020F0302020204030204" pitchFamily="34" charset="0"/>
                <a:cs typeface="Calibri Light" panose="020F0302020204030204" pitchFamily="34" charset="0"/>
              </a:rPr>
              <a:t>3</a:t>
            </a:r>
            <a:r>
              <a:rPr lang="en-US" altLang="en-US" sz="1800" dirty="0">
                <a:solidFill>
                  <a:schemeClr val="bg1"/>
                </a:solidFill>
                <a:latin typeface="Calibri Light" panose="020F0302020204030204" pitchFamily="34" charset="0"/>
                <a:cs typeface="Calibri Light" panose="020F0302020204030204" pitchFamily="34" charset="0"/>
              </a:rPr>
              <a:t>/year.</a:t>
            </a:r>
            <a:endParaRPr lang="es-ES" altLang="en-US" sz="1800" dirty="0">
              <a:solidFill>
                <a:schemeClr val="bg1"/>
              </a:solidFill>
              <a:latin typeface="Calibri Light" panose="020F0302020204030204" pitchFamily="34" charset="0"/>
              <a:cs typeface="Calibri Light" panose="020F0302020204030204" pitchFamily="34" charset="0"/>
            </a:endParaRPr>
          </a:p>
          <a:p>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43" name="Rectangle 42">
            <a:extLst>
              <a:ext uri="{FF2B5EF4-FFF2-40B4-BE49-F238E27FC236}">
                <a16:creationId xmlns:a16="http://schemas.microsoft.com/office/drawing/2014/main" id="{B947EA5E-E172-AB4B-936A-AEAD57A0DECC}"/>
              </a:ext>
            </a:extLst>
          </p:cNvPr>
          <p:cNvSpPr/>
          <p:nvPr/>
        </p:nvSpPr>
        <p:spPr>
          <a:xfrm>
            <a:off x="2806584" y="7020363"/>
            <a:ext cx="1654397"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 </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panose="020F0502020204030204" pitchFamily="34" charset="0"/>
                <a:cs typeface="Calibri" panose="020F0502020204030204" pitchFamily="34" charset="0"/>
              </a:rPr>
              <a:t>France</a:t>
            </a:r>
          </a:p>
        </p:txBody>
      </p:sp>
      <p:sp>
        <p:nvSpPr>
          <p:cNvPr id="45" name="Rectangle 44">
            <a:extLst>
              <a:ext uri="{FF2B5EF4-FFF2-40B4-BE49-F238E27FC236}">
                <a16:creationId xmlns:a16="http://schemas.microsoft.com/office/drawing/2014/main" id="{027AC54C-AD42-C54A-A672-9724048B4EDB}"/>
              </a:ext>
            </a:extLst>
          </p:cNvPr>
          <p:cNvSpPr/>
          <p:nvPr/>
        </p:nvSpPr>
        <p:spPr>
          <a:xfrm>
            <a:off x="6224388" y="7021043"/>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n-US" altLang="en-US" sz="1800" dirty="0">
                <a:solidFill>
                  <a:schemeClr val="bg1"/>
                </a:solidFill>
                <a:latin typeface="Calibri" panose="020F0502020204030204" pitchFamily="34" charset="0"/>
                <a:cs typeface="Calibri" panose="020F0502020204030204" pitchFamily="34" charset="0"/>
              </a:rPr>
              <a:t>2016</a:t>
            </a:r>
          </a:p>
        </p:txBody>
      </p:sp>
      <p:sp>
        <p:nvSpPr>
          <p:cNvPr id="2" name="Botón de acción: Volver 1">
            <a:hlinkClick r:id="rId5" action="ppaction://hlinksldjump" highlightClick="1"/>
            <a:extLst>
              <a:ext uri="{FF2B5EF4-FFF2-40B4-BE49-F238E27FC236}">
                <a16:creationId xmlns:a16="http://schemas.microsoft.com/office/drawing/2014/main" id="{E57B10F5-1876-F64B-BEB1-2FC2A907099C}"/>
              </a:ext>
            </a:extLst>
          </p:cNvPr>
          <p:cNvSpPr/>
          <p:nvPr/>
        </p:nvSpPr>
        <p:spPr>
          <a:xfrm>
            <a:off x="485719" y="8433836"/>
            <a:ext cx="3699419" cy="735564"/>
          </a:xfrm>
          <a:prstGeom prst="actionButtonRetur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 name="Botón de acción: Hacia delante o Siguiente 2">
            <a:hlinkClick r:id="" action="ppaction://hlinkshowjump?jump=nextslide" highlightClick="1"/>
            <a:extLst>
              <a:ext uri="{FF2B5EF4-FFF2-40B4-BE49-F238E27FC236}">
                <a16:creationId xmlns:a16="http://schemas.microsoft.com/office/drawing/2014/main" id="{FE8D4644-FF73-2747-AFDF-5CDE87A00D93}"/>
              </a:ext>
            </a:extLst>
          </p:cNvPr>
          <p:cNvSpPr/>
          <p:nvPr/>
        </p:nvSpPr>
        <p:spPr>
          <a:xfrm>
            <a:off x="11869615" y="8433836"/>
            <a:ext cx="4187223" cy="735564"/>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6" name="Rectangle 45">
            <a:extLst>
              <a:ext uri="{FF2B5EF4-FFF2-40B4-BE49-F238E27FC236}">
                <a16:creationId xmlns:a16="http://schemas.microsoft.com/office/drawing/2014/main" id="{4F2DCE1D-2DA9-DF47-9B89-6ED5CF254E6E}"/>
              </a:ext>
            </a:extLst>
          </p:cNvPr>
          <p:cNvSpPr/>
          <p:nvPr/>
        </p:nvSpPr>
        <p:spPr>
          <a:xfrm>
            <a:off x="2767388" y="7712707"/>
            <a:ext cx="3580149" cy="646331"/>
          </a:xfrm>
          <a:prstGeom prst="rect">
            <a:avLst/>
          </a:prstGeom>
        </p:spPr>
        <p:txBody>
          <a:bodyPr wrap="square">
            <a:spAutoFit/>
          </a:bodyPr>
          <a:lstStyle/>
          <a:p>
            <a:pPr defTabSz="1219170"/>
            <a:r>
              <a:rPr lang="es-ES_tradnl" sz="1800" b="1" dirty="0">
                <a:solidFill>
                  <a:schemeClr val="accent2"/>
                </a:solidFill>
                <a:latin typeface="Calibri" panose="020F0502020204030204" pitchFamily="34" charset="0"/>
                <a:cs typeface="Calibri" panose="020F0502020204030204" pitchFamily="34" charset="0"/>
              </a:rPr>
              <a:t>CONTRACT VALUE (US$ MILLIONS)</a:t>
            </a:r>
          </a:p>
          <a:p>
            <a:pPr defTabSz="1219170"/>
            <a:r>
              <a:rPr lang="es-419" altLang="en-US" sz="1800" dirty="0">
                <a:solidFill>
                  <a:schemeClr val="bg1"/>
                </a:solidFill>
                <a:latin typeface="Calibri" panose="020F0502020204030204" pitchFamily="34" charset="0"/>
                <a:cs typeface="Calibri" panose="020F0502020204030204" pitchFamily="34" charset="0"/>
              </a:rPr>
              <a:t>756</a:t>
            </a:r>
            <a:endParaRPr lang="en-US" altLang="en-US" sz="1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99036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D22302-BE37-7B49-AED8-916F308E99A6}"/>
              </a:ext>
            </a:extLst>
          </p:cNvPr>
          <p:cNvPicPr>
            <a:picLocks noChangeAspect="1"/>
          </p:cNvPicPr>
          <p:nvPr/>
        </p:nvPicPr>
        <p:blipFill>
          <a:blip r:embed="rId3"/>
          <a:stretch>
            <a:fillRect/>
          </a:stretch>
        </p:blipFill>
        <p:spPr>
          <a:xfrm>
            <a:off x="-1" y="903979"/>
            <a:ext cx="16263953" cy="8211442"/>
          </a:xfrm>
          <a:prstGeom prst="rect">
            <a:avLst/>
          </a:prstGeom>
        </p:spPr>
      </p:pic>
      <p:sp>
        <p:nvSpPr>
          <p:cNvPr id="31" name="Rectángulo 30">
            <a:extLst>
              <a:ext uri="{FF2B5EF4-FFF2-40B4-BE49-F238E27FC236}">
                <a16:creationId xmlns:a16="http://schemas.microsoft.com/office/drawing/2014/main" id="{649605C6-3CBE-304C-B436-B4DD3F13D273}"/>
              </a:ext>
            </a:extLst>
          </p:cNvPr>
          <p:cNvSpPr/>
          <p:nvPr/>
        </p:nvSpPr>
        <p:spPr>
          <a:xfrm>
            <a:off x="6365" y="6088229"/>
            <a:ext cx="16257588"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43EFFB8-C70F-3947-9929-B5DF2440ADFD}"/>
              </a:ext>
            </a:extLst>
          </p:cNvPr>
          <p:cNvSpPr/>
          <p:nvPr/>
        </p:nvSpPr>
        <p:spPr>
          <a:xfrm>
            <a:off x="739752" y="6298599"/>
            <a:ext cx="5351082" cy="584775"/>
          </a:xfrm>
          <a:prstGeom prst="rect">
            <a:avLst/>
          </a:prstGeom>
        </p:spPr>
        <p:txBody>
          <a:bodyPr wrap="square">
            <a:spAutoFit/>
          </a:bodyPr>
          <a:lstStyle/>
          <a:p>
            <a:pPr defTabSz="1219170"/>
            <a:r>
              <a:rPr lang="es-ES" altLang="en-US" sz="3200" b="1" dirty="0">
                <a:solidFill>
                  <a:schemeClr val="bg1"/>
                </a:solidFill>
                <a:cs typeface="Calibri" panose="020F0502020204030204" pitchFamily="34" charset="0"/>
              </a:rPr>
              <a:t>3T ROLLING MILL</a:t>
            </a:r>
          </a:p>
        </p:txBody>
      </p:sp>
      <p:sp>
        <p:nvSpPr>
          <p:cNvPr id="5" name="Rectangle 4">
            <a:extLst>
              <a:ext uri="{FF2B5EF4-FFF2-40B4-BE49-F238E27FC236}">
                <a16:creationId xmlns:a16="http://schemas.microsoft.com/office/drawing/2014/main" id="{2E183DF3-FFA3-2A4A-B648-0745683B661B}"/>
              </a:ext>
            </a:extLst>
          </p:cNvPr>
          <p:cNvSpPr/>
          <p:nvPr/>
        </p:nvSpPr>
        <p:spPr>
          <a:xfrm>
            <a:off x="739750" y="7058106"/>
            <a:ext cx="2525871" cy="646331"/>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p>
          <a:p>
            <a:pPr defTabSz="1219170"/>
            <a:r>
              <a:rPr lang="es-ES" altLang="en-US" sz="1800" dirty="0" err="1">
                <a:solidFill>
                  <a:schemeClr val="bg1"/>
                </a:solidFill>
                <a:latin typeface="Calibri Light" panose="020F0302020204030204" pitchFamily="34" charset="0"/>
                <a:cs typeface="Calibri Light" panose="020F0302020204030204" pitchFamily="34" charset="0"/>
              </a:rPr>
              <a:t>Tenaris</a:t>
            </a:r>
            <a:r>
              <a:rPr lang="es-ES" altLang="en-US" sz="1800" dirty="0">
                <a:solidFill>
                  <a:schemeClr val="bg1"/>
                </a:solidFill>
                <a:latin typeface="Calibri Light" panose="020F0302020204030204" pitchFamily="34" charset="0"/>
                <a:cs typeface="Calibri Light" panose="020F0302020204030204" pitchFamily="34" charset="0"/>
              </a:rPr>
              <a:t> - </a:t>
            </a:r>
            <a:r>
              <a:rPr lang="es-ES" altLang="en-US" sz="1800" dirty="0" err="1">
                <a:solidFill>
                  <a:schemeClr val="bg1"/>
                </a:solidFill>
                <a:latin typeface="Calibri Light" panose="020F0302020204030204" pitchFamily="34" charset="0"/>
                <a:cs typeface="Calibri Light" panose="020F0302020204030204" pitchFamily="34" charset="0"/>
              </a:rPr>
              <a:t>Tamsa</a:t>
            </a: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18" name="Rectangle 17">
            <a:extLst>
              <a:ext uri="{FF2B5EF4-FFF2-40B4-BE49-F238E27FC236}">
                <a16:creationId xmlns:a16="http://schemas.microsoft.com/office/drawing/2014/main" id="{28FB65C3-BDDD-4245-BF4B-B1324FD22EDC}"/>
              </a:ext>
            </a:extLst>
          </p:cNvPr>
          <p:cNvSpPr/>
          <p:nvPr/>
        </p:nvSpPr>
        <p:spPr>
          <a:xfrm>
            <a:off x="5365185" y="7058108"/>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n-US" altLang="en-US" sz="1800" dirty="0">
                <a:solidFill>
                  <a:schemeClr val="bg1"/>
                </a:solidFill>
                <a:latin typeface="Calibri" panose="020F0502020204030204" pitchFamily="34" charset="0"/>
                <a:cs typeface="Calibri" panose="020F0502020204030204" pitchFamily="34" charset="0"/>
              </a:rPr>
              <a:t>EPC</a:t>
            </a:r>
          </a:p>
        </p:txBody>
      </p:sp>
      <p:sp>
        <p:nvSpPr>
          <p:cNvPr id="19" name="Rectangle 18">
            <a:extLst>
              <a:ext uri="{FF2B5EF4-FFF2-40B4-BE49-F238E27FC236}">
                <a16:creationId xmlns:a16="http://schemas.microsoft.com/office/drawing/2014/main" id="{36C6D4A4-1EC8-DF43-A374-52E0E0015E1D}"/>
              </a:ext>
            </a:extLst>
          </p:cNvPr>
          <p:cNvSpPr/>
          <p:nvPr/>
        </p:nvSpPr>
        <p:spPr>
          <a:xfrm>
            <a:off x="9805253" y="7030170"/>
            <a:ext cx="5561446" cy="1200329"/>
          </a:xfrm>
          <a:prstGeom prst="rect">
            <a:avLst/>
          </a:prstGeom>
        </p:spPr>
        <p:txBody>
          <a:bodyPr wrap="square">
            <a:spAutoFit/>
          </a:bodyPr>
          <a:lstStyle/>
          <a:p>
            <a:r>
              <a:rPr lang="en-US" altLang="en-US" sz="1800" b="1" dirty="0">
                <a:solidFill>
                  <a:schemeClr val="accent2"/>
                </a:solidFill>
                <a:latin typeface="Calibri" panose="020F0502020204030204" pitchFamily="34" charset="0"/>
                <a:cs typeface="Calibri" panose="020F0502020204030204" pitchFamily="34" charset="0"/>
              </a:rPr>
              <a:t>DESCRIPTION:</a:t>
            </a:r>
          </a:p>
          <a:p>
            <a:pPr defTabSz="1219170"/>
            <a:r>
              <a:rPr lang="en-US" altLang="en-US" sz="1800" dirty="0">
                <a:solidFill>
                  <a:schemeClr val="bg1"/>
                </a:solidFill>
                <a:latin typeface="Calibri Light" panose="020F0302020204030204" pitchFamily="34" charset="0"/>
                <a:cs typeface="Calibri Light" panose="020F0302020204030204" pitchFamily="34" charset="0"/>
              </a:rPr>
              <a:t>Construction of a hot rolling mill and two cold rolling mills, in addition to all the off-site works complementing operational services.</a:t>
            </a: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25" name="Rectangle 24">
            <a:extLst>
              <a:ext uri="{FF2B5EF4-FFF2-40B4-BE49-F238E27FC236}">
                <a16:creationId xmlns:a16="http://schemas.microsoft.com/office/drawing/2014/main" id="{4F2DCE1D-2DA9-DF47-9B89-6ED5CF254E6E}"/>
              </a:ext>
            </a:extLst>
          </p:cNvPr>
          <p:cNvSpPr/>
          <p:nvPr/>
        </p:nvSpPr>
        <p:spPr>
          <a:xfrm>
            <a:off x="3330075" y="7058108"/>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a:t>
            </a:r>
          </a:p>
          <a:p>
            <a:pPr defTabSz="1219170"/>
            <a:r>
              <a:rPr lang="en-US" altLang="en-US" sz="1800" dirty="0">
                <a:solidFill>
                  <a:schemeClr val="bg1"/>
                </a:solidFill>
                <a:latin typeface="Calibri" panose="020F0502020204030204" pitchFamily="34" charset="0"/>
                <a:cs typeface="Calibri" panose="020F0502020204030204" pitchFamily="34" charset="0"/>
              </a:rPr>
              <a:t>Mexico</a:t>
            </a:r>
          </a:p>
        </p:txBody>
      </p:sp>
      <p:sp>
        <p:nvSpPr>
          <p:cNvPr id="33" name="Rectangle 32">
            <a:extLst>
              <a:ext uri="{FF2B5EF4-FFF2-40B4-BE49-F238E27FC236}">
                <a16:creationId xmlns:a16="http://schemas.microsoft.com/office/drawing/2014/main" id="{0D6778E8-68CB-2C4F-8FF2-4005FF0E4AC8}"/>
              </a:ext>
            </a:extLst>
          </p:cNvPr>
          <p:cNvSpPr/>
          <p:nvPr/>
        </p:nvSpPr>
        <p:spPr>
          <a:xfrm>
            <a:off x="7350451" y="7019324"/>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n-US" altLang="en-US" sz="1800" dirty="0">
                <a:solidFill>
                  <a:schemeClr val="bg1"/>
                </a:solidFill>
                <a:latin typeface="Calibri" panose="020F0502020204030204" pitchFamily="34" charset="0"/>
                <a:cs typeface="Calibri" panose="020F0502020204030204" pitchFamily="34" charset="0"/>
              </a:rPr>
              <a:t>2011</a:t>
            </a:r>
          </a:p>
        </p:txBody>
      </p:sp>
      <p:sp>
        <p:nvSpPr>
          <p:cNvPr id="34" name="CuadroTexto 78">
            <a:extLst>
              <a:ext uri="{FF2B5EF4-FFF2-40B4-BE49-F238E27FC236}">
                <a16:creationId xmlns:a16="http://schemas.microsoft.com/office/drawing/2014/main" id="{0BF2AC0B-BBE9-2D43-B06B-9CBA47D2CB0D}"/>
              </a:ext>
            </a:extLst>
          </p:cNvPr>
          <p:cNvSpPr txBox="1"/>
          <p:nvPr/>
        </p:nvSpPr>
        <p:spPr>
          <a:xfrm>
            <a:off x="485719" y="425668"/>
            <a:ext cx="12346362"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a:solidFill>
                  <a:schemeClr val="bg1"/>
                </a:solidFill>
                <a:latin typeface="Calibri" panose="020F0502020204030204" pitchFamily="34" charset="0"/>
                <a:ea typeface="Univers" charset="0"/>
                <a:cs typeface="Calibri" panose="020F0502020204030204" pitchFamily="34" charset="0"/>
              </a:rPr>
              <a:t>Industrial </a:t>
            </a:r>
            <a:r>
              <a:rPr lang="es-ES_tradnl" sz="4000" dirty="0" err="1">
                <a:solidFill>
                  <a:schemeClr val="bg1"/>
                </a:solidFill>
                <a:latin typeface="Calibri" panose="020F0502020204030204" pitchFamily="34" charset="0"/>
                <a:ea typeface="Univers" charset="0"/>
                <a:cs typeface="Calibri" panose="020F0502020204030204" pitchFamily="34" charset="0"/>
              </a:rPr>
              <a:t>Plants</a:t>
            </a:r>
            <a:r>
              <a:rPr lang="es-ES_tradnl" sz="4000" dirty="0">
                <a:solidFill>
                  <a:schemeClr val="bg1"/>
                </a:solidFill>
                <a:latin typeface="Calibri" panose="020F0502020204030204" pitchFamily="34" charset="0"/>
                <a:ea typeface="Univers" charset="0"/>
                <a:cs typeface="Calibri" panose="020F0502020204030204" pitchFamily="34" charset="0"/>
              </a:rPr>
              <a:t> </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pic>
        <p:nvPicPr>
          <p:cNvPr id="38" name="Picture 37">
            <a:extLst>
              <a:ext uri="{FF2B5EF4-FFF2-40B4-BE49-F238E27FC236}">
                <a16:creationId xmlns:a16="http://schemas.microsoft.com/office/drawing/2014/main" id="{3C8BB96E-FE9A-6446-8606-B887319BC2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30" name="Rectangle 29">
            <a:extLst>
              <a:ext uri="{FF2B5EF4-FFF2-40B4-BE49-F238E27FC236}">
                <a16:creationId xmlns:a16="http://schemas.microsoft.com/office/drawing/2014/main" id="{4F2DCE1D-2DA9-DF47-9B89-6ED5CF254E6E}"/>
              </a:ext>
            </a:extLst>
          </p:cNvPr>
          <p:cNvSpPr/>
          <p:nvPr/>
        </p:nvSpPr>
        <p:spPr>
          <a:xfrm>
            <a:off x="3320855" y="7690703"/>
            <a:ext cx="3580149" cy="646331"/>
          </a:xfrm>
          <a:prstGeom prst="rect">
            <a:avLst/>
          </a:prstGeom>
        </p:spPr>
        <p:txBody>
          <a:bodyPr wrap="square">
            <a:spAutoFit/>
          </a:bodyPr>
          <a:lstStyle/>
          <a:p>
            <a:pPr defTabSz="1219170"/>
            <a:r>
              <a:rPr lang="es-ES_tradnl" sz="1800" b="1" dirty="0">
                <a:solidFill>
                  <a:schemeClr val="accent2"/>
                </a:solidFill>
                <a:latin typeface="Calibri" panose="020F0502020204030204" pitchFamily="34" charset="0"/>
                <a:cs typeface="Calibri" panose="020F0502020204030204" pitchFamily="34" charset="0"/>
              </a:rPr>
              <a:t>CONTRACT VALUE (US$ MILLIONS)</a:t>
            </a:r>
          </a:p>
          <a:p>
            <a:pPr defTabSz="1219170"/>
            <a:r>
              <a:rPr lang="es-419" altLang="en-US" sz="1800" dirty="0">
                <a:solidFill>
                  <a:schemeClr val="bg1"/>
                </a:solidFill>
                <a:latin typeface="Calibri" panose="020F0502020204030204" pitchFamily="34" charset="0"/>
                <a:cs typeface="Calibri" panose="020F0502020204030204" pitchFamily="34" charset="0"/>
              </a:rPr>
              <a:t>158</a:t>
            </a:r>
            <a:endParaRPr lang="en-US" altLang="en-US" sz="1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8390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Imagen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765464"/>
            <a:ext cx="16233245" cy="8378536"/>
          </a:xfrm>
          <a:prstGeom prst="rect">
            <a:avLst/>
          </a:prstGeom>
        </p:spPr>
      </p:pic>
      <p:sp>
        <p:nvSpPr>
          <p:cNvPr id="30" name="Rectángulo 30">
            <a:extLst>
              <a:ext uri="{FF2B5EF4-FFF2-40B4-BE49-F238E27FC236}">
                <a16:creationId xmlns:a16="http://schemas.microsoft.com/office/drawing/2014/main" id="{AE4AEE78-B9EB-1C40-B9E0-EF1905FAF6B2}"/>
              </a:ext>
            </a:extLst>
          </p:cNvPr>
          <p:cNvSpPr/>
          <p:nvPr/>
        </p:nvSpPr>
        <p:spPr>
          <a:xfrm>
            <a:off x="6365" y="6103727"/>
            <a:ext cx="16257588"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3" name="Rectángulo 30">
            <a:extLst>
              <a:ext uri="{FF2B5EF4-FFF2-40B4-BE49-F238E27FC236}">
                <a16:creationId xmlns:a16="http://schemas.microsoft.com/office/drawing/2014/main" id="{A7E32E5F-F6D2-ED48-BE77-18890E2194CB}"/>
              </a:ext>
            </a:extLst>
          </p:cNvPr>
          <p:cNvSpPr/>
          <p:nvPr/>
        </p:nvSpPr>
        <p:spPr>
          <a:xfrm>
            <a:off x="0" y="8433836"/>
            <a:ext cx="16257588" cy="710164"/>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Rectángulo 30">
            <a:extLst>
              <a:ext uri="{FF2B5EF4-FFF2-40B4-BE49-F238E27FC236}">
                <a16:creationId xmlns:a16="http://schemas.microsoft.com/office/drawing/2014/main" id="{E65DDEC8-E6DF-2646-84D5-24931FA0C1EC}"/>
              </a:ext>
            </a:extLst>
          </p:cNvPr>
          <p:cNvSpPr/>
          <p:nvPr/>
        </p:nvSpPr>
        <p:spPr>
          <a:xfrm>
            <a:off x="0" y="1615964"/>
            <a:ext cx="16257588" cy="864000"/>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uadroTexto 78">
            <a:extLst>
              <a:ext uri="{FF2B5EF4-FFF2-40B4-BE49-F238E27FC236}">
                <a16:creationId xmlns:a16="http://schemas.microsoft.com/office/drawing/2014/main" id="{771546CB-2D70-3D4D-8E0C-4FED560C1458}"/>
              </a:ext>
            </a:extLst>
          </p:cNvPr>
          <p:cNvSpPr txBox="1"/>
          <p:nvPr/>
        </p:nvSpPr>
        <p:spPr>
          <a:xfrm>
            <a:off x="485719" y="425668"/>
            <a:ext cx="11831788"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a:solidFill>
                  <a:schemeClr val="bg1"/>
                </a:solidFill>
                <a:latin typeface="Calibri" panose="020F0502020204030204" pitchFamily="34" charset="0"/>
                <a:ea typeface="Univers" charset="0"/>
                <a:cs typeface="Calibri" panose="020F0502020204030204" pitchFamily="34" charset="0"/>
              </a:rPr>
              <a:t>Civil </a:t>
            </a:r>
            <a:r>
              <a:rPr lang="es-ES_tradnl" sz="4000" dirty="0" err="1">
                <a:solidFill>
                  <a:schemeClr val="bg1"/>
                </a:solidFill>
                <a:latin typeface="Calibri" panose="020F0502020204030204" pitchFamily="34" charset="0"/>
                <a:ea typeface="Univers" charset="0"/>
                <a:cs typeface="Calibri" panose="020F0502020204030204" pitchFamily="34" charset="0"/>
              </a:rPr>
              <a:t>Infrastructure</a:t>
            </a:r>
            <a:r>
              <a:rPr lang="es-ES_tradnl" sz="4000" dirty="0">
                <a:solidFill>
                  <a:schemeClr val="bg1"/>
                </a:solidFill>
                <a:latin typeface="Calibri" panose="020F0502020204030204" pitchFamily="34" charset="0"/>
                <a:ea typeface="Univers" charset="0"/>
                <a:cs typeface="Calibri" panose="020F0502020204030204" pitchFamily="34" charset="0"/>
              </a:rPr>
              <a:t> Works </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sp>
        <p:nvSpPr>
          <p:cNvPr id="26" name="Rectangle 25">
            <a:extLst>
              <a:ext uri="{FF2B5EF4-FFF2-40B4-BE49-F238E27FC236}">
                <a16:creationId xmlns:a16="http://schemas.microsoft.com/office/drawing/2014/main" id="{943EFFB8-C70F-3947-9929-B5DF2440ADFD}"/>
              </a:ext>
            </a:extLst>
          </p:cNvPr>
          <p:cNvSpPr/>
          <p:nvPr/>
        </p:nvSpPr>
        <p:spPr>
          <a:xfrm>
            <a:off x="739752" y="6252108"/>
            <a:ext cx="15135248" cy="1569660"/>
          </a:xfrm>
          <a:prstGeom prst="rect">
            <a:avLst/>
          </a:prstGeom>
        </p:spPr>
        <p:txBody>
          <a:bodyPr wrap="square">
            <a:spAutoFit/>
          </a:bodyPr>
          <a:lstStyle/>
          <a:p>
            <a:pPr defTabSz="914400">
              <a:spcBef>
                <a:spcPct val="0"/>
              </a:spcBef>
            </a:pPr>
            <a:r>
              <a:rPr lang="es-ES" altLang="es-ES_tradnl" sz="3200" b="1" dirty="0">
                <a:solidFill>
                  <a:schemeClr val="bg1"/>
                </a:solidFill>
                <a:cs typeface="Calibri" panose="020F0502020204030204" pitchFamily="34" charset="0"/>
              </a:rPr>
              <a:t>PORTO PRIMAVERA HYDROELECTRIC PROJECT</a:t>
            </a:r>
          </a:p>
          <a:p>
            <a:pPr defTabSz="1219170"/>
            <a:endParaRPr lang="en-US" sz="3200" b="1" dirty="0">
              <a:solidFill>
                <a:schemeClr val="bg1"/>
              </a:solidFill>
              <a:cs typeface="Calibri" panose="020F0502020204030204" pitchFamily="34" charset="0"/>
            </a:endParaRPr>
          </a:p>
          <a:p>
            <a:pPr defTabSz="1219170"/>
            <a:endParaRPr lang="es-ES" altLang="en-US" sz="3200" b="1" dirty="0">
              <a:solidFill>
                <a:schemeClr val="bg1"/>
              </a:solidFill>
              <a:cs typeface="Calibri" panose="020F0502020204030204" pitchFamily="34" charset="0"/>
            </a:endParaRPr>
          </a:p>
        </p:txBody>
      </p:sp>
      <p:sp>
        <p:nvSpPr>
          <p:cNvPr id="5" name="Rectangle 4">
            <a:extLst>
              <a:ext uri="{FF2B5EF4-FFF2-40B4-BE49-F238E27FC236}">
                <a16:creationId xmlns:a16="http://schemas.microsoft.com/office/drawing/2014/main" id="{2E183DF3-FFA3-2A4A-B648-0745683B661B}"/>
              </a:ext>
            </a:extLst>
          </p:cNvPr>
          <p:cNvSpPr/>
          <p:nvPr/>
        </p:nvSpPr>
        <p:spPr>
          <a:xfrm>
            <a:off x="739750" y="6918624"/>
            <a:ext cx="2390183" cy="923330"/>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br>
              <a:rPr lang="es-ES" altLang="en-US" sz="1800" b="1" dirty="0">
                <a:solidFill>
                  <a:schemeClr val="accent2"/>
                </a:solidFill>
                <a:latin typeface="Calibri" panose="020F0502020204030204" pitchFamily="34" charset="0"/>
                <a:cs typeface="Calibri" panose="020F0502020204030204" pitchFamily="34" charset="0"/>
              </a:rPr>
            </a:br>
            <a:r>
              <a:rPr lang="es-ES" altLang="en-US" sz="1800" dirty="0" err="1">
                <a:solidFill>
                  <a:schemeClr val="bg1"/>
                </a:solidFill>
                <a:latin typeface="Calibri Light" panose="020F0302020204030204" pitchFamily="34" charset="0"/>
                <a:cs typeface="Calibri Light" panose="020F0302020204030204" pitchFamily="34" charset="0"/>
              </a:rPr>
              <a:t>Companhia</a:t>
            </a:r>
            <a:r>
              <a:rPr lang="es-ES" altLang="en-US" sz="1800" dirty="0">
                <a:solidFill>
                  <a:schemeClr val="bg1"/>
                </a:solidFill>
                <a:latin typeface="Calibri Light" panose="020F0302020204030204" pitchFamily="34" charset="0"/>
                <a:cs typeface="Calibri Light" panose="020F0302020204030204" pitchFamily="34" charset="0"/>
              </a:rPr>
              <a:t> Energética de S</a:t>
            </a:r>
            <a:r>
              <a:rPr lang="it-IT" sz="1800" dirty="0" err="1">
                <a:solidFill>
                  <a:schemeClr val="bg1"/>
                </a:solidFill>
                <a:latin typeface="Calibri Light" panose="020F0302020204030204" pitchFamily="34" charset="0"/>
                <a:cs typeface="Calibri Light" panose="020F0302020204030204" pitchFamily="34" charset="0"/>
              </a:rPr>
              <a:t>ão</a:t>
            </a:r>
            <a:r>
              <a:rPr lang="es-ES" altLang="en-US" sz="1800" dirty="0">
                <a:solidFill>
                  <a:schemeClr val="bg1"/>
                </a:solidFill>
                <a:latin typeface="Calibri Light" panose="020F0302020204030204" pitchFamily="34" charset="0"/>
                <a:cs typeface="Calibri Light" panose="020F0302020204030204" pitchFamily="34" charset="0"/>
              </a:rPr>
              <a:t> Paulo</a:t>
            </a:r>
          </a:p>
        </p:txBody>
      </p:sp>
      <p:sp>
        <p:nvSpPr>
          <p:cNvPr id="18" name="Rectangle 17">
            <a:extLst>
              <a:ext uri="{FF2B5EF4-FFF2-40B4-BE49-F238E27FC236}">
                <a16:creationId xmlns:a16="http://schemas.microsoft.com/office/drawing/2014/main" id="{28FB65C3-BDDD-4245-BF4B-B1324FD22EDC}"/>
              </a:ext>
            </a:extLst>
          </p:cNvPr>
          <p:cNvSpPr/>
          <p:nvPr/>
        </p:nvSpPr>
        <p:spPr>
          <a:xfrm>
            <a:off x="5256699" y="6918624"/>
            <a:ext cx="2192611" cy="923330"/>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n-US" altLang="en-US" sz="1800" dirty="0">
                <a:solidFill>
                  <a:schemeClr val="bg1"/>
                </a:solidFill>
                <a:latin typeface="Calibri" panose="020F0502020204030204" pitchFamily="34" charset="0"/>
                <a:cs typeface="Calibri" panose="020F0502020204030204" pitchFamily="34" charset="0"/>
              </a:rPr>
              <a:t>C </a:t>
            </a:r>
            <a:endParaRPr lang="es-ES_tradnl" sz="1800" dirty="0">
              <a:solidFill>
                <a:schemeClr val="bg1"/>
              </a:solidFill>
              <a:latin typeface="Calibri" panose="020F0502020204030204" pitchFamily="34" charset="0"/>
              <a:cs typeface="Calibri" panose="020F0502020204030204" pitchFamily="34" charset="0"/>
            </a:endParaRPr>
          </a:p>
          <a:p>
            <a:pPr defTabSz="1219170"/>
            <a:endParaRPr lang="en-US" altLang="en-US" sz="1800" dirty="0">
              <a:solidFill>
                <a:schemeClr val="bg1"/>
              </a:solidFill>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36C6D4A4-1EC8-DF43-A374-52E0E0015E1D}"/>
              </a:ext>
            </a:extLst>
          </p:cNvPr>
          <p:cNvSpPr/>
          <p:nvPr/>
        </p:nvSpPr>
        <p:spPr>
          <a:xfrm>
            <a:off x="9045783" y="6890686"/>
            <a:ext cx="6759047" cy="2308324"/>
          </a:xfrm>
          <a:prstGeom prst="rect">
            <a:avLst/>
          </a:prstGeom>
        </p:spPr>
        <p:txBody>
          <a:bodyPr wrap="square">
            <a:spAutoFit/>
          </a:bodyPr>
          <a:lstStyle/>
          <a:p>
            <a:r>
              <a:rPr lang="en-US" altLang="en-US" sz="1800" b="1" dirty="0">
                <a:solidFill>
                  <a:schemeClr val="accent2"/>
                </a:solidFill>
                <a:latin typeface="Calibri" panose="020F0502020204030204" pitchFamily="34" charset="0"/>
                <a:cs typeface="Calibri" panose="020F0502020204030204" pitchFamily="34" charset="0"/>
              </a:rPr>
              <a:t>DESCRIPTION:</a:t>
            </a:r>
          </a:p>
          <a:p>
            <a:pPr>
              <a:spcBef>
                <a:spcPct val="0"/>
              </a:spcBef>
              <a:buFontTx/>
              <a:buNone/>
            </a:pPr>
            <a:r>
              <a:rPr lang="en-US" altLang="es-ES_tradnl" sz="1800" dirty="0">
                <a:solidFill>
                  <a:schemeClr val="bg1"/>
                </a:solidFill>
                <a:latin typeface="Calibri Light" panose="020F0302020204030204" pitchFamily="34" charset="0"/>
                <a:cs typeface="Calibri Light" panose="020F0302020204030204" pitchFamily="34" charset="0"/>
              </a:rPr>
              <a:t>Located over the Paraná River, in Rosana-SP.</a:t>
            </a:r>
          </a:p>
          <a:p>
            <a:pPr>
              <a:spcBef>
                <a:spcPct val="0"/>
              </a:spcBef>
              <a:buFontTx/>
              <a:buNone/>
            </a:pPr>
            <a:r>
              <a:rPr lang="en-US" altLang="es-ES_tradnl" sz="1800" dirty="0">
                <a:solidFill>
                  <a:schemeClr val="bg1"/>
                </a:solidFill>
                <a:latin typeface="Calibri Light" panose="020F0302020204030204" pitchFamily="34" charset="0"/>
                <a:cs typeface="Calibri Light" panose="020F0302020204030204" pitchFamily="34" charset="0"/>
              </a:rPr>
              <a:t>Electrical and mechanical erection. </a:t>
            </a:r>
          </a:p>
          <a:p>
            <a:pPr>
              <a:spcBef>
                <a:spcPct val="0"/>
              </a:spcBef>
              <a:buFontTx/>
              <a:buNone/>
            </a:pPr>
            <a:r>
              <a:rPr lang="en-US" altLang="es-ES_tradnl" sz="1800" dirty="0">
                <a:solidFill>
                  <a:schemeClr val="bg1"/>
                </a:solidFill>
                <a:latin typeface="Calibri Light" panose="020F0302020204030204" pitchFamily="34" charset="0"/>
                <a:cs typeface="Calibri Light" panose="020F0302020204030204" pitchFamily="34" charset="0"/>
              </a:rPr>
              <a:t>The scope of works comprises 18 (eighteen) 103 MW Kaplan turbines, with their complete accessories, transformer stations, sluice gates, water intake, spillway and fish elevator, traveling cranes and associated electrical and mechanical services</a:t>
            </a:r>
            <a:endParaRPr lang="en-US" sz="1800" dirty="0">
              <a:solidFill>
                <a:schemeClr val="bg1"/>
              </a:solidFill>
              <a:latin typeface="Calibri Light" panose="020F0302020204030204" pitchFamily="34" charset="0"/>
              <a:cs typeface="Calibri Light" panose="020F0302020204030204" pitchFamily="34" charset="0"/>
            </a:endParaRPr>
          </a:p>
          <a:p>
            <a:pPr defTabSz="1219170"/>
            <a:r>
              <a:rPr lang="en-US" altLang="en-US" sz="1800" dirty="0">
                <a:solidFill>
                  <a:schemeClr val="bg1"/>
                </a:solidFill>
                <a:latin typeface="Calibri Light" panose="020F0302020204030204" pitchFamily="34" charset="0"/>
                <a:cs typeface="Calibri Light" panose="020F0302020204030204" pitchFamily="34" charset="0"/>
              </a:rPr>
              <a:t>.</a:t>
            </a: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25" name="Rectangle 24">
            <a:extLst>
              <a:ext uri="{FF2B5EF4-FFF2-40B4-BE49-F238E27FC236}">
                <a16:creationId xmlns:a16="http://schemas.microsoft.com/office/drawing/2014/main" id="{4F2DCE1D-2DA9-DF47-9B89-6ED5CF254E6E}"/>
              </a:ext>
            </a:extLst>
          </p:cNvPr>
          <p:cNvSpPr/>
          <p:nvPr/>
        </p:nvSpPr>
        <p:spPr>
          <a:xfrm>
            <a:off x="3330075" y="6918626"/>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a:t>
            </a:r>
          </a:p>
          <a:p>
            <a:pPr defTabSz="1219170"/>
            <a:r>
              <a:rPr lang="es-419" altLang="en-US" sz="1800" dirty="0" err="1">
                <a:solidFill>
                  <a:schemeClr val="bg1"/>
                </a:solidFill>
                <a:latin typeface="Calibri" panose="020F0502020204030204" pitchFamily="34" charset="0"/>
                <a:cs typeface="Calibri" panose="020F0502020204030204" pitchFamily="34" charset="0"/>
              </a:rPr>
              <a:t>Brazil</a:t>
            </a:r>
            <a:endParaRPr lang="en-US" altLang="en-US" sz="1800" dirty="0">
              <a:solidFill>
                <a:schemeClr val="bg1"/>
              </a:solidFill>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E16E1CE3-FDE5-C44D-AED9-55365140561A}"/>
              </a:ext>
            </a:extLst>
          </p:cNvPr>
          <p:cNvSpPr/>
          <p:nvPr/>
        </p:nvSpPr>
        <p:spPr>
          <a:xfrm>
            <a:off x="6901002" y="6895340"/>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n-US" altLang="en-US" sz="1800" dirty="0">
                <a:solidFill>
                  <a:schemeClr val="bg1"/>
                </a:solidFill>
                <a:latin typeface="Calibri" panose="020F0502020204030204" pitchFamily="34" charset="0"/>
                <a:cs typeface="Calibri" panose="020F0502020204030204" pitchFamily="34" charset="0"/>
              </a:rPr>
              <a:t>2003</a:t>
            </a:r>
          </a:p>
        </p:txBody>
      </p:sp>
      <p:pic>
        <p:nvPicPr>
          <p:cNvPr id="44" name="Picture 43">
            <a:extLst>
              <a:ext uri="{FF2B5EF4-FFF2-40B4-BE49-F238E27FC236}">
                <a16:creationId xmlns:a16="http://schemas.microsoft.com/office/drawing/2014/main" id="{BEE6F189-C4F3-D54E-92EC-3CFC377937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46" name="Rectangle 45">
            <a:extLst>
              <a:ext uri="{FF2B5EF4-FFF2-40B4-BE49-F238E27FC236}">
                <a16:creationId xmlns:a16="http://schemas.microsoft.com/office/drawing/2014/main" id="{4F2DCE1D-2DA9-DF47-9B89-6ED5CF254E6E}"/>
              </a:ext>
            </a:extLst>
          </p:cNvPr>
          <p:cNvSpPr/>
          <p:nvPr/>
        </p:nvSpPr>
        <p:spPr>
          <a:xfrm>
            <a:off x="3320855" y="7690703"/>
            <a:ext cx="3580149" cy="646331"/>
          </a:xfrm>
          <a:prstGeom prst="rect">
            <a:avLst/>
          </a:prstGeom>
        </p:spPr>
        <p:txBody>
          <a:bodyPr wrap="square">
            <a:spAutoFit/>
          </a:bodyPr>
          <a:lstStyle/>
          <a:p>
            <a:pPr defTabSz="1219170"/>
            <a:r>
              <a:rPr lang="es-ES_tradnl" sz="1800" b="1" dirty="0">
                <a:solidFill>
                  <a:schemeClr val="accent2"/>
                </a:solidFill>
                <a:latin typeface="Calibri" panose="020F0502020204030204" pitchFamily="34" charset="0"/>
                <a:cs typeface="Calibri" panose="020F0502020204030204" pitchFamily="34" charset="0"/>
              </a:rPr>
              <a:t>CONTRACT VALUE (US$ MILLIONS)</a:t>
            </a:r>
          </a:p>
          <a:p>
            <a:pPr defTabSz="1219170"/>
            <a:r>
              <a:rPr lang="es-419" altLang="en-US" sz="1800" dirty="0">
                <a:solidFill>
                  <a:schemeClr val="bg1"/>
                </a:solidFill>
                <a:latin typeface="Calibri" panose="020F0502020204030204" pitchFamily="34" charset="0"/>
                <a:cs typeface="Calibri" panose="020F0502020204030204" pitchFamily="34" charset="0"/>
              </a:rPr>
              <a:t>120</a:t>
            </a:r>
            <a:endParaRPr lang="en-US" altLang="en-US" sz="1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2004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4"/>
          <p:cNvPicPr>
            <a:picLocks noChangeAspect="1"/>
          </p:cNvPicPr>
          <p:nvPr/>
        </p:nvPicPr>
        <p:blipFill rotWithShape="1">
          <a:blip r:embed="rId3" cstate="screen">
            <a:extLst>
              <a:ext uri="{28A0092B-C50C-407E-A947-70E740481C1C}">
                <a14:useLocalDpi xmlns:a14="http://schemas.microsoft.com/office/drawing/2010/main"/>
              </a:ext>
            </a:extLst>
          </a:blip>
          <a:srcRect l="-181"/>
          <a:stretch/>
        </p:blipFill>
        <p:spPr>
          <a:xfrm>
            <a:off x="-42672" y="975833"/>
            <a:ext cx="16290948" cy="8228965"/>
          </a:xfrm>
          <a:prstGeom prst="rect">
            <a:avLst/>
          </a:prstGeom>
        </p:spPr>
      </p:pic>
      <p:sp>
        <p:nvSpPr>
          <p:cNvPr id="60" name="Rectángulo 30">
            <a:extLst>
              <a:ext uri="{FF2B5EF4-FFF2-40B4-BE49-F238E27FC236}">
                <a16:creationId xmlns:a16="http://schemas.microsoft.com/office/drawing/2014/main" id="{5B60FB77-9D3B-C047-8F5D-A22F9E1A28E1}"/>
              </a:ext>
            </a:extLst>
          </p:cNvPr>
          <p:cNvSpPr/>
          <p:nvPr/>
        </p:nvSpPr>
        <p:spPr>
          <a:xfrm>
            <a:off x="8976" y="6147273"/>
            <a:ext cx="16257588"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78">
            <a:extLst>
              <a:ext uri="{FF2B5EF4-FFF2-40B4-BE49-F238E27FC236}">
                <a16:creationId xmlns:a16="http://schemas.microsoft.com/office/drawing/2014/main" id="{771546CB-2D70-3D4D-8E0C-4FED560C1458}"/>
              </a:ext>
            </a:extLst>
          </p:cNvPr>
          <p:cNvSpPr txBox="1"/>
          <p:nvPr/>
        </p:nvSpPr>
        <p:spPr>
          <a:xfrm>
            <a:off x="485719" y="425668"/>
            <a:ext cx="12486002"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a:solidFill>
                  <a:schemeClr val="bg1"/>
                </a:solidFill>
                <a:latin typeface="Calibri" panose="020F0502020204030204" pitchFamily="34" charset="0"/>
                <a:ea typeface="Univers" charset="0"/>
                <a:cs typeface="Calibri" panose="020F0502020204030204" pitchFamily="34" charset="0"/>
              </a:rPr>
              <a:t>Civil </a:t>
            </a:r>
            <a:r>
              <a:rPr lang="es-ES_tradnl" sz="4000" dirty="0" err="1">
                <a:solidFill>
                  <a:schemeClr val="bg1"/>
                </a:solidFill>
                <a:latin typeface="Calibri" panose="020F0502020204030204" pitchFamily="34" charset="0"/>
                <a:ea typeface="Univers" charset="0"/>
                <a:cs typeface="Calibri" panose="020F0502020204030204" pitchFamily="34" charset="0"/>
              </a:rPr>
              <a:t>Infrastructure</a:t>
            </a:r>
            <a:r>
              <a:rPr lang="es-ES_tradnl" sz="4000" dirty="0">
                <a:solidFill>
                  <a:schemeClr val="bg1"/>
                </a:solidFill>
                <a:latin typeface="Calibri" panose="020F0502020204030204" pitchFamily="34" charset="0"/>
                <a:ea typeface="Univers" charset="0"/>
                <a:cs typeface="Calibri" panose="020F0502020204030204" pitchFamily="34" charset="0"/>
              </a:rPr>
              <a:t> Works </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sp>
        <p:nvSpPr>
          <p:cNvPr id="5" name="Rectangle 4">
            <a:extLst>
              <a:ext uri="{FF2B5EF4-FFF2-40B4-BE49-F238E27FC236}">
                <a16:creationId xmlns:a16="http://schemas.microsoft.com/office/drawing/2014/main" id="{2E183DF3-FFA3-2A4A-B648-0745683B661B}"/>
              </a:ext>
            </a:extLst>
          </p:cNvPr>
          <p:cNvSpPr/>
          <p:nvPr/>
        </p:nvSpPr>
        <p:spPr>
          <a:xfrm>
            <a:off x="739752" y="7029705"/>
            <a:ext cx="1838856" cy="646331"/>
          </a:xfrm>
          <a:prstGeom prst="rect">
            <a:avLst/>
          </a:prstGeom>
          <a:ln>
            <a:noFill/>
          </a:ln>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br>
              <a:rPr lang="es-ES" altLang="en-US" sz="1800" b="1" dirty="0">
                <a:solidFill>
                  <a:schemeClr val="accent2"/>
                </a:solidFill>
                <a:latin typeface="Calibri" panose="020F0502020204030204" pitchFamily="34" charset="0"/>
                <a:cs typeface="Calibri" panose="020F0502020204030204" pitchFamily="34" charset="0"/>
              </a:rPr>
            </a:br>
            <a:r>
              <a:rPr lang="es-ES" altLang="en-US" sz="1800" dirty="0" err="1">
                <a:solidFill>
                  <a:schemeClr val="bg1"/>
                </a:solidFill>
                <a:latin typeface="Calibri Light" panose="020F0302020204030204" pitchFamily="34" charset="0"/>
                <a:cs typeface="Calibri Light" panose="020F0302020204030204" pitchFamily="34" charset="0"/>
              </a:rPr>
              <a:t>Itaipú</a:t>
            </a:r>
            <a:r>
              <a:rPr lang="es-ES" altLang="en-US" sz="1800" dirty="0">
                <a:solidFill>
                  <a:schemeClr val="bg1"/>
                </a:solidFill>
                <a:latin typeface="Calibri Light" panose="020F0302020204030204" pitchFamily="34" charset="0"/>
                <a:cs typeface="Calibri Light" panose="020F0302020204030204" pitchFamily="34" charset="0"/>
              </a:rPr>
              <a:t> Binacional</a:t>
            </a:r>
          </a:p>
        </p:txBody>
      </p:sp>
      <p:sp>
        <p:nvSpPr>
          <p:cNvPr id="18" name="Rectangle 17">
            <a:extLst>
              <a:ext uri="{FF2B5EF4-FFF2-40B4-BE49-F238E27FC236}">
                <a16:creationId xmlns:a16="http://schemas.microsoft.com/office/drawing/2014/main" id="{28FB65C3-BDDD-4245-BF4B-B1324FD22EDC}"/>
              </a:ext>
            </a:extLst>
          </p:cNvPr>
          <p:cNvSpPr/>
          <p:nvPr/>
        </p:nvSpPr>
        <p:spPr>
          <a:xfrm>
            <a:off x="4613841" y="7029707"/>
            <a:ext cx="1270582"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panose="020F0502020204030204" pitchFamily="34" charset="0"/>
                <a:cs typeface="Calibri" panose="020F0502020204030204" pitchFamily="34" charset="0"/>
              </a:rPr>
              <a:t>C</a:t>
            </a:r>
          </a:p>
        </p:txBody>
      </p:sp>
      <p:sp>
        <p:nvSpPr>
          <p:cNvPr id="19" name="Rectangle 18">
            <a:extLst>
              <a:ext uri="{FF2B5EF4-FFF2-40B4-BE49-F238E27FC236}">
                <a16:creationId xmlns:a16="http://schemas.microsoft.com/office/drawing/2014/main" id="{36C6D4A4-1EC8-DF43-A374-52E0E0015E1D}"/>
              </a:ext>
            </a:extLst>
          </p:cNvPr>
          <p:cNvSpPr/>
          <p:nvPr/>
        </p:nvSpPr>
        <p:spPr>
          <a:xfrm>
            <a:off x="8642378" y="7021321"/>
            <a:ext cx="7469350" cy="2308324"/>
          </a:xfrm>
          <a:prstGeom prst="rect">
            <a:avLst/>
          </a:prstGeom>
        </p:spPr>
        <p:txBody>
          <a:bodyPr wrap="square">
            <a:spAutoFit/>
          </a:bodyPr>
          <a:lstStyle/>
          <a:p>
            <a:pPr>
              <a:spcBef>
                <a:spcPct val="0"/>
              </a:spcBef>
              <a:buFontTx/>
              <a:buNone/>
            </a:pPr>
            <a:r>
              <a:rPr lang="en-US" altLang="en-US" sz="1800" b="1" dirty="0">
                <a:solidFill>
                  <a:schemeClr val="accent2"/>
                </a:solidFill>
                <a:latin typeface="Calibri" panose="020F0502020204030204" pitchFamily="34" charset="0"/>
                <a:cs typeface="Calibri" panose="020F0502020204030204" pitchFamily="34" charset="0"/>
              </a:rPr>
              <a:t>DESCRIPTION: </a:t>
            </a:r>
            <a:br>
              <a:rPr lang="en-US" altLang="en-US" sz="1800" b="1" dirty="0">
                <a:solidFill>
                  <a:schemeClr val="accent2"/>
                </a:solidFill>
                <a:latin typeface="Calibri" panose="020F0502020204030204" pitchFamily="34" charset="0"/>
                <a:cs typeface="Calibri" panose="020F0502020204030204" pitchFamily="34" charset="0"/>
              </a:rPr>
            </a:br>
            <a:r>
              <a:rPr lang="en-US" altLang="es-ES_tradnl" sz="1800" dirty="0">
                <a:solidFill>
                  <a:schemeClr val="bg1"/>
                </a:solidFill>
                <a:latin typeface="Calibri" panose="020F0502020204030204" pitchFamily="34" charset="0"/>
                <a:cs typeface="Calibri" panose="020F0502020204030204" pitchFamily="34" charset="0"/>
              </a:rPr>
              <a:t>Complete electromechanical erection of the </a:t>
            </a:r>
            <a:r>
              <a:rPr lang="en-US" altLang="es-ES_tradnl" sz="1800" dirty="0" err="1">
                <a:solidFill>
                  <a:schemeClr val="bg1"/>
                </a:solidFill>
                <a:latin typeface="Calibri" panose="020F0502020204030204" pitchFamily="34" charset="0"/>
                <a:cs typeface="Calibri" panose="020F0502020204030204" pitchFamily="34" charset="0"/>
              </a:rPr>
              <a:t>Itaipú</a:t>
            </a:r>
            <a:r>
              <a:rPr lang="en-US" altLang="es-ES_tradnl" sz="1800" dirty="0">
                <a:solidFill>
                  <a:schemeClr val="bg1"/>
                </a:solidFill>
                <a:latin typeface="Calibri" panose="020F0502020204030204" pitchFamily="34" charset="0"/>
                <a:cs typeface="Calibri" panose="020F0502020204030204" pitchFamily="34" charset="0"/>
              </a:rPr>
              <a:t> hydroelectric project, 12,600 MW, located on the Paraná river, 25 km from </a:t>
            </a:r>
            <a:r>
              <a:rPr lang="en-US" altLang="es-ES_tradnl" sz="1800" dirty="0" err="1">
                <a:solidFill>
                  <a:schemeClr val="bg1"/>
                </a:solidFill>
                <a:latin typeface="Calibri" panose="020F0502020204030204" pitchFamily="34" charset="0"/>
                <a:cs typeface="Calibri" panose="020F0502020204030204" pitchFamily="34" charset="0"/>
              </a:rPr>
              <a:t>Foz</a:t>
            </a:r>
            <a:r>
              <a:rPr lang="en-US" altLang="es-ES_tradnl" sz="1800" dirty="0">
                <a:solidFill>
                  <a:schemeClr val="bg1"/>
                </a:solidFill>
                <a:latin typeface="Calibri" panose="020F0502020204030204" pitchFamily="34" charset="0"/>
                <a:cs typeface="Calibri" panose="020F0502020204030204" pitchFamily="34" charset="0"/>
              </a:rPr>
              <a:t> do Rio </a:t>
            </a:r>
            <a:r>
              <a:rPr lang="en-US" altLang="es-ES_tradnl" sz="1800" dirty="0" err="1">
                <a:solidFill>
                  <a:schemeClr val="bg1"/>
                </a:solidFill>
                <a:latin typeface="Calibri" panose="020F0502020204030204" pitchFamily="34" charset="0"/>
                <a:cs typeface="Calibri" panose="020F0502020204030204" pitchFamily="34" charset="0"/>
              </a:rPr>
              <a:t>Iguazú</a:t>
            </a:r>
            <a:r>
              <a:rPr lang="en-US" altLang="es-ES_tradnl" sz="1800" dirty="0">
                <a:solidFill>
                  <a:schemeClr val="bg1"/>
                </a:solidFill>
                <a:latin typeface="Calibri" panose="020F0502020204030204" pitchFamily="34" charset="0"/>
                <a:cs typeface="Calibri" panose="020F0502020204030204" pitchFamily="34" charset="0"/>
              </a:rPr>
              <a:t>. </a:t>
            </a:r>
          </a:p>
          <a:p>
            <a:pPr>
              <a:spcBef>
                <a:spcPct val="0"/>
              </a:spcBef>
              <a:buFontTx/>
              <a:buNone/>
            </a:pPr>
            <a:r>
              <a:rPr lang="en-US" altLang="es-ES_tradnl" sz="1800" dirty="0">
                <a:solidFill>
                  <a:schemeClr val="bg1"/>
                </a:solidFill>
                <a:latin typeface="Calibri" panose="020F0502020204030204" pitchFamily="34" charset="0"/>
                <a:cs typeface="Calibri" panose="020F0502020204030204" pitchFamily="34" charset="0"/>
              </a:rPr>
              <a:t>Main equipment erected: 13 main radial </a:t>
            </a:r>
            <a:r>
              <a:rPr lang="en-US" altLang="es-ES_tradnl" sz="1800" dirty="0" err="1">
                <a:solidFill>
                  <a:schemeClr val="bg1"/>
                </a:solidFill>
                <a:latin typeface="Calibri" panose="020F0502020204030204" pitchFamily="34" charset="0"/>
                <a:cs typeface="Calibri" panose="020F0502020204030204" pitchFamily="34" charset="0"/>
              </a:rPr>
              <a:t>tainter</a:t>
            </a:r>
            <a:r>
              <a:rPr lang="en-US" altLang="es-ES_tradnl" sz="1800" dirty="0">
                <a:solidFill>
                  <a:schemeClr val="bg1"/>
                </a:solidFill>
                <a:latin typeface="Calibri" panose="020F0502020204030204" pitchFamily="34" charset="0"/>
                <a:cs typeface="Calibri" panose="020F0502020204030204" pitchFamily="34" charset="0"/>
              </a:rPr>
              <a:t> gates of 20 x 20 m, 3 radial </a:t>
            </a:r>
            <a:r>
              <a:rPr lang="en-US" altLang="es-ES_tradnl" sz="1800" dirty="0" err="1">
                <a:solidFill>
                  <a:schemeClr val="bg1"/>
                </a:solidFill>
                <a:latin typeface="Calibri" panose="020F0502020204030204" pitchFamily="34" charset="0"/>
                <a:cs typeface="Calibri" panose="020F0502020204030204" pitchFamily="34" charset="0"/>
              </a:rPr>
              <a:t>tainter</a:t>
            </a:r>
            <a:r>
              <a:rPr lang="en-US" altLang="es-ES_tradnl" sz="1800" dirty="0">
                <a:solidFill>
                  <a:schemeClr val="bg1"/>
                </a:solidFill>
                <a:latin typeface="Calibri" panose="020F0502020204030204" pitchFamily="34" charset="0"/>
                <a:cs typeface="Calibri" panose="020F0502020204030204" pitchFamily="34" charset="0"/>
              </a:rPr>
              <a:t> gates of 13 x 13 m, 1 sluice gate of 9 x 4 m, 18 Francis turbines of 700 MW each, 36 intake gates of 5 x 12.25 m,  substation of 400 kV (right riverbank) and substation of 750 kV (left riverbank).</a:t>
            </a:r>
          </a:p>
          <a:p>
            <a:pPr>
              <a:spcBef>
                <a:spcPct val="0"/>
              </a:spcBef>
              <a:buFontTx/>
              <a:buNone/>
            </a:pPr>
            <a:r>
              <a:rPr lang="en-US" altLang="en-US" sz="1800" dirty="0">
                <a:solidFill>
                  <a:schemeClr val="bg1"/>
                </a:solidFill>
                <a:latin typeface="Calibri" panose="020F0502020204030204" pitchFamily="34" charset="0"/>
                <a:cs typeface="Calibri" panose="020F0502020204030204" pitchFamily="34" charset="0"/>
              </a:rPr>
              <a:t> </a:t>
            </a:r>
            <a:endParaRPr lang="es-ES" altLang="en-US" sz="1800" dirty="0">
              <a:solidFill>
                <a:schemeClr val="bg1"/>
              </a:solidFill>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3FDD3818-92AD-F447-AD9E-999EF78707E4}"/>
              </a:ext>
            </a:extLst>
          </p:cNvPr>
          <p:cNvSpPr/>
          <p:nvPr/>
        </p:nvSpPr>
        <p:spPr>
          <a:xfrm>
            <a:off x="2802328" y="7029705"/>
            <a:ext cx="1270582" cy="923330"/>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 </a:t>
            </a:r>
            <a:r>
              <a:rPr lang="en-US" altLang="en-US" sz="1800" dirty="0">
                <a:solidFill>
                  <a:schemeClr val="bg1"/>
                </a:solidFill>
                <a:latin typeface="Calibri" panose="020F0502020204030204" pitchFamily="34" charset="0"/>
                <a:cs typeface="Calibri" panose="020F0502020204030204" pitchFamily="34" charset="0"/>
              </a:rPr>
              <a:t>Paraguay - Brazil</a:t>
            </a:r>
          </a:p>
        </p:txBody>
      </p:sp>
      <p:sp>
        <p:nvSpPr>
          <p:cNvPr id="26" name="Rectangle 25">
            <a:extLst>
              <a:ext uri="{FF2B5EF4-FFF2-40B4-BE49-F238E27FC236}">
                <a16:creationId xmlns:a16="http://schemas.microsoft.com/office/drawing/2014/main" id="{943EFFB8-C70F-3947-9929-B5DF2440ADFD}"/>
              </a:ext>
            </a:extLst>
          </p:cNvPr>
          <p:cNvSpPr/>
          <p:nvPr/>
        </p:nvSpPr>
        <p:spPr>
          <a:xfrm>
            <a:off x="739752" y="6274892"/>
            <a:ext cx="14869188" cy="584775"/>
          </a:xfrm>
          <a:prstGeom prst="rect">
            <a:avLst/>
          </a:prstGeom>
        </p:spPr>
        <p:txBody>
          <a:bodyPr wrap="square">
            <a:spAutoFit/>
          </a:bodyPr>
          <a:lstStyle/>
          <a:p>
            <a:pPr defTabSz="914400">
              <a:spcBef>
                <a:spcPct val="0"/>
              </a:spcBef>
            </a:pPr>
            <a:r>
              <a:rPr lang="es-ES" altLang="es-ES_tradnl" sz="3200" b="1" dirty="0">
                <a:solidFill>
                  <a:schemeClr val="bg2"/>
                </a:solidFill>
                <a:cs typeface="Calibri" panose="020F0502020204030204" pitchFamily="34" charset="0"/>
              </a:rPr>
              <a:t>ITAIPÚ HYDROELECTRIC PROJECT</a:t>
            </a:r>
            <a:r>
              <a:rPr lang="en-US" altLang="en-US" sz="3200" b="1" dirty="0">
                <a:solidFill>
                  <a:schemeClr val="bg2"/>
                </a:solidFill>
                <a:cs typeface="Calibri" panose="020F0502020204030204" pitchFamily="34" charset="0"/>
              </a:rPr>
              <a:t> </a:t>
            </a:r>
          </a:p>
        </p:txBody>
      </p:sp>
      <p:sp>
        <p:nvSpPr>
          <p:cNvPr id="38" name="Rectangle 37">
            <a:extLst>
              <a:ext uri="{FF2B5EF4-FFF2-40B4-BE49-F238E27FC236}">
                <a16:creationId xmlns:a16="http://schemas.microsoft.com/office/drawing/2014/main" id="{2E2D5225-BB3B-F943-BD8B-F516CBD9366B}"/>
              </a:ext>
            </a:extLst>
          </p:cNvPr>
          <p:cNvSpPr/>
          <p:nvPr/>
        </p:nvSpPr>
        <p:spPr>
          <a:xfrm>
            <a:off x="6507396" y="7029707"/>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 </a:t>
            </a:r>
            <a:r>
              <a:rPr lang="en-US" altLang="en-US" sz="1800" dirty="0">
                <a:solidFill>
                  <a:schemeClr val="bg1"/>
                </a:solidFill>
                <a:latin typeface="Calibri" panose="020F0502020204030204" pitchFamily="34" charset="0"/>
                <a:cs typeface="Calibri" panose="020F0502020204030204" pitchFamily="34" charset="0"/>
              </a:rPr>
              <a:t>1991</a:t>
            </a:r>
          </a:p>
        </p:txBody>
      </p:sp>
      <p:pic>
        <p:nvPicPr>
          <p:cNvPr id="32" name="Picture 31">
            <a:extLst>
              <a:ext uri="{FF2B5EF4-FFF2-40B4-BE49-F238E27FC236}">
                <a16:creationId xmlns:a16="http://schemas.microsoft.com/office/drawing/2014/main" id="{5DD7D018-CB10-8E45-8816-45D82D69C1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33" name="Rectangle 32">
            <a:extLst>
              <a:ext uri="{FF2B5EF4-FFF2-40B4-BE49-F238E27FC236}">
                <a16:creationId xmlns:a16="http://schemas.microsoft.com/office/drawing/2014/main" id="{4F2DCE1D-2DA9-DF47-9B89-6ED5CF254E6E}"/>
              </a:ext>
            </a:extLst>
          </p:cNvPr>
          <p:cNvSpPr/>
          <p:nvPr/>
        </p:nvSpPr>
        <p:spPr>
          <a:xfrm>
            <a:off x="2777495" y="7953035"/>
            <a:ext cx="3580149" cy="646331"/>
          </a:xfrm>
          <a:prstGeom prst="rect">
            <a:avLst/>
          </a:prstGeom>
        </p:spPr>
        <p:txBody>
          <a:bodyPr wrap="square">
            <a:spAutoFit/>
          </a:bodyPr>
          <a:lstStyle/>
          <a:p>
            <a:pPr defTabSz="1219170"/>
            <a:r>
              <a:rPr lang="es-ES_tradnl" sz="1800" b="1" dirty="0">
                <a:solidFill>
                  <a:schemeClr val="accent2"/>
                </a:solidFill>
                <a:latin typeface="Calibri" panose="020F0502020204030204" pitchFamily="34" charset="0"/>
                <a:cs typeface="Calibri" panose="020F0502020204030204" pitchFamily="34" charset="0"/>
              </a:rPr>
              <a:t>CONTRACT VALUE (US$ MILLIONS)</a:t>
            </a:r>
          </a:p>
          <a:p>
            <a:pPr defTabSz="1219170"/>
            <a:r>
              <a:rPr lang="es-419" altLang="en-US" sz="1800" dirty="0">
                <a:solidFill>
                  <a:schemeClr val="bg1"/>
                </a:solidFill>
                <a:latin typeface="Calibri" panose="020F0502020204030204" pitchFamily="34" charset="0"/>
                <a:cs typeface="Calibri" panose="020F0502020204030204" pitchFamily="34" charset="0"/>
              </a:rPr>
              <a:t>182</a:t>
            </a:r>
            <a:endParaRPr lang="en-US" altLang="en-US" sz="1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54796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ADC3C8-C0D1-074E-834C-0E9FC5750133}"/>
              </a:ext>
            </a:extLst>
          </p:cNvPr>
          <p:cNvPicPr>
            <a:picLocks noChangeAspect="1"/>
          </p:cNvPicPr>
          <p:nvPr/>
        </p:nvPicPr>
        <p:blipFill>
          <a:blip r:embed="rId3"/>
          <a:stretch>
            <a:fillRect/>
          </a:stretch>
        </p:blipFill>
        <p:spPr>
          <a:xfrm>
            <a:off x="-6365" y="685728"/>
            <a:ext cx="16294471" cy="8456848"/>
          </a:xfrm>
          <a:prstGeom prst="rect">
            <a:avLst/>
          </a:prstGeom>
        </p:spPr>
      </p:pic>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4" name="Picture 43">
            <a:extLst>
              <a:ext uri="{FF2B5EF4-FFF2-40B4-BE49-F238E27FC236}">
                <a16:creationId xmlns:a16="http://schemas.microsoft.com/office/drawing/2014/main" id="{BEE6F189-C4F3-D54E-92EC-3CFC377937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14" name="CuadroTexto 78">
            <a:extLst>
              <a:ext uri="{FF2B5EF4-FFF2-40B4-BE49-F238E27FC236}">
                <a16:creationId xmlns:a16="http://schemas.microsoft.com/office/drawing/2014/main" id="{71E5C685-59AD-3B40-A5A0-82F249ED5740}"/>
              </a:ext>
            </a:extLst>
          </p:cNvPr>
          <p:cNvSpPr txBox="1"/>
          <p:nvPr/>
        </p:nvSpPr>
        <p:spPr>
          <a:xfrm>
            <a:off x="485719" y="425668"/>
            <a:ext cx="7939824" cy="830997"/>
          </a:xfrm>
          <a:prstGeom prst="rect">
            <a:avLst/>
          </a:prstGeom>
          <a:noFill/>
        </p:spPr>
        <p:txBody>
          <a:bodyPr wrap="square" rtlCol="0">
            <a:spAutoFit/>
          </a:bodyPr>
          <a:lstStyle/>
          <a:p>
            <a:pPr>
              <a:defRPr/>
            </a:pPr>
            <a:r>
              <a:rPr lang="es-ES_tradnl" altLang="en-US" sz="4800" b="1" dirty="0" err="1">
                <a:solidFill>
                  <a:srgbClr val="8DC63F"/>
                </a:solidFill>
              </a:rPr>
              <a:t>Projects</a:t>
            </a:r>
            <a:r>
              <a:rPr lang="es-ES_tradnl" altLang="en-US" sz="4800" b="1" dirty="0">
                <a:solidFill>
                  <a:srgbClr val="8DC63F"/>
                </a:solidFill>
              </a:rPr>
              <a:t> </a:t>
            </a:r>
            <a:r>
              <a:rPr lang="es-ES_tradnl" altLang="en-US" sz="4800" b="1" dirty="0" err="1">
                <a:solidFill>
                  <a:srgbClr val="8DC63F"/>
                </a:solidFill>
              </a:rPr>
              <a:t>Highlights</a:t>
            </a:r>
            <a:r>
              <a:rPr lang="es-ES_tradnl" altLang="en-US" sz="4800" b="1" dirty="0">
                <a:solidFill>
                  <a:srgbClr val="8DC63F"/>
                </a:solidFill>
              </a:rPr>
              <a:t> - Argentina</a:t>
            </a:r>
            <a:endParaRPr lang="es-ES_tradnl" altLang="en-US" sz="4800" dirty="0">
              <a:solidFill>
                <a:srgbClr val="8DC63F"/>
              </a:solidFill>
            </a:endParaRPr>
          </a:p>
        </p:txBody>
      </p:sp>
    </p:spTree>
    <p:extLst>
      <p:ext uri="{BB962C8B-B14F-4D97-AF65-F5344CB8AC3E}">
        <p14:creationId xmlns:p14="http://schemas.microsoft.com/office/powerpoint/2010/main" val="24173912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9D46BE-0922-4C49-B6F3-6EF9A7D2CB3F}"/>
              </a:ext>
            </a:extLst>
          </p:cNvPr>
          <p:cNvPicPr>
            <a:picLocks noChangeAspect="1"/>
          </p:cNvPicPr>
          <p:nvPr/>
        </p:nvPicPr>
        <p:blipFill>
          <a:blip r:embed="rId3"/>
          <a:stretch>
            <a:fillRect/>
          </a:stretch>
        </p:blipFill>
        <p:spPr>
          <a:xfrm>
            <a:off x="2" y="1033405"/>
            <a:ext cx="16257587" cy="8099144"/>
          </a:xfrm>
          <a:prstGeom prst="rect">
            <a:avLst/>
          </a:prstGeom>
        </p:spPr>
      </p:pic>
      <p:sp>
        <p:nvSpPr>
          <p:cNvPr id="73" name="Rectángulo 30">
            <a:extLst>
              <a:ext uri="{FF2B5EF4-FFF2-40B4-BE49-F238E27FC236}">
                <a16:creationId xmlns:a16="http://schemas.microsoft.com/office/drawing/2014/main" id="{F2C9A019-AFFB-4246-B0B6-A2596EC52F21}"/>
              </a:ext>
            </a:extLst>
          </p:cNvPr>
          <p:cNvSpPr/>
          <p:nvPr/>
        </p:nvSpPr>
        <p:spPr>
          <a:xfrm>
            <a:off x="-31533" y="6111874"/>
            <a:ext cx="16289121"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43EFFB8-C70F-3947-9929-B5DF2440ADFD}"/>
              </a:ext>
            </a:extLst>
          </p:cNvPr>
          <p:cNvSpPr/>
          <p:nvPr/>
        </p:nvSpPr>
        <p:spPr>
          <a:xfrm>
            <a:off x="739752" y="6324266"/>
            <a:ext cx="9822501" cy="584775"/>
          </a:xfrm>
          <a:prstGeom prst="rect">
            <a:avLst/>
          </a:prstGeom>
        </p:spPr>
        <p:txBody>
          <a:bodyPr wrap="square">
            <a:spAutoFit/>
          </a:bodyPr>
          <a:lstStyle/>
          <a:p>
            <a:pPr defTabSz="1219170"/>
            <a:r>
              <a:rPr lang="es-ES" altLang="en-US" sz="3200" b="1" dirty="0">
                <a:solidFill>
                  <a:schemeClr val="bg1"/>
                </a:solidFill>
                <a:cs typeface="Calibri" panose="020F0502020204030204" pitchFamily="34" charset="0"/>
              </a:rPr>
              <a:t>FORTIN DE PIEDRA - VACA MUERTA</a:t>
            </a:r>
          </a:p>
        </p:txBody>
      </p:sp>
      <p:sp>
        <p:nvSpPr>
          <p:cNvPr id="59" name="CuadroTexto 78">
            <a:extLst>
              <a:ext uri="{FF2B5EF4-FFF2-40B4-BE49-F238E27FC236}">
                <a16:creationId xmlns:a16="http://schemas.microsoft.com/office/drawing/2014/main" id="{74F18C80-EA61-7E42-9C2F-E8705F046681}"/>
              </a:ext>
            </a:extLst>
          </p:cNvPr>
          <p:cNvSpPr txBox="1"/>
          <p:nvPr/>
        </p:nvSpPr>
        <p:spPr>
          <a:xfrm>
            <a:off x="485719" y="425668"/>
            <a:ext cx="12486002" cy="830997"/>
          </a:xfrm>
          <a:prstGeom prst="rect">
            <a:avLst/>
          </a:prstGeom>
          <a:noFill/>
        </p:spPr>
        <p:txBody>
          <a:bodyPr wrap="square" rtlCol="0">
            <a:spAutoFit/>
          </a:bodyPr>
          <a:lstStyle/>
          <a:p>
            <a:r>
              <a:rPr lang="es-ES_tradnl" sz="4800" b="1" dirty="0" err="1">
                <a:solidFill>
                  <a:schemeClr val="bg1"/>
                </a:solidFill>
                <a:latin typeface="Calibri" panose="020F0502020204030204" pitchFamily="34" charset="0"/>
                <a:ea typeface="Univers" charset="0"/>
                <a:cs typeface="Calibri" panose="020F0502020204030204" pitchFamily="34" charset="0"/>
              </a:rPr>
              <a:t>Projects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err="1">
                <a:solidFill>
                  <a:schemeClr val="bg1"/>
                </a:solidFill>
                <a:latin typeface="Calibri" panose="020F0502020204030204" pitchFamily="34" charset="0"/>
                <a:ea typeface="Univers" charset="0"/>
                <a:cs typeface="Calibri" panose="020F0502020204030204" pitchFamily="34" charset="0"/>
              </a:rPr>
              <a:t>Oil</a:t>
            </a:r>
            <a:r>
              <a:rPr lang="es-ES_tradnl" sz="4000" dirty="0">
                <a:solidFill>
                  <a:schemeClr val="bg1"/>
                </a:solidFill>
                <a:latin typeface="Calibri" panose="020F0502020204030204" pitchFamily="34" charset="0"/>
                <a:ea typeface="Univers" charset="0"/>
                <a:cs typeface="Calibri" panose="020F0502020204030204" pitchFamily="34" charset="0"/>
              </a:rPr>
              <a:t> &amp; Gas</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pic>
        <p:nvPicPr>
          <p:cNvPr id="32" name="Picture 31">
            <a:extLst>
              <a:ext uri="{FF2B5EF4-FFF2-40B4-BE49-F238E27FC236}">
                <a16:creationId xmlns:a16="http://schemas.microsoft.com/office/drawing/2014/main" id="{75AAEBE3-A7D4-8244-8A63-E9C02305BB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38" name="Rectangle 37">
            <a:extLst>
              <a:ext uri="{FF2B5EF4-FFF2-40B4-BE49-F238E27FC236}">
                <a16:creationId xmlns:a16="http://schemas.microsoft.com/office/drawing/2014/main" id="{2862A2B9-8DAF-7149-AF4C-B0634148EEAC}"/>
              </a:ext>
            </a:extLst>
          </p:cNvPr>
          <p:cNvSpPr/>
          <p:nvPr/>
        </p:nvSpPr>
        <p:spPr>
          <a:xfrm>
            <a:off x="739752" y="7020363"/>
            <a:ext cx="1654397" cy="646331"/>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br>
              <a:rPr lang="es-ES" altLang="en-US" sz="1800" b="1" dirty="0">
                <a:solidFill>
                  <a:schemeClr val="accent2"/>
                </a:solidFill>
                <a:latin typeface="Calibri" panose="020F0502020204030204" pitchFamily="34" charset="0"/>
                <a:cs typeface="Calibri" panose="020F0502020204030204" pitchFamily="34" charset="0"/>
              </a:rPr>
            </a:br>
            <a:r>
              <a:rPr lang="en-US" altLang="en-US" sz="1800" dirty="0" err="1">
                <a:solidFill>
                  <a:schemeClr val="bg1"/>
                </a:solidFill>
                <a:latin typeface="Calibri Light" panose="020F0302020204030204" pitchFamily="34" charset="0"/>
                <a:cs typeface="Calibri Light" panose="020F0302020204030204" pitchFamily="34" charset="0"/>
              </a:rPr>
              <a:t>Tecpetrol</a:t>
            </a:r>
            <a:endParaRPr lang="en-US" altLang="en-US" sz="1800" dirty="0">
              <a:solidFill>
                <a:schemeClr val="bg1"/>
              </a:solidFill>
              <a:latin typeface="Calibri Light" panose="020F0302020204030204" pitchFamily="34" charset="0"/>
              <a:cs typeface="Calibri Light" panose="020F0302020204030204" pitchFamily="34" charset="0"/>
            </a:endParaRPr>
          </a:p>
        </p:txBody>
      </p:sp>
      <p:sp>
        <p:nvSpPr>
          <p:cNvPr id="39" name="Rectangle 38">
            <a:extLst>
              <a:ext uri="{FF2B5EF4-FFF2-40B4-BE49-F238E27FC236}">
                <a16:creationId xmlns:a16="http://schemas.microsoft.com/office/drawing/2014/main" id="{3922A6EB-DB79-2E4B-81D3-B24BF3D9C144}"/>
              </a:ext>
            </a:extLst>
          </p:cNvPr>
          <p:cNvSpPr/>
          <p:nvPr/>
        </p:nvSpPr>
        <p:spPr>
          <a:xfrm>
            <a:off x="4557465" y="7020365"/>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n-US" altLang="en-US" sz="1800" dirty="0">
                <a:solidFill>
                  <a:schemeClr val="bg1"/>
                </a:solidFill>
                <a:latin typeface="Calibri" panose="020F0502020204030204" pitchFamily="34" charset="0"/>
                <a:cs typeface="Calibri" panose="020F0502020204030204" pitchFamily="34" charset="0"/>
              </a:rPr>
              <a:t>EPC</a:t>
            </a:r>
          </a:p>
        </p:txBody>
      </p:sp>
      <p:sp>
        <p:nvSpPr>
          <p:cNvPr id="42" name="Rectangle 41">
            <a:extLst>
              <a:ext uri="{FF2B5EF4-FFF2-40B4-BE49-F238E27FC236}">
                <a16:creationId xmlns:a16="http://schemas.microsoft.com/office/drawing/2014/main" id="{B86F7F35-8A66-AE4F-AA98-B0BE64CAC020}"/>
              </a:ext>
            </a:extLst>
          </p:cNvPr>
          <p:cNvSpPr/>
          <p:nvPr/>
        </p:nvSpPr>
        <p:spPr>
          <a:xfrm>
            <a:off x="8410022" y="7027597"/>
            <a:ext cx="7107814" cy="1200329"/>
          </a:xfrm>
          <a:prstGeom prst="rect">
            <a:avLst/>
          </a:prstGeom>
        </p:spPr>
        <p:txBody>
          <a:bodyPr wrap="square">
            <a:spAutoFit/>
          </a:bodyPr>
          <a:lstStyle/>
          <a:p>
            <a:r>
              <a:rPr lang="en-US" altLang="en-US" sz="1800" b="1" dirty="0">
                <a:solidFill>
                  <a:schemeClr val="accent2"/>
                </a:solidFill>
                <a:latin typeface="Calibri" panose="020F0502020204030204" pitchFamily="34" charset="0"/>
                <a:cs typeface="Calibri" panose="020F0502020204030204" pitchFamily="34" charset="0"/>
              </a:rPr>
              <a:t>DESCRIPTION:</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Light" panose="020F0302020204030204" pitchFamily="34" charset="0"/>
                <a:cs typeface="Calibri Light" panose="020F0302020204030204" pitchFamily="34" charset="0"/>
              </a:rPr>
              <a:t>Design and construction of facilities to drill, treat and transport the gas produced. These works enable the processing of 17.5 MM m</a:t>
            </a:r>
            <a:r>
              <a:rPr lang="en-US" altLang="en-US" sz="1800" baseline="30000" dirty="0">
                <a:solidFill>
                  <a:schemeClr val="bg1"/>
                </a:solidFill>
                <a:latin typeface="Calibri Light" panose="020F0302020204030204" pitchFamily="34" charset="0"/>
                <a:cs typeface="Calibri Light" panose="020F0302020204030204" pitchFamily="34" charset="0"/>
              </a:rPr>
              <a:t>3</a:t>
            </a:r>
            <a:r>
              <a:rPr lang="en-US" altLang="en-US" sz="1800" dirty="0">
                <a:solidFill>
                  <a:schemeClr val="bg1"/>
                </a:solidFill>
                <a:latin typeface="Calibri Light" panose="020F0302020204030204" pitchFamily="34" charset="0"/>
                <a:cs typeface="Calibri Light" panose="020F0302020204030204" pitchFamily="34" charset="0"/>
              </a:rPr>
              <a:t>/day.</a:t>
            </a:r>
            <a:endParaRPr lang="es-ES" altLang="en-US" sz="1800" dirty="0">
              <a:solidFill>
                <a:schemeClr val="bg1"/>
              </a:solidFill>
              <a:latin typeface="Calibri Light" panose="020F0302020204030204" pitchFamily="34" charset="0"/>
              <a:cs typeface="Calibri Light" panose="020F0302020204030204" pitchFamily="34" charset="0"/>
            </a:endParaRPr>
          </a:p>
          <a:p>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43" name="Rectangle 42">
            <a:extLst>
              <a:ext uri="{FF2B5EF4-FFF2-40B4-BE49-F238E27FC236}">
                <a16:creationId xmlns:a16="http://schemas.microsoft.com/office/drawing/2014/main" id="{BDCA158C-80C3-5945-A2E5-2DBF4C022217}"/>
              </a:ext>
            </a:extLst>
          </p:cNvPr>
          <p:cNvSpPr/>
          <p:nvPr/>
        </p:nvSpPr>
        <p:spPr>
          <a:xfrm>
            <a:off x="2806584" y="7020363"/>
            <a:ext cx="1654397"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 </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panose="020F0502020204030204" pitchFamily="34" charset="0"/>
                <a:cs typeface="Calibri" panose="020F0502020204030204" pitchFamily="34" charset="0"/>
              </a:rPr>
              <a:t>Argentina</a:t>
            </a:r>
          </a:p>
        </p:txBody>
      </p:sp>
      <p:sp>
        <p:nvSpPr>
          <p:cNvPr id="46" name="Rectangle 45">
            <a:extLst>
              <a:ext uri="{FF2B5EF4-FFF2-40B4-BE49-F238E27FC236}">
                <a16:creationId xmlns:a16="http://schemas.microsoft.com/office/drawing/2014/main" id="{F7ED6491-59D0-EC4B-B872-9D8D36719EBC}"/>
              </a:ext>
            </a:extLst>
          </p:cNvPr>
          <p:cNvSpPr/>
          <p:nvPr/>
        </p:nvSpPr>
        <p:spPr>
          <a:xfrm>
            <a:off x="6224388" y="7021043"/>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n-US" altLang="en-US" sz="1800" dirty="0">
                <a:solidFill>
                  <a:schemeClr val="bg1"/>
                </a:solidFill>
                <a:latin typeface="Calibri" panose="020F0502020204030204" pitchFamily="34" charset="0"/>
                <a:cs typeface="Calibri" panose="020F0502020204030204" pitchFamily="34" charset="0"/>
              </a:rPr>
              <a:t>2020</a:t>
            </a:r>
          </a:p>
        </p:txBody>
      </p:sp>
      <p:sp>
        <p:nvSpPr>
          <p:cNvPr id="3" name="Botón de acción: Volver 2">
            <a:hlinkClick r:id="rId5" action="ppaction://hlinksldjump" highlightClick="1"/>
            <a:extLst>
              <a:ext uri="{FF2B5EF4-FFF2-40B4-BE49-F238E27FC236}">
                <a16:creationId xmlns:a16="http://schemas.microsoft.com/office/drawing/2014/main" id="{93A52A4C-1FA4-E041-930E-BED4B8096457}"/>
              </a:ext>
            </a:extLst>
          </p:cNvPr>
          <p:cNvSpPr/>
          <p:nvPr/>
        </p:nvSpPr>
        <p:spPr>
          <a:xfrm>
            <a:off x="485719" y="8433836"/>
            <a:ext cx="3681835" cy="735564"/>
          </a:xfrm>
          <a:prstGeom prst="actionButtonRetur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 name="Botón de acción: Hacia delante o Siguiente 4">
            <a:hlinkClick r:id="" action="ppaction://hlinkshowjump?jump=nextslide" highlightClick="1"/>
            <a:extLst>
              <a:ext uri="{FF2B5EF4-FFF2-40B4-BE49-F238E27FC236}">
                <a16:creationId xmlns:a16="http://schemas.microsoft.com/office/drawing/2014/main" id="{D12BCEE2-4693-674E-B465-4AA5FEDB78E7}"/>
              </a:ext>
            </a:extLst>
          </p:cNvPr>
          <p:cNvSpPr/>
          <p:nvPr/>
        </p:nvSpPr>
        <p:spPr>
          <a:xfrm>
            <a:off x="11887200" y="8433836"/>
            <a:ext cx="4220308" cy="698713"/>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7" name="Rectangle 46">
            <a:extLst>
              <a:ext uri="{FF2B5EF4-FFF2-40B4-BE49-F238E27FC236}">
                <a16:creationId xmlns:a16="http://schemas.microsoft.com/office/drawing/2014/main" id="{4F2DCE1D-2DA9-DF47-9B89-6ED5CF254E6E}"/>
              </a:ext>
            </a:extLst>
          </p:cNvPr>
          <p:cNvSpPr/>
          <p:nvPr/>
        </p:nvSpPr>
        <p:spPr>
          <a:xfrm>
            <a:off x="2782800" y="7718552"/>
            <a:ext cx="3580149" cy="646331"/>
          </a:xfrm>
          <a:prstGeom prst="rect">
            <a:avLst/>
          </a:prstGeom>
        </p:spPr>
        <p:txBody>
          <a:bodyPr wrap="square">
            <a:spAutoFit/>
          </a:bodyPr>
          <a:lstStyle/>
          <a:p>
            <a:pPr defTabSz="1219170"/>
            <a:r>
              <a:rPr lang="es-ES_tradnl" sz="1800" b="1" dirty="0">
                <a:solidFill>
                  <a:schemeClr val="accent2"/>
                </a:solidFill>
                <a:latin typeface="Calibri" panose="020F0502020204030204" pitchFamily="34" charset="0"/>
                <a:cs typeface="Calibri" panose="020F0502020204030204" pitchFamily="34" charset="0"/>
              </a:rPr>
              <a:t>CONTRACT VALUE (US$ MILLIONS)</a:t>
            </a:r>
          </a:p>
          <a:p>
            <a:pPr defTabSz="1219170"/>
            <a:r>
              <a:rPr lang="es-419" altLang="en-US" sz="1800" dirty="0">
                <a:solidFill>
                  <a:schemeClr val="bg1"/>
                </a:solidFill>
                <a:latin typeface="Calibri" panose="020F0502020204030204" pitchFamily="34" charset="0"/>
                <a:cs typeface="Calibri" panose="020F0502020204030204" pitchFamily="34" charset="0"/>
              </a:rPr>
              <a:t>574</a:t>
            </a:r>
            <a:endParaRPr lang="en-US" altLang="en-US" sz="1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102978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34C3B1-9DA5-0847-A325-D40CD55701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033110"/>
            <a:ext cx="16263953" cy="8094038"/>
          </a:xfrm>
          <a:prstGeom prst="rect">
            <a:avLst/>
          </a:prstGeom>
        </p:spPr>
      </p:pic>
      <p:sp>
        <p:nvSpPr>
          <p:cNvPr id="29" name="Rectángulo 30">
            <a:extLst>
              <a:ext uri="{FF2B5EF4-FFF2-40B4-BE49-F238E27FC236}">
                <a16:creationId xmlns:a16="http://schemas.microsoft.com/office/drawing/2014/main" id="{0D5AC4B2-B454-7445-863C-920951859714}"/>
              </a:ext>
            </a:extLst>
          </p:cNvPr>
          <p:cNvSpPr/>
          <p:nvPr/>
        </p:nvSpPr>
        <p:spPr>
          <a:xfrm>
            <a:off x="6365" y="6103727"/>
            <a:ext cx="16257588"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43EFFB8-C70F-3947-9929-B5DF2440ADFD}"/>
              </a:ext>
            </a:extLst>
          </p:cNvPr>
          <p:cNvSpPr/>
          <p:nvPr/>
        </p:nvSpPr>
        <p:spPr>
          <a:xfrm>
            <a:off x="726775" y="6300926"/>
            <a:ext cx="15135248" cy="584775"/>
          </a:xfrm>
          <a:prstGeom prst="rect">
            <a:avLst/>
          </a:prstGeom>
        </p:spPr>
        <p:txBody>
          <a:bodyPr wrap="square">
            <a:spAutoFit/>
          </a:bodyPr>
          <a:lstStyle/>
          <a:p>
            <a:pPr defTabSz="1219170"/>
            <a:r>
              <a:rPr lang="en-US" altLang="en-US" sz="3200" b="1" dirty="0">
                <a:solidFill>
                  <a:schemeClr val="bg1"/>
                </a:solidFill>
                <a:cs typeface="Calibri" panose="020F0502020204030204" pitchFamily="34" charset="0"/>
              </a:rPr>
              <a:t>EXTENSION OF THE BUENOS AIRES "H" SUBWAY LINE</a:t>
            </a:r>
            <a:endParaRPr lang="es-ES" altLang="en-US" sz="3200" b="1" dirty="0">
              <a:solidFill>
                <a:schemeClr val="bg1"/>
              </a:solidFill>
              <a:cs typeface="Calibri" panose="020F0502020204030204" pitchFamily="34" charset="0"/>
            </a:endParaRPr>
          </a:p>
        </p:txBody>
      </p:sp>
      <p:sp>
        <p:nvSpPr>
          <p:cNvPr id="5" name="Rectangle 4">
            <a:extLst>
              <a:ext uri="{FF2B5EF4-FFF2-40B4-BE49-F238E27FC236}">
                <a16:creationId xmlns:a16="http://schemas.microsoft.com/office/drawing/2014/main" id="{2E183DF3-FFA3-2A4A-B648-0745683B661B}"/>
              </a:ext>
            </a:extLst>
          </p:cNvPr>
          <p:cNvSpPr/>
          <p:nvPr/>
        </p:nvSpPr>
        <p:spPr>
          <a:xfrm>
            <a:off x="739750" y="7073599"/>
            <a:ext cx="2525871" cy="923330"/>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p>
          <a:p>
            <a:pPr defTabSz="1219170"/>
            <a:r>
              <a:rPr lang="es-ES" altLang="en-US" sz="1800" dirty="0">
                <a:solidFill>
                  <a:schemeClr val="bg1"/>
                </a:solidFill>
                <a:latin typeface="Calibri Light" panose="020F0302020204030204" pitchFamily="34" charset="0"/>
                <a:cs typeface="Calibri Light" panose="020F0302020204030204" pitchFamily="34" charset="0"/>
              </a:rPr>
              <a:t>Subterráneos de Buenos Aires Sociedad del Estado </a:t>
            </a:r>
          </a:p>
        </p:txBody>
      </p:sp>
      <p:sp>
        <p:nvSpPr>
          <p:cNvPr id="18" name="Rectangle 17">
            <a:extLst>
              <a:ext uri="{FF2B5EF4-FFF2-40B4-BE49-F238E27FC236}">
                <a16:creationId xmlns:a16="http://schemas.microsoft.com/office/drawing/2014/main" id="{28FB65C3-BDDD-4245-BF4B-B1324FD22EDC}"/>
              </a:ext>
            </a:extLst>
          </p:cNvPr>
          <p:cNvSpPr/>
          <p:nvPr/>
        </p:nvSpPr>
        <p:spPr>
          <a:xfrm>
            <a:off x="5768139" y="7073602"/>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n-US" altLang="en-US" sz="1800" dirty="0">
                <a:solidFill>
                  <a:schemeClr val="bg1"/>
                </a:solidFill>
                <a:latin typeface="Calibri" panose="020F0502020204030204" pitchFamily="34" charset="0"/>
                <a:cs typeface="Calibri" panose="020F0502020204030204" pitchFamily="34" charset="0"/>
              </a:rPr>
              <a:t>EPC</a:t>
            </a:r>
          </a:p>
        </p:txBody>
      </p:sp>
      <p:sp>
        <p:nvSpPr>
          <p:cNvPr id="19" name="Rectangle 18">
            <a:extLst>
              <a:ext uri="{FF2B5EF4-FFF2-40B4-BE49-F238E27FC236}">
                <a16:creationId xmlns:a16="http://schemas.microsoft.com/office/drawing/2014/main" id="{36C6D4A4-1EC8-DF43-A374-52E0E0015E1D}"/>
              </a:ext>
            </a:extLst>
          </p:cNvPr>
          <p:cNvSpPr/>
          <p:nvPr/>
        </p:nvSpPr>
        <p:spPr>
          <a:xfrm>
            <a:off x="10087374" y="7045662"/>
            <a:ext cx="4953313" cy="923330"/>
          </a:xfrm>
          <a:prstGeom prst="rect">
            <a:avLst/>
          </a:prstGeom>
        </p:spPr>
        <p:txBody>
          <a:bodyPr wrap="square">
            <a:spAutoFit/>
          </a:bodyPr>
          <a:lstStyle/>
          <a:p>
            <a:r>
              <a:rPr lang="en-US" altLang="en-US" sz="1800" b="1" dirty="0">
                <a:solidFill>
                  <a:schemeClr val="accent2"/>
                </a:solidFill>
                <a:latin typeface="Calibri" panose="020F0502020204030204" pitchFamily="34" charset="0"/>
                <a:cs typeface="Calibri" panose="020F0502020204030204" pitchFamily="34" charset="0"/>
              </a:rPr>
              <a:t>DESCRIPTION:</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Light" panose="020F0302020204030204" pitchFamily="34" charset="0"/>
                <a:cs typeface="Calibri Light" panose="020F0302020204030204" pitchFamily="34" charset="0"/>
              </a:rPr>
              <a:t>Building 4.5 km of tunnels, 4 stations, 2 workshops and underground sheds.</a:t>
            </a: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25" name="Rectangle 24">
            <a:extLst>
              <a:ext uri="{FF2B5EF4-FFF2-40B4-BE49-F238E27FC236}">
                <a16:creationId xmlns:a16="http://schemas.microsoft.com/office/drawing/2014/main" id="{4F2DCE1D-2DA9-DF47-9B89-6ED5CF254E6E}"/>
              </a:ext>
            </a:extLst>
          </p:cNvPr>
          <p:cNvSpPr/>
          <p:nvPr/>
        </p:nvSpPr>
        <p:spPr>
          <a:xfrm>
            <a:off x="3733029" y="7073602"/>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a:t>
            </a:r>
          </a:p>
          <a:p>
            <a:pPr defTabSz="1219170"/>
            <a:r>
              <a:rPr lang="en-US" altLang="en-US" sz="1800" dirty="0">
                <a:solidFill>
                  <a:schemeClr val="bg1"/>
                </a:solidFill>
                <a:latin typeface="Calibri" panose="020F0502020204030204" pitchFamily="34" charset="0"/>
                <a:cs typeface="Calibri" panose="020F0502020204030204" pitchFamily="34" charset="0"/>
              </a:rPr>
              <a:t>Argentina</a:t>
            </a:r>
          </a:p>
        </p:txBody>
      </p:sp>
      <p:sp>
        <p:nvSpPr>
          <p:cNvPr id="30" name="Rectangle 29">
            <a:extLst>
              <a:ext uri="{FF2B5EF4-FFF2-40B4-BE49-F238E27FC236}">
                <a16:creationId xmlns:a16="http://schemas.microsoft.com/office/drawing/2014/main" id="{A67C8F3A-F1F2-7645-8EBB-A0F7FF62DEDB}"/>
              </a:ext>
            </a:extLst>
          </p:cNvPr>
          <p:cNvSpPr/>
          <p:nvPr/>
        </p:nvSpPr>
        <p:spPr>
          <a:xfrm>
            <a:off x="7788247" y="7037228"/>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n-US" altLang="en-US" sz="1800" dirty="0">
                <a:solidFill>
                  <a:schemeClr val="bg1"/>
                </a:solidFill>
                <a:latin typeface="Calibri" panose="020F0502020204030204" pitchFamily="34" charset="0"/>
                <a:cs typeface="Calibri" panose="020F0502020204030204" pitchFamily="34" charset="0"/>
              </a:rPr>
              <a:t>2019</a:t>
            </a:r>
          </a:p>
        </p:txBody>
      </p:sp>
      <p:sp>
        <p:nvSpPr>
          <p:cNvPr id="32" name="CuadroTexto 78">
            <a:extLst>
              <a:ext uri="{FF2B5EF4-FFF2-40B4-BE49-F238E27FC236}">
                <a16:creationId xmlns:a16="http://schemas.microsoft.com/office/drawing/2014/main" id="{5E1FF239-ABE3-4747-9234-28848E9D3027}"/>
              </a:ext>
            </a:extLst>
          </p:cNvPr>
          <p:cNvSpPr txBox="1"/>
          <p:nvPr/>
        </p:nvSpPr>
        <p:spPr>
          <a:xfrm>
            <a:off x="485718" y="425668"/>
            <a:ext cx="12982455"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a:solidFill>
                  <a:schemeClr val="bg1"/>
                </a:solidFill>
                <a:latin typeface="Calibri" panose="020F0502020204030204" pitchFamily="34" charset="0"/>
                <a:ea typeface="Univers" charset="0"/>
                <a:cs typeface="Calibri" panose="020F0502020204030204" pitchFamily="34" charset="0"/>
              </a:rPr>
              <a:t>Civil </a:t>
            </a:r>
            <a:r>
              <a:rPr lang="es-ES_tradnl" sz="4000" dirty="0" err="1">
                <a:solidFill>
                  <a:schemeClr val="bg1"/>
                </a:solidFill>
                <a:latin typeface="Calibri" panose="020F0502020204030204" pitchFamily="34" charset="0"/>
                <a:ea typeface="Univers" charset="0"/>
                <a:cs typeface="Calibri" panose="020F0502020204030204" pitchFamily="34" charset="0"/>
              </a:rPr>
              <a:t>Infrastructure</a:t>
            </a:r>
            <a:r>
              <a:rPr lang="es-ES_tradnl" sz="4000" dirty="0">
                <a:solidFill>
                  <a:schemeClr val="bg1"/>
                </a:solidFill>
                <a:latin typeface="Calibri" panose="020F0502020204030204" pitchFamily="34" charset="0"/>
                <a:ea typeface="Univers" charset="0"/>
                <a:cs typeface="Calibri" panose="020F0502020204030204" pitchFamily="34" charset="0"/>
              </a:rPr>
              <a:t> Works </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pic>
        <p:nvPicPr>
          <p:cNvPr id="33" name="Picture 32">
            <a:extLst>
              <a:ext uri="{FF2B5EF4-FFF2-40B4-BE49-F238E27FC236}">
                <a16:creationId xmlns:a16="http://schemas.microsoft.com/office/drawing/2014/main" id="{1A9CCD3C-6CCA-B540-8EE1-234507A521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43" name="Rectangle 42">
            <a:extLst>
              <a:ext uri="{FF2B5EF4-FFF2-40B4-BE49-F238E27FC236}">
                <a16:creationId xmlns:a16="http://schemas.microsoft.com/office/drawing/2014/main" id="{4F2DCE1D-2DA9-DF47-9B89-6ED5CF254E6E}"/>
              </a:ext>
            </a:extLst>
          </p:cNvPr>
          <p:cNvSpPr/>
          <p:nvPr/>
        </p:nvSpPr>
        <p:spPr>
          <a:xfrm>
            <a:off x="3733029" y="7869895"/>
            <a:ext cx="3580149" cy="646331"/>
          </a:xfrm>
          <a:prstGeom prst="rect">
            <a:avLst/>
          </a:prstGeom>
        </p:spPr>
        <p:txBody>
          <a:bodyPr wrap="square">
            <a:spAutoFit/>
          </a:bodyPr>
          <a:lstStyle/>
          <a:p>
            <a:pPr defTabSz="1219170"/>
            <a:r>
              <a:rPr lang="es-ES_tradnl" sz="1800" b="1" dirty="0">
                <a:solidFill>
                  <a:schemeClr val="accent2"/>
                </a:solidFill>
                <a:latin typeface="Calibri" panose="020F0502020204030204" pitchFamily="34" charset="0"/>
                <a:cs typeface="Calibri" panose="020F0502020204030204" pitchFamily="34" charset="0"/>
              </a:rPr>
              <a:t>CONTRACT VALUE (US$ MILLIONS)</a:t>
            </a:r>
          </a:p>
          <a:p>
            <a:pPr defTabSz="1219170"/>
            <a:r>
              <a:rPr lang="es-419" altLang="en-US" sz="1800" dirty="0">
                <a:solidFill>
                  <a:schemeClr val="bg1"/>
                </a:solidFill>
                <a:latin typeface="Calibri" panose="020F0502020204030204" pitchFamily="34" charset="0"/>
                <a:cs typeface="Calibri" panose="020F0502020204030204" pitchFamily="34" charset="0"/>
              </a:rPr>
              <a:t>470</a:t>
            </a:r>
            <a:endParaRPr lang="en-US" altLang="en-US" sz="1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22121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64" y="694265"/>
            <a:ext cx="16261452" cy="8449735"/>
          </a:xfrm>
          <a:prstGeom prst="rect">
            <a:avLst/>
          </a:prstGeom>
        </p:spPr>
      </p:pic>
      <p:sp>
        <p:nvSpPr>
          <p:cNvPr id="30" name="Rectángulo 30">
            <a:extLst>
              <a:ext uri="{FF2B5EF4-FFF2-40B4-BE49-F238E27FC236}">
                <a16:creationId xmlns:a16="http://schemas.microsoft.com/office/drawing/2014/main" id="{AE4AEE78-B9EB-1C40-B9E0-EF1905FAF6B2}"/>
              </a:ext>
            </a:extLst>
          </p:cNvPr>
          <p:cNvSpPr/>
          <p:nvPr/>
        </p:nvSpPr>
        <p:spPr>
          <a:xfrm>
            <a:off x="6365" y="6103727"/>
            <a:ext cx="16257588"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3" name="Rectángulo 30">
            <a:extLst>
              <a:ext uri="{FF2B5EF4-FFF2-40B4-BE49-F238E27FC236}">
                <a16:creationId xmlns:a16="http://schemas.microsoft.com/office/drawing/2014/main" id="{A7E32E5F-F6D2-ED48-BE77-18890E2194CB}"/>
              </a:ext>
            </a:extLst>
          </p:cNvPr>
          <p:cNvSpPr/>
          <p:nvPr/>
        </p:nvSpPr>
        <p:spPr>
          <a:xfrm>
            <a:off x="0" y="8433836"/>
            <a:ext cx="16257588" cy="710164"/>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Rectángulo 30">
            <a:extLst>
              <a:ext uri="{FF2B5EF4-FFF2-40B4-BE49-F238E27FC236}">
                <a16:creationId xmlns:a16="http://schemas.microsoft.com/office/drawing/2014/main" id="{E65DDEC8-E6DF-2646-84D5-24931FA0C1EC}"/>
              </a:ext>
            </a:extLst>
          </p:cNvPr>
          <p:cNvSpPr/>
          <p:nvPr/>
        </p:nvSpPr>
        <p:spPr>
          <a:xfrm>
            <a:off x="0" y="1615964"/>
            <a:ext cx="16257588" cy="864000"/>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uadroTexto 78">
            <a:extLst>
              <a:ext uri="{FF2B5EF4-FFF2-40B4-BE49-F238E27FC236}">
                <a16:creationId xmlns:a16="http://schemas.microsoft.com/office/drawing/2014/main" id="{771546CB-2D70-3D4D-8E0C-4FED560C1458}"/>
              </a:ext>
            </a:extLst>
          </p:cNvPr>
          <p:cNvSpPr txBox="1"/>
          <p:nvPr/>
        </p:nvSpPr>
        <p:spPr>
          <a:xfrm>
            <a:off x="485719" y="425668"/>
            <a:ext cx="11831788"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a:solidFill>
                  <a:schemeClr val="bg1"/>
                </a:solidFill>
                <a:latin typeface="Calibri" panose="020F0502020204030204" pitchFamily="34" charset="0"/>
                <a:ea typeface="Univers" charset="0"/>
                <a:cs typeface="Calibri" panose="020F0502020204030204" pitchFamily="34" charset="0"/>
              </a:rPr>
              <a:t>Civil </a:t>
            </a:r>
            <a:r>
              <a:rPr lang="es-ES_tradnl" sz="4000" dirty="0" err="1">
                <a:solidFill>
                  <a:schemeClr val="bg1"/>
                </a:solidFill>
                <a:latin typeface="Calibri" panose="020F0502020204030204" pitchFamily="34" charset="0"/>
                <a:ea typeface="Univers" charset="0"/>
                <a:cs typeface="Calibri" panose="020F0502020204030204" pitchFamily="34" charset="0"/>
              </a:rPr>
              <a:t>Infrastructure</a:t>
            </a:r>
            <a:r>
              <a:rPr lang="es-ES_tradnl" sz="4000" dirty="0">
                <a:solidFill>
                  <a:schemeClr val="bg1"/>
                </a:solidFill>
                <a:latin typeface="Calibri" panose="020F0502020204030204" pitchFamily="34" charset="0"/>
                <a:ea typeface="Univers" charset="0"/>
                <a:cs typeface="Calibri" panose="020F0502020204030204" pitchFamily="34" charset="0"/>
              </a:rPr>
              <a:t> Works </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sp>
        <p:nvSpPr>
          <p:cNvPr id="26" name="Rectangle 25">
            <a:extLst>
              <a:ext uri="{FF2B5EF4-FFF2-40B4-BE49-F238E27FC236}">
                <a16:creationId xmlns:a16="http://schemas.microsoft.com/office/drawing/2014/main" id="{943EFFB8-C70F-3947-9929-B5DF2440ADFD}"/>
              </a:ext>
            </a:extLst>
          </p:cNvPr>
          <p:cNvSpPr/>
          <p:nvPr/>
        </p:nvSpPr>
        <p:spPr>
          <a:xfrm>
            <a:off x="739752" y="6252108"/>
            <a:ext cx="15135248" cy="1077218"/>
          </a:xfrm>
          <a:prstGeom prst="rect">
            <a:avLst/>
          </a:prstGeom>
        </p:spPr>
        <p:txBody>
          <a:bodyPr wrap="square">
            <a:spAutoFit/>
          </a:bodyPr>
          <a:lstStyle/>
          <a:p>
            <a:pPr defTabSz="1219170"/>
            <a:r>
              <a:rPr lang="en-US" sz="3200" b="1" dirty="0">
                <a:solidFill>
                  <a:schemeClr val="bg1"/>
                </a:solidFill>
                <a:cs typeface="Calibri" panose="020F0502020204030204" pitchFamily="34" charset="0"/>
              </a:rPr>
              <a:t>EL TAMBOLAR HYDROELECTRIC PROJECT</a:t>
            </a:r>
          </a:p>
          <a:p>
            <a:pPr defTabSz="1219170"/>
            <a:endParaRPr lang="es-ES" altLang="en-US" sz="3200" b="1" dirty="0">
              <a:solidFill>
                <a:schemeClr val="bg1"/>
              </a:solidFill>
              <a:cs typeface="Calibri" panose="020F0502020204030204" pitchFamily="34" charset="0"/>
            </a:endParaRPr>
          </a:p>
        </p:txBody>
      </p:sp>
      <p:sp>
        <p:nvSpPr>
          <p:cNvPr id="5" name="Rectangle 4">
            <a:extLst>
              <a:ext uri="{FF2B5EF4-FFF2-40B4-BE49-F238E27FC236}">
                <a16:creationId xmlns:a16="http://schemas.microsoft.com/office/drawing/2014/main" id="{2E183DF3-FFA3-2A4A-B648-0745683B661B}"/>
              </a:ext>
            </a:extLst>
          </p:cNvPr>
          <p:cNvSpPr/>
          <p:nvPr/>
        </p:nvSpPr>
        <p:spPr>
          <a:xfrm>
            <a:off x="739750" y="6918624"/>
            <a:ext cx="2390183" cy="1477328"/>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br>
              <a:rPr lang="es-ES" altLang="en-US" sz="1800" b="1" dirty="0">
                <a:solidFill>
                  <a:schemeClr val="accent2"/>
                </a:solidFill>
                <a:latin typeface="Calibri" panose="020F0502020204030204" pitchFamily="34" charset="0"/>
                <a:cs typeface="Calibri" panose="020F0502020204030204" pitchFamily="34" charset="0"/>
              </a:rPr>
            </a:br>
            <a:r>
              <a:rPr lang="es-ES" altLang="en-US" sz="1800" dirty="0">
                <a:solidFill>
                  <a:schemeClr val="bg1"/>
                </a:solidFill>
                <a:latin typeface="Calibri Light" panose="020F0302020204030204" pitchFamily="34" charset="0"/>
                <a:cs typeface="Calibri Light" panose="020F0302020204030204" pitchFamily="34" charset="0"/>
              </a:rPr>
              <a:t>Energía Provisional Sociedad del Estado </a:t>
            </a:r>
            <a:br>
              <a:rPr lang="es-ES" altLang="en-US" sz="1800" dirty="0">
                <a:solidFill>
                  <a:schemeClr val="bg1"/>
                </a:solidFill>
                <a:latin typeface="Calibri Light" panose="020F0302020204030204" pitchFamily="34" charset="0"/>
                <a:cs typeface="Calibri Light" panose="020F0302020204030204" pitchFamily="34" charset="0"/>
              </a:rPr>
            </a:br>
            <a:r>
              <a:rPr lang="es-ES" altLang="en-US" sz="1800" dirty="0">
                <a:solidFill>
                  <a:schemeClr val="bg1"/>
                </a:solidFill>
                <a:latin typeface="Calibri Light" panose="020F0302020204030204" pitchFamily="34" charset="0"/>
                <a:cs typeface="Calibri Light" panose="020F0302020204030204" pitchFamily="34" charset="0"/>
              </a:rPr>
              <a:t>(San Juan)</a:t>
            </a:r>
          </a:p>
          <a:p>
            <a:pPr defTabSz="1219170"/>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18" name="Rectangle 17">
            <a:extLst>
              <a:ext uri="{FF2B5EF4-FFF2-40B4-BE49-F238E27FC236}">
                <a16:creationId xmlns:a16="http://schemas.microsoft.com/office/drawing/2014/main" id="{28FB65C3-BDDD-4245-BF4B-B1324FD22EDC}"/>
              </a:ext>
            </a:extLst>
          </p:cNvPr>
          <p:cNvSpPr/>
          <p:nvPr/>
        </p:nvSpPr>
        <p:spPr>
          <a:xfrm>
            <a:off x="5256699" y="6918624"/>
            <a:ext cx="2192611" cy="923330"/>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n-US" altLang="en-US" sz="1800" dirty="0">
                <a:solidFill>
                  <a:schemeClr val="bg1"/>
                </a:solidFill>
                <a:latin typeface="Calibri" panose="020F0502020204030204" pitchFamily="34" charset="0"/>
                <a:cs typeface="Calibri" panose="020F0502020204030204" pitchFamily="34" charset="0"/>
              </a:rPr>
              <a:t>EPC </a:t>
            </a:r>
            <a:endParaRPr lang="es-ES_tradnl" sz="1800" dirty="0">
              <a:solidFill>
                <a:schemeClr val="bg1"/>
              </a:solidFill>
              <a:latin typeface="Calibri" panose="020F0502020204030204" pitchFamily="34" charset="0"/>
              <a:cs typeface="Calibri" panose="020F0502020204030204" pitchFamily="34" charset="0"/>
            </a:endParaRPr>
          </a:p>
          <a:p>
            <a:pPr defTabSz="1219170"/>
            <a:endParaRPr lang="en-US" altLang="en-US" sz="1800" dirty="0">
              <a:solidFill>
                <a:schemeClr val="bg1"/>
              </a:solidFill>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36C6D4A4-1EC8-DF43-A374-52E0E0015E1D}"/>
              </a:ext>
            </a:extLst>
          </p:cNvPr>
          <p:cNvSpPr/>
          <p:nvPr/>
        </p:nvSpPr>
        <p:spPr>
          <a:xfrm>
            <a:off x="9045783" y="6890686"/>
            <a:ext cx="6759047" cy="2308324"/>
          </a:xfrm>
          <a:prstGeom prst="rect">
            <a:avLst/>
          </a:prstGeom>
        </p:spPr>
        <p:txBody>
          <a:bodyPr wrap="square">
            <a:spAutoFit/>
          </a:bodyPr>
          <a:lstStyle/>
          <a:p>
            <a:r>
              <a:rPr lang="en-US" altLang="en-US" sz="1800" b="1" dirty="0">
                <a:solidFill>
                  <a:schemeClr val="accent2"/>
                </a:solidFill>
                <a:latin typeface="Calibri" panose="020F0502020204030204" pitchFamily="34" charset="0"/>
                <a:cs typeface="Calibri" panose="020F0502020204030204" pitchFamily="34" charset="0"/>
              </a:rPr>
              <a:t>DESCRIPTION:</a:t>
            </a:r>
          </a:p>
          <a:p>
            <a:pPr defTabSz="1219170"/>
            <a:r>
              <a:rPr lang="en-US" sz="1800" dirty="0">
                <a:solidFill>
                  <a:schemeClr val="bg1"/>
                </a:solidFill>
                <a:latin typeface="Calibri Light" panose="020F0302020204030204" pitchFamily="34" charset="0"/>
                <a:cs typeface="Calibri Light" panose="020F0302020204030204" pitchFamily="34" charset="0"/>
              </a:rPr>
              <a:t>The project comprises the basic and detail design of El </a:t>
            </a:r>
            <a:r>
              <a:rPr lang="en-US" sz="1800" dirty="0" err="1">
                <a:solidFill>
                  <a:schemeClr val="bg1"/>
                </a:solidFill>
                <a:latin typeface="Calibri Light" panose="020F0302020204030204" pitchFamily="34" charset="0"/>
                <a:cs typeface="Calibri Light" panose="020F0302020204030204" pitchFamily="34" charset="0"/>
              </a:rPr>
              <a:t>Tambolar</a:t>
            </a:r>
            <a:r>
              <a:rPr lang="en-US" sz="1800" dirty="0">
                <a:solidFill>
                  <a:schemeClr val="bg1"/>
                </a:solidFill>
                <a:latin typeface="Calibri Light" panose="020F0302020204030204" pitchFamily="34" charset="0"/>
                <a:cs typeface="Calibri Light" panose="020F0302020204030204" pitchFamily="34" charset="0"/>
              </a:rPr>
              <a:t> Hydroelectric Project, including geologic and geotechnical studies; detail engineering of diversion tunnels and sluiceway; construction of access and internal roads; construction of camp site and facilities for the final project construction and construction of diversion tunnel and sluiceway, including excavation and concrete finishing..</a:t>
            </a:r>
          </a:p>
          <a:p>
            <a:pPr defTabSz="1219170"/>
            <a:r>
              <a:rPr lang="en-US" altLang="en-US" sz="1800" dirty="0">
                <a:solidFill>
                  <a:schemeClr val="bg1"/>
                </a:solidFill>
                <a:latin typeface="Calibri Light" panose="020F0302020204030204" pitchFamily="34" charset="0"/>
                <a:cs typeface="Calibri Light" panose="020F0302020204030204" pitchFamily="34" charset="0"/>
              </a:rPr>
              <a:t>.</a:t>
            </a: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25" name="Rectangle 24">
            <a:extLst>
              <a:ext uri="{FF2B5EF4-FFF2-40B4-BE49-F238E27FC236}">
                <a16:creationId xmlns:a16="http://schemas.microsoft.com/office/drawing/2014/main" id="{4F2DCE1D-2DA9-DF47-9B89-6ED5CF254E6E}"/>
              </a:ext>
            </a:extLst>
          </p:cNvPr>
          <p:cNvSpPr/>
          <p:nvPr/>
        </p:nvSpPr>
        <p:spPr>
          <a:xfrm>
            <a:off x="3330075" y="6918626"/>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a:t>
            </a:r>
          </a:p>
          <a:p>
            <a:pPr defTabSz="1219170"/>
            <a:r>
              <a:rPr lang="en-US" altLang="en-US" sz="1800" dirty="0">
                <a:solidFill>
                  <a:schemeClr val="bg1"/>
                </a:solidFill>
                <a:latin typeface="Calibri" panose="020F0502020204030204" pitchFamily="34" charset="0"/>
                <a:cs typeface="Calibri" panose="020F0502020204030204" pitchFamily="34" charset="0"/>
              </a:rPr>
              <a:t>Argentina</a:t>
            </a:r>
          </a:p>
        </p:txBody>
      </p:sp>
      <p:sp>
        <p:nvSpPr>
          <p:cNvPr id="31" name="Rectangle 30">
            <a:extLst>
              <a:ext uri="{FF2B5EF4-FFF2-40B4-BE49-F238E27FC236}">
                <a16:creationId xmlns:a16="http://schemas.microsoft.com/office/drawing/2014/main" id="{E16E1CE3-FDE5-C44D-AED9-55365140561A}"/>
              </a:ext>
            </a:extLst>
          </p:cNvPr>
          <p:cNvSpPr/>
          <p:nvPr/>
        </p:nvSpPr>
        <p:spPr>
          <a:xfrm>
            <a:off x="6901002" y="6895340"/>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n-US" altLang="en-US" sz="1800" dirty="0">
                <a:solidFill>
                  <a:schemeClr val="bg1"/>
                </a:solidFill>
                <a:latin typeface="Calibri" panose="020F0502020204030204" pitchFamily="34" charset="0"/>
                <a:cs typeface="Calibri" panose="020F0502020204030204" pitchFamily="34" charset="0"/>
              </a:rPr>
              <a:t>2018</a:t>
            </a:r>
          </a:p>
        </p:txBody>
      </p:sp>
      <p:pic>
        <p:nvPicPr>
          <p:cNvPr id="44" name="Picture 43">
            <a:extLst>
              <a:ext uri="{FF2B5EF4-FFF2-40B4-BE49-F238E27FC236}">
                <a16:creationId xmlns:a16="http://schemas.microsoft.com/office/drawing/2014/main" id="{BEE6F189-C4F3-D54E-92EC-3CFC377937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46" name="Rectangle 45">
            <a:extLst>
              <a:ext uri="{FF2B5EF4-FFF2-40B4-BE49-F238E27FC236}">
                <a16:creationId xmlns:a16="http://schemas.microsoft.com/office/drawing/2014/main" id="{4F2DCE1D-2DA9-DF47-9B89-6ED5CF254E6E}"/>
              </a:ext>
            </a:extLst>
          </p:cNvPr>
          <p:cNvSpPr/>
          <p:nvPr/>
        </p:nvSpPr>
        <p:spPr>
          <a:xfrm>
            <a:off x="3320855" y="7690703"/>
            <a:ext cx="3580149" cy="646331"/>
          </a:xfrm>
          <a:prstGeom prst="rect">
            <a:avLst/>
          </a:prstGeom>
        </p:spPr>
        <p:txBody>
          <a:bodyPr wrap="square">
            <a:spAutoFit/>
          </a:bodyPr>
          <a:lstStyle/>
          <a:p>
            <a:pPr defTabSz="1219170"/>
            <a:r>
              <a:rPr lang="es-ES_tradnl" sz="1800" b="1" dirty="0">
                <a:solidFill>
                  <a:schemeClr val="accent2"/>
                </a:solidFill>
                <a:latin typeface="Calibri" panose="020F0502020204030204" pitchFamily="34" charset="0"/>
                <a:cs typeface="Calibri" panose="020F0502020204030204" pitchFamily="34" charset="0"/>
              </a:rPr>
              <a:t>CONTRACT VALUE (US$ MILLIONS)</a:t>
            </a:r>
          </a:p>
          <a:p>
            <a:pPr defTabSz="1219170"/>
            <a:r>
              <a:rPr lang="en-US" altLang="en-US" sz="1800" dirty="0">
                <a:solidFill>
                  <a:schemeClr val="bg1"/>
                </a:solidFill>
                <a:latin typeface="Calibri" panose="020F0502020204030204" pitchFamily="34" charset="0"/>
                <a:cs typeface="Calibri" panose="020F0502020204030204" pitchFamily="34" charset="0"/>
              </a:rPr>
              <a:t>98</a:t>
            </a:r>
          </a:p>
        </p:txBody>
      </p:sp>
    </p:spTree>
    <p:extLst>
      <p:ext uri="{BB962C8B-B14F-4D97-AF65-F5344CB8AC3E}">
        <p14:creationId xmlns:p14="http://schemas.microsoft.com/office/powerpoint/2010/main" val="7623886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ADC3C8-C0D1-074E-834C-0E9FC5750133}"/>
              </a:ext>
            </a:extLst>
          </p:cNvPr>
          <p:cNvPicPr>
            <a:picLocks noChangeAspect="1"/>
          </p:cNvPicPr>
          <p:nvPr/>
        </p:nvPicPr>
        <p:blipFill>
          <a:blip r:embed="rId3"/>
          <a:stretch>
            <a:fillRect/>
          </a:stretch>
        </p:blipFill>
        <p:spPr>
          <a:xfrm>
            <a:off x="-6365" y="685728"/>
            <a:ext cx="16294471" cy="8456848"/>
          </a:xfrm>
          <a:prstGeom prst="rect">
            <a:avLst/>
          </a:prstGeom>
        </p:spPr>
      </p:pic>
      <p:sp>
        <p:nvSpPr>
          <p:cNvPr id="30" name="Rectángulo 30">
            <a:extLst>
              <a:ext uri="{FF2B5EF4-FFF2-40B4-BE49-F238E27FC236}">
                <a16:creationId xmlns:a16="http://schemas.microsoft.com/office/drawing/2014/main" id="{AE4AEE78-B9EB-1C40-B9E0-EF1905FAF6B2}"/>
              </a:ext>
            </a:extLst>
          </p:cNvPr>
          <p:cNvSpPr/>
          <p:nvPr/>
        </p:nvSpPr>
        <p:spPr>
          <a:xfrm>
            <a:off x="6365" y="6103727"/>
            <a:ext cx="16257588"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uadroTexto 78">
            <a:extLst>
              <a:ext uri="{FF2B5EF4-FFF2-40B4-BE49-F238E27FC236}">
                <a16:creationId xmlns:a16="http://schemas.microsoft.com/office/drawing/2014/main" id="{771546CB-2D70-3D4D-8E0C-4FED560C1458}"/>
              </a:ext>
            </a:extLst>
          </p:cNvPr>
          <p:cNvSpPr txBox="1"/>
          <p:nvPr/>
        </p:nvSpPr>
        <p:spPr>
          <a:xfrm>
            <a:off x="485719" y="425668"/>
            <a:ext cx="11831788"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a:solidFill>
                  <a:schemeClr val="bg1"/>
                </a:solidFill>
                <a:latin typeface="Calibri" panose="020F0502020204030204" pitchFamily="34" charset="0"/>
                <a:ea typeface="Univers" charset="0"/>
                <a:cs typeface="Calibri" panose="020F0502020204030204" pitchFamily="34" charset="0"/>
              </a:rPr>
              <a:t>Civil </a:t>
            </a:r>
            <a:r>
              <a:rPr lang="es-ES_tradnl" sz="4000" dirty="0" err="1">
                <a:solidFill>
                  <a:schemeClr val="bg1"/>
                </a:solidFill>
                <a:latin typeface="Calibri" panose="020F0502020204030204" pitchFamily="34" charset="0"/>
                <a:ea typeface="Univers" charset="0"/>
                <a:cs typeface="Calibri" panose="020F0502020204030204" pitchFamily="34" charset="0"/>
              </a:rPr>
              <a:t>Infrastructure</a:t>
            </a:r>
            <a:r>
              <a:rPr lang="es-ES_tradnl" sz="4000" dirty="0">
                <a:solidFill>
                  <a:schemeClr val="bg1"/>
                </a:solidFill>
                <a:latin typeface="Calibri" panose="020F0502020204030204" pitchFamily="34" charset="0"/>
                <a:ea typeface="Univers" charset="0"/>
                <a:cs typeface="Calibri" panose="020F0502020204030204" pitchFamily="34" charset="0"/>
              </a:rPr>
              <a:t> Works </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sp>
        <p:nvSpPr>
          <p:cNvPr id="26" name="Rectangle 25">
            <a:extLst>
              <a:ext uri="{FF2B5EF4-FFF2-40B4-BE49-F238E27FC236}">
                <a16:creationId xmlns:a16="http://schemas.microsoft.com/office/drawing/2014/main" id="{943EFFB8-C70F-3947-9929-B5DF2440ADFD}"/>
              </a:ext>
            </a:extLst>
          </p:cNvPr>
          <p:cNvSpPr/>
          <p:nvPr/>
        </p:nvSpPr>
        <p:spPr>
          <a:xfrm>
            <a:off x="739752" y="6252110"/>
            <a:ext cx="15135248" cy="584775"/>
          </a:xfrm>
          <a:prstGeom prst="rect">
            <a:avLst/>
          </a:prstGeom>
        </p:spPr>
        <p:txBody>
          <a:bodyPr wrap="square">
            <a:spAutoFit/>
          </a:bodyPr>
          <a:lstStyle/>
          <a:p>
            <a:pPr defTabSz="1219170"/>
            <a:r>
              <a:rPr lang="es-ES" altLang="en-US" sz="3200" b="1" dirty="0">
                <a:solidFill>
                  <a:schemeClr val="bg1"/>
                </a:solidFill>
                <a:cs typeface="Calibri" panose="020F0502020204030204" pitchFamily="34" charset="0"/>
              </a:rPr>
              <a:t>PUNTA NEGRA HYDROELECTRIC DAM</a:t>
            </a:r>
          </a:p>
        </p:txBody>
      </p:sp>
      <p:sp>
        <p:nvSpPr>
          <p:cNvPr id="5" name="Rectangle 4">
            <a:extLst>
              <a:ext uri="{FF2B5EF4-FFF2-40B4-BE49-F238E27FC236}">
                <a16:creationId xmlns:a16="http://schemas.microsoft.com/office/drawing/2014/main" id="{2E183DF3-FFA3-2A4A-B648-0745683B661B}"/>
              </a:ext>
            </a:extLst>
          </p:cNvPr>
          <p:cNvSpPr/>
          <p:nvPr/>
        </p:nvSpPr>
        <p:spPr>
          <a:xfrm>
            <a:off x="739750" y="6918624"/>
            <a:ext cx="2390183" cy="1477328"/>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br>
              <a:rPr lang="es-ES" altLang="en-US" sz="1800" b="1" dirty="0">
                <a:solidFill>
                  <a:schemeClr val="accent2"/>
                </a:solidFill>
                <a:latin typeface="Calibri" panose="020F0502020204030204" pitchFamily="34" charset="0"/>
                <a:cs typeface="Calibri" panose="020F0502020204030204" pitchFamily="34" charset="0"/>
              </a:rPr>
            </a:br>
            <a:r>
              <a:rPr lang="es-ES" altLang="en-US" sz="1800" dirty="0">
                <a:solidFill>
                  <a:schemeClr val="bg1"/>
                </a:solidFill>
                <a:latin typeface="Calibri Light" panose="020F0302020204030204" pitchFamily="34" charset="0"/>
                <a:cs typeface="Calibri Light" panose="020F0302020204030204" pitchFamily="34" charset="0"/>
              </a:rPr>
              <a:t>Energía Provisional Sociedad del Estado </a:t>
            </a:r>
            <a:br>
              <a:rPr lang="es-ES" altLang="en-US" sz="1800" dirty="0">
                <a:solidFill>
                  <a:schemeClr val="bg1"/>
                </a:solidFill>
                <a:latin typeface="Calibri Light" panose="020F0302020204030204" pitchFamily="34" charset="0"/>
                <a:cs typeface="Calibri Light" panose="020F0302020204030204" pitchFamily="34" charset="0"/>
              </a:rPr>
            </a:br>
            <a:r>
              <a:rPr lang="es-ES" altLang="en-US" sz="1800" dirty="0">
                <a:solidFill>
                  <a:schemeClr val="bg1"/>
                </a:solidFill>
                <a:latin typeface="Calibri Light" panose="020F0302020204030204" pitchFamily="34" charset="0"/>
                <a:cs typeface="Calibri Light" panose="020F0302020204030204" pitchFamily="34" charset="0"/>
              </a:rPr>
              <a:t>(San Juan)</a:t>
            </a:r>
          </a:p>
          <a:p>
            <a:pPr defTabSz="1219170"/>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18" name="Rectangle 17">
            <a:extLst>
              <a:ext uri="{FF2B5EF4-FFF2-40B4-BE49-F238E27FC236}">
                <a16:creationId xmlns:a16="http://schemas.microsoft.com/office/drawing/2014/main" id="{28FB65C3-BDDD-4245-BF4B-B1324FD22EDC}"/>
              </a:ext>
            </a:extLst>
          </p:cNvPr>
          <p:cNvSpPr/>
          <p:nvPr/>
        </p:nvSpPr>
        <p:spPr>
          <a:xfrm>
            <a:off x="5256699" y="6918626"/>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n-US" altLang="en-US" sz="1800" dirty="0">
                <a:solidFill>
                  <a:schemeClr val="bg1"/>
                </a:solidFill>
                <a:latin typeface="Calibri" panose="020F0502020204030204" pitchFamily="34" charset="0"/>
                <a:cs typeface="Calibri" panose="020F0502020204030204" pitchFamily="34" charset="0"/>
              </a:rPr>
              <a:t>EPC</a:t>
            </a:r>
          </a:p>
        </p:txBody>
      </p:sp>
      <p:sp>
        <p:nvSpPr>
          <p:cNvPr id="19" name="Rectangle 18">
            <a:extLst>
              <a:ext uri="{FF2B5EF4-FFF2-40B4-BE49-F238E27FC236}">
                <a16:creationId xmlns:a16="http://schemas.microsoft.com/office/drawing/2014/main" id="{36C6D4A4-1EC8-DF43-A374-52E0E0015E1D}"/>
              </a:ext>
            </a:extLst>
          </p:cNvPr>
          <p:cNvSpPr/>
          <p:nvPr/>
        </p:nvSpPr>
        <p:spPr>
          <a:xfrm>
            <a:off x="9045783" y="6890686"/>
            <a:ext cx="6759047" cy="1477328"/>
          </a:xfrm>
          <a:prstGeom prst="rect">
            <a:avLst/>
          </a:prstGeom>
        </p:spPr>
        <p:txBody>
          <a:bodyPr wrap="square">
            <a:spAutoFit/>
          </a:bodyPr>
          <a:lstStyle/>
          <a:p>
            <a:r>
              <a:rPr lang="en-US" altLang="en-US" sz="1800" b="1" dirty="0">
                <a:solidFill>
                  <a:schemeClr val="accent2"/>
                </a:solidFill>
                <a:latin typeface="Calibri" panose="020F0502020204030204" pitchFamily="34" charset="0"/>
                <a:cs typeface="Calibri" panose="020F0502020204030204" pitchFamily="34" charset="0"/>
              </a:rPr>
              <a:t>DESCRIPTION:</a:t>
            </a:r>
          </a:p>
          <a:p>
            <a:pPr defTabSz="1219170"/>
            <a:r>
              <a:rPr lang="en-US" altLang="en-US" sz="1800" dirty="0">
                <a:solidFill>
                  <a:schemeClr val="bg1"/>
                </a:solidFill>
                <a:latin typeface="Calibri Light" panose="020F0302020204030204" pitchFamily="34" charset="0"/>
                <a:cs typeface="Calibri Light" panose="020F0302020204030204" pitchFamily="34" charset="0"/>
              </a:rPr>
              <a:t>Multipurpose hydroelectric concrete-face rock-fill dam on the San Juan River to generate electric power, regulate water flow and expand local irrigation capacity. Dam of 128m in height, and a power station with 2 Francis turbines of 32.5 MW each.</a:t>
            </a: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25" name="Rectangle 24">
            <a:extLst>
              <a:ext uri="{FF2B5EF4-FFF2-40B4-BE49-F238E27FC236}">
                <a16:creationId xmlns:a16="http://schemas.microsoft.com/office/drawing/2014/main" id="{4F2DCE1D-2DA9-DF47-9B89-6ED5CF254E6E}"/>
              </a:ext>
            </a:extLst>
          </p:cNvPr>
          <p:cNvSpPr/>
          <p:nvPr/>
        </p:nvSpPr>
        <p:spPr>
          <a:xfrm>
            <a:off x="3330075" y="6918626"/>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a:t>
            </a:r>
          </a:p>
          <a:p>
            <a:pPr defTabSz="1219170"/>
            <a:r>
              <a:rPr lang="en-US" altLang="en-US" sz="1800" dirty="0">
                <a:solidFill>
                  <a:schemeClr val="bg1"/>
                </a:solidFill>
                <a:latin typeface="Calibri" panose="020F0502020204030204" pitchFamily="34" charset="0"/>
                <a:cs typeface="Calibri" panose="020F0502020204030204" pitchFamily="34" charset="0"/>
              </a:rPr>
              <a:t>Argentina</a:t>
            </a:r>
          </a:p>
        </p:txBody>
      </p:sp>
      <p:sp>
        <p:nvSpPr>
          <p:cNvPr id="31" name="Rectangle 30">
            <a:extLst>
              <a:ext uri="{FF2B5EF4-FFF2-40B4-BE49-F238E27FC236}">
                <a16:creationId xmlns:a16="http://schemas.microsoft.com/office/drawing/2014/main" id="{E16E1CE3-FDE5-C44D-AED9-55365140561A}"/>
              </a:ext>
            </a:extLst>
          </p:cNvPr>
          <p:cNvSpPr/>
          <p:nvPr/>
        </p:nvSpPr>
        <p:spPr>
          <a:xfrm>
            <a:off x="6901002" y="6895340"/>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n-US" altLang="en-US" sz="1800" dirty="0">
                <a:solidFill>
                  <a:schemeClr val="bg1"/>
                </a:solidFill>
                <a:latin typeface="Calibri" panose="020F0502020204030204" pitchFamily="34" charset="0"/>
                <a:cs typeface="Calibri" panose="020F0502020204030204" pitchFamily="34" charset="0"/>
              </a:rPr>
              <a:t>2016</a:t>
            </a:r>
          </a:p>
        </p:txBody>
      </p:sp>
      <p:pic>
        <p:nvPicPr>
          <p:cNvPr id="44" name="Picture 43">
            <a:extLst>
              <a:ext uri="{FF2B5EF4-FFF2-40B4-BE49-F238E27FC236}">
                <a16:creationId xmlns:a16="http://schemas.microsoft.com/office/drawing/2014/main" id="{BEE6F189-C4F3-D54E-92EC-3CFC377937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29" name="Rectangle 28">
            <a:extLst>
              <a:ext uri="{FF2B5EF4-FFF2-40B4-BE49-F238E27FC236}">
                <a16:creationId xmlns:a16="http://schemas.microsoft.com/office/drawing/2014/main" id="{4F2DCE1D-2DA9-DF47-9B89-6ED5CF254E6E}"/>
              </a:ext>
            </a:extLst>
          </p:cNvPr>
          <p:cNvSpPr/>
          <p:nvPr/>
        </p:nvSpPr>
        <p:spPr>
          <a:xfrm>
            <a:off x="3320855" y="7690703"/>
            <a:ext cx="3580149" cy="646331"/>
          </a:xfrm>
          <a:prstGeom prst="rect">
            <a:avLst/>
          </a:prstGeom>
        </p:spPr>
        <p:txBody>
          <a:bodyPr wrap="square">
            <a:spAutoFit/>
          </a:bodyPr>
          <a:lstStyle/>
          <a:p>
            <a:pPr defTabSz="1219170"/>
            <a:r>
              <a:rPr lang="es-ES_tradnl" sz="1800" b="1" dirty="0">
                <a:solidFill>
                  <a:schemeClr val="accent2"/>
                </a:solidFill>
                <a:latin typeface="Calibri" panose="020F0502020204030204" pitchFamily="34" charset="0"/>
                <a:cs typeface="Calibri" panose="020F0502020204030204" pitchFamily="34" charset="0"/>
              </a:rPr>
              <a:t>CONTRACT VALUE (US$ MILLIONS)</a:t>
            </a:r>
          </a:p>
          <a:p>
            <a:pPr defTabSz="1219170"/>
            <a:r>
              <a:rPr lang="es-419" altLang="en-US" sz="1800" dirty="0">
                <a:solidFill>
                  <a:schemeClr val="bg1"/>
                </a:solidFill>
                <a:latin typeface="Calibri" panose="020F0502020204030204" pitchFamily="34" charset="0"/>
                <a:cs typeface="Calibri" panose="020F0502020204030204" pitchFamily="34" charset="0"/>
              </a:rPr>
              <a:t>515</a:t>
            </a:r>
            <a:endParaRPr lang="en-US" altLang="en-US" sz="1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97780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Imagen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62442"/>
            <a:ext cx="16257588" cy="8481559"/>
          </a:xfrm>
          <a:prstGeom prst="rect">
            <a:avLst/>
          </a:prstGeom>
        </p:spPr>
      </p:pic>
      <p:sp>
        <p:nvSpPr>
          <p:cNvPr id="30" name="Rectángulo 30">
            <a:extLst>
              <a:ext uri="{FF2B5EF4-FFF2-40B4-BE49-F238E27FC236}">
                <a16:creationId xmlns:a16="http://schemas.microsoft.com/office/drawing/2014/main" id="{AE4AEE78-B9EB-1C40-B9E0-EF1905FAF6B2}"/>
              </a:ext>
            </a:extLst>
          </p:cNvPr>
          <p:cNvSpPr/>
          <p:nvPr/>
        </p:nvSpPr>
        <p:spPr>
          <a:xfrm>
            <a:off x="6365" y="6103727"/>
            <a:ext cx="16257588"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uadroTexto 78">
            <a:extLst>
              <a:ext uri="{FF2B5EF4-FFF2-40B4-BE49-F238E27FC236}">
                <a16:creationId xmlns:a16="http://schemas.microsoft.com/office/drawing/2014/main" id="{771546CB-2D70-3D4D-8E0C-4FED560C1458}"/>
              </a:ext>
            </a:extLst>
          </p:cNvPr>
          <p:cNvSpPr txBox="1"/>
          <p:nvPr/>
        </p:nvSpPr>
        <p:spPr>
          <a:xfrm>
            <a:off x="485719" y="425668"/>
            <a:ext cx="11831788"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a:solidFill>
                  <a:schemeClr val="bg1"/>
                </a:solidFill>
                <a:latin typeface="Calibri" panose="020F0502020204030204" pitchFamily="34" charset="0"/>
                <a:ea typeface="Univers" charset="0"/>
                <a:cs typeface="Calibri" panose="020F0502020204030204" pitchFamily="34" charset="0"/>
              </a:rPr>
              <a:t>Civil </a:t>
            </a:r>
            <a:r>
              <a:rPr lang="es-ES_tradnl" sz="4000" dirty="0" err="1">
                <a:solidFill>
                  <a:schemeClr val="bg1"/>
                </a:solidFill>
                <a:latin typeface="Calibri" panose="020F0502020204030204" pitchFamily="34" charset="0"/>
                <a:ea typeface="Univers" charset="0"/>
                <a:cs typeface="Calibri" panose="020F0502020204030204" pitchFamily="34" charset="0"/>
              </a:rPr>
              <a:t>Infrastructure</a:t>
            </a:r>
            <a:r>
              <a:rPr lang="es-ES_tradnl" sz="4000" dirty="0">
                <a:solidFill>
                  <a:schemeClr val="bg1"/>
                </a:solidFill>
                <a:latin typeface="Calibri" panose="020F0502020204030204" pitchFamily="34" charset="0"/>
                <a:ea typeface="Univers" charset="0"/>
                <a:cs typeface="Calibri" panose="020F0502020204030204" pitchFamily="34" charset="0"/>
              </a:rPr>
              <a:t> Works </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sp>
        <p:nvSpPr>
          <p:cNvPr id="26" name="Rectangle 25">
            <a:extLst>
              <a:ext uri="{FF2B5EF4-FFF2-40B4-BE49-F238E27FC236}">
                <a16:creationId xmlns:a16="http://schemas.microsoft.com/office/drawing/2014/main" id="{943EFFB8-C70F-3947-9929-B5DF2440ADFD}"/>
              </a:ext>
            </a:extLst>
          </p:cNvPr>
          <p:cNvSpPr/>
          <p:nvPr/>
        </p:nvSpPr>
        <p:spPr>
          <a:xfrm>
            <a:off x="739752" y="6252108"/>
            <a:ext cx="15135248" cy="1077218"/>
          </a:xfrm>
          <a:prstGeom prst="rect">
            <a:avLst/>
          </a:prstGeom>
        </p:spPr>
        <p:txBody>
          <a:bodyPr wrap="square">
            <a:spAutoFit/>
          </a:bodyPr>
          <a:lstStyle/>
          <a:p>
            <a:pPr defTabSz="1219170"/>
            <a:r>
              <a:rPr lang="es-ES" altLang="es-ES_tradnl" sz="3200" b="1" dirty="0">
                <a:solidFill>
                  <a:schemeClr val="bg1"/>
                </a:solidFill>
                <a:cs typeface="Calibri" panose="020F0502020204030204" pitchFamily="34" charset="0"/>
              </a:rPr>
              <a:t>LOS CARACOLES HYDROELECTRIC PROJECT</a:t>
            </a:r>
          </a:p>
          <a:p>
            <a:pPr defTabSz="1219170"/>
            <a:endParaRPr lang="es-ES" altLang="en-US" sz="3200" b="1" dirty="0">
              <a:solidFill>
                <a:schemeClr val="bg1"/>
              </a:solidFill>
              <a:cs typeface="Calibri" panose="020F0502020204030204" pitchFamily="34" charset="0"/>
            </a:endParaRPr>
          </a:p>
        </p:txBody>
      </p:sp>
      <p:sp>
        <p:nvSpPr>
          <p:cNvPr id="5" name="Rectangle 4">
            <a:extLst>
              <a:ext uri="{FF2B5EF4-FFF2-40B4-BE49-F238E27FC236}">
                <a16:creationId xmlns:a16="http://schemas.microsoft.com/office/drawing/2014/main" id="{2E183DF3-FFA3-2A4A-B648-0745683B661B}"/>
              </a:ext>
            </a:extLst>
          </p:cNvPr>
          <p:cNvSpPr/>
          <p:nvPr/>
        </p:nvSpPr>
        <p:spPr>
          <a:xfrm>
            <a:off x="739750" y="6918624"/>
            <a:ext cx="2390183" cy="1477328"/>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br>
              <a:rPr lang="es-ES" altLang="en-US" sz="1800" b="1" dirty="0">
                <a:solidFill>
                  <a:schemeClr val="accent2"/>
                </a:solidFill>
                <a:latin typeface="Calibri" panose="020F0502020204030204" pitchFamily="34" charset="0"/>
                <a:cs typeface="Calibri" panose="020F0502020204030204" pitchFamily="34" charset="0"/>
              </a:rPr>
            </a:br>
            <a:r>
              <a:rPr lang="es-ES" altLang="en-US" sz="1800" dirty="0">
                <a:solidFill>
                  <a:schemeClr val="bg1"/>
                </a:solidFill>
                <a:latin typeface="Calibri Light" panose="020F0302020204030204" pitchFamily="34" charset="0"/>
                <a:cs typeface="Calibri Light" panose="020F0302020204030204" pitchFamily="34" charset="0"/>
              </a:rPr>
              <a:t>Energía Provisional Sociedad del Estado </a:t>
            </a:r>
            <a:br>
              <a:rPr lang="es-ES" altLang="en-US" sz="1800" dirty="0">
                <a:solidFill>
                  <a:schemeClr val="bg1"/>
                </a:solidFill>
                <a:latin typeface="Calibri Light" panose="020F0302020204030204" pitchFamily="34" charset="0"/>
                <a:cs typeface="Calibri Light" panose="020F0302020204030204" pitchFamily="34" charset="0"/>
              </a:rPr>
            </a:br>
            <a:r>
              <a:rPr lang="es-ES" altLang="en-US" sz="1800" dirty="0">
                <a:solidFill>
                  <a:schemeClr val="bg1"/>
                </a:solidFill>
                <a:latin typeface="Calibri Light" panose="020F0302020204030204" pitchFamily="34" charset="0"/>
                <a:cs typeface="Calibri Light" panose="020F0302020204030204" pitchFamily="34" charset="0"/>
              </a:rPr>
              <a:t>(San Juan)</a:t>
            </a:r>
          </a:p>
          <a:p>
            <a:pPr defTabSz="1219170"/>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18" name="Rectangle 17">
            <a:extLst>
              <a:ext uri="{FF2B5EF4-FFF2-40B4-BE49-F238E27FC236}">
                <a16:creationId xmlns:a16="http://schemas.microsoft.com/office/drawing/2014/main" id="{28FB65C3-BDDD-4245-BF4B-B1324FD22EDC}"/>
              </a:ext>
            </a:extLst>
          </p:cNvPr>
          <p:cNvSpPr/>
          <p:nvPr/>
        </p:nvSpPr>
        <p:spPr>
          <a:xfrm>
            <a:off x="5256699" y="6918626"/>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n-US" altLang="en-US" sz="1800" dirty="0">
                <a:solidFill>
                  <a:schemeClr val="bg1"/>
                </a:solidFill>
                <a:latin typeface="Calibri" panose="020F0502020204030204" pitchFamily="34" charset="0"/>
                <a:cs typeface="Calibri" panose="020F0502020204030204" pitchFamily="34" charset="0"/>
              </a:rPr>
              <a:t>EPC</a:t>
            </a:r>
          </a:p>
        </p:txBody>
      </p:sp>
      <p:sp>
        <p:nvSpPr>
          <p:cNvPr id="19" name="Rectangle 18">
            <a:extLst>
              <a:ext uri="{FF2B5EF4-FFF2-40B4-BE49-F238E27FC236}">
                <a16:creationId xmlns:a16="http://schemas.microsoft.com/office/drawing/2014/main" id="{36C6D4A4-1EC8-DF43-A374-52E0E0015E1D}"/>
              </a:ext>
            </a:extLst>
          </p:cNvPr>
          <p:cNvSpPr/>
          <p:nvPr/>
        </p:nvSpPr>
        <p:spPr>
          <a:xfrm>
            <a:off x="9045783" y="6890688"/>
            <a:ext cx="6759047" cy="2031325"/>
          </a:xfrm>
          <a:prstGeom prst="rect">
            <a:avLst/>
          </a:prstGeom>
        </p:spPr>
        <p:txBody>
          <a:bodyPr wrap="square">
            <a:spAutoFit/>
          </a:bodyPr>
          <a:lstStyle/>
          <a:p>
            <a:r>
              <a:rPr lang="en-US" altLang="en-US" sz="1800" b="1" dirty="0">
                <a:solidFill>
                  <a:schemeClr val="accent2"/>
                </a:solidFill>
                <a:latin typeface="Calibri" panose="020F0502020204030204" pitchFamily="34" charset="0"/>
                <a:cs typeface="Calibri" panose="020F0502020204030204" pitchFamily="34" charset="0"/>
              </a:rPr>
              <a:t>DESCRIPTION:</a:t>
            </a:r>
          </a:p>
          <a:p>
            <a:pPr>
              <a:spcBef>
                <a:spcPct val="0"/>
              </a:spcBef>
              <a:buFontTx/>
              <a:buNone/>
            </a:pPr>
            <a:r>
              <a:rPr lang="en-US" altLang="es-ES_tradnl" sz="1800" dirty="0">
                <a:solidFill>
                  <a:schemeClr val="bg1"/>
                </a:solidFill>
                <a:latin typeface="Calibri Light" panose="020F0302020204030204" pitchFamily="34" charset="0"/>
                <a:cs typeface="Calibri Light" panose="020F0302020204030204" pitchFamily="34" charset="0"/>
              </a:rPr>
              <a:t>Construction of a new dam over the San Juan river, located 53 km from San Juan city. </a:t>
            </a:r>
          </a:p>
          <a:p>
            <a:pPr>
              <a:spcBef>
                <a:spcPct val="0"/>
              </a:spcBef>
              <a:buFontTx/>
              <a:buNone/>
            </a:pPr>
            <a:r>
              <a:rPr lang="en-US" altLang="es-ES_tradnl" sz="1800" dirty="0">
                <a:solidFill>
                  <a:schemeClr val="bg1"/>
                </a:solidFill>
                <a:latin typeface="Calibri Light" panose="020F0302020204030204" pitchFamily="34" charset="0"/>
                <a:cs typeface="Calibri Light" panose="020F0302020204030204" pitchFamily="34" charset="0"/>
              </a:rPr>
              <a:t>The dam is equipped with two 65 MW Francis type turbines and a 43 km / 134 kV power transmission line linking Caracoles and San Juan city, among other ancillary works.</a:t>
            </a:r>
          </a:p>
          <a:p>
            <a:pPr defTabSz="1219170"/>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25" name="Rectangle 24">
            <a:extLst>
              <a:ext uri="{FF2B5EF4-FFF2-40B4-BE49-F238E27FC236}">
                <a16:creationId xmlns:a16="http://schemas.microsoft.com/office/drawing/2014/main" id="{4F2DCE1D-2DA9-DF47-9B89-6ED5CF254E6E}"/>
              </a:ext>
            </a:extLst>
          </p:cNvPr>
          <p:cNvSpPr/>
          <p:nvPr/>
        </p:nvSpPr>
        <p:spPr>
          <a:xfrm>
            <a:off x="3330075" y="6918626"/>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a:t>
            </a:r>
          </a:p>
          <a:p>
            <a:pPr defTabSz="1219170"/>
            <a:r>
              <a:rPr lang="en-US" altLang="en-US" sz="1800" dirty="0">
                <a:solidFill>
                  <a:schemeClr val="bg1"/>
                </a:solidFill>
                <a:latin typeface="Calibri" panose="020F0502020204030204" pitchFamily="34" charset="0"/>
                <a:cs typeface="Calibri" panose="020F0502020204030204" pitchFamily="34" charset="0"/>
              </a:rPr>
              <a:t>Argentina</a:t>
            </a:r>
          </a:p>
        </p:txBody>
      </p:sp>
      <p:sp>
        <p:nvSpPr>
          <p:cNvPr id="31" name="Rectangle 30">
            <a:extLst>
              <a:ext uri="{FF2B5EF4-FFF2-40B4-BE49-F238E27FC236}">
                <a16:creationId xmlns:a16="http://schemas.microsoft.com/office/drawing/2014/main" id="{E16E1CE3-FDE5-C44D-AED9-55365140561A}"/>
              </a:ext>
            </a:extLst>
          </p:cNvPr>
          <p:cNvSpPr/>
          <p:nvPr/>
        </p:nvSpPr>
        <p:spPr>
          <a:xfrm>
            <a:off x="6901002" y="6895340"/>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n-US" altLang="en-US" sz="1800" dirty="0">
                <a:solidFill>
                  <a:schemeClr val="bg1"/>
                </a:solidFill>
                <a:latin typeface="Calibri" panose="020F0502020204030204" pitchFamily="34" charset="0"/>
                <a:cs typeface="Calibri" panose="020F0502020204030204" pitchFamily="34" charset="0"/>
              </a:rPr>
              <a:t>2009</a:t>
            </a:r>
          </a:p>
        </p:txBody>
      </p:sp>
      <p:pic>
        <p:nvPicPr>
          <p:cNvPr id="44" name="Picture 43">
            <a:extLst>
              <a:ext uri="{FF2B5EF4-FFF2-40B4-BE49-F238E27FC236}">
                <a16:creationId xmlns:a16="http://schemas.microsoft.com/office/drawing/2014/main" id="{BEE6F189-C4F3-D54E-92EC-3CFC377937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29" name="Rectangle 28">
            <a:extLst>
              <a:ext uri="{FF2B5EF4-FFF2-40B4-BE49-F238E27FC236}">
                <a16:creationId xmlns:a16="http://schemas.microsoft.com/office/drawing/2014/main" id="{4F2DCE1D-2DA9-DF47-9B89-6ED5CF254E6E}"/>
              </a:ext>
            </a:extLst>
          </p:cNvPr>
          <p:cNvSpPr/>
          <p:nvPr/>
        </p:nvSpPr>
        <p:spPr>
          <a:xfrm>
            <a:off x="3320855" y="7690703"/>
            <a:ext cx="3580149" cy="646331"/>
          </a:xfrm>
          <a:prstGeom prst="rect">
            <a:avLst/>
          </a:prstGeom>
        </p:spPr>
        <p:txBody>
          <a:bodyPr wrap="square">
            <a:spAutoFit/>
          </a:bodyPr>
          <a:lstStyle/>
          <a:p>
            <a:pPr defTabSz="1219170"/>
            <a:r>
              <a:rPr lang="es-ES_tradnl" sz="1800" b="1" dirty="0">
                <a:solidFill>
                  <a:schemeClr val="accent2"/>
                </a:solidFill>
                <a:latin typeface="Calibri" panose="020F0502020204030204" pitchFamily="34" charset="0"/>
                <a:cs typeface="Calibri" panose="020F0502020204030204" pitchFamily="34" charset="0"/>
              </a:rPr>
              <a:t>CONTRACT VALUE (US$ MILLIONS)</a:t>
            </a:r>
          </a:p>
          <a:p>
            <a:pPr defTabSz="1219170"/>
            <a:r>
              <a:rPr lang="es-419" altLang="en-US" sz="1800" dirty="0">
                <a:solidFill>
                  <a:schemeClr val="bg1"/>
                </a:solidFill>
                <a:latin typeface="Calibri" panose="020F0502020204030204" pitchFamily="34" charset="0"/>
                <a:cs typeface="Calibri" panose="020F0502020204030204" pitchFamily="34" charset="0"/>
              </a:rPr>
              <a:t>330</a:t>
            </a:r>
            <a:endParaRPr lang="en-US" altLang="en-US" sz="1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318747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09F8D3-B008-554C-B126-6E645294E8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47" r="-40"/>
          <a:stretch/>
        </p:blipFill>
        <p:spPr>
          <a:xfrm>
            <a:off x="6365" y="-1"/>
            <a:ext cx="16263952" cy="9144001"/>
          </a:xfrm>
          <a:prstGeom prst="rect">
            <a:avLst/>
          </a:prstGeom>
        </p:spPr>
      </p:pic>
      <p:sp>
        <p:nvSpPr>
          <p:cNvPr id="58" name="Rectángulo 30">
            <a:extLst>
              <a:ext uri="{FF2B5EF4-FFF2-40B4-BE49-F238E27FC236}">
                <a16:creationId xmlns:a16="http://schemas.microsoft.com/office/drawing/2014/main" id="{6943A721-DA8A-8B45-856F-B92810AD7DE4}"/>
              </a:ext>
            </a:extLst>
          </p:cNvPr>
          <p:cNvSpPr/>
          <p:nvPr/>
        </p:nvSpPr>
        <p:spPr>
          <a:xfrm>
            <a:off x="6365" y="6086474"/>
            <a:ext cx="16257588"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1" name="Rectangle 40">
            <a:extLst>
              <a:ext uri="{FF2B5EF4-FFF2-40B4-BE49-F238E27FC236}">
                <a16:creationId xmlns:a16="http://schemas.microsoft.com/office/drawing/2014/main" id="{8C81419F-BC26-F046-8F01-8212B1B6090A}"/>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78">
            <a:extLst>
              <a:ext uri="{FF2B5EF4-FFF2-40B4-BE49-F238E27FC236}">
                <a16:creationId xmlns:a16="http://schemas.microsoft.com/office/drawing/2014/main" id="{771546CB-2D70-3D4D-8E0C-4FED560C1458}"/>
              </a:ext>
            </a:extLst>
          </p:cNvPr>
          <p:cNvSpPr txBox="1"/>
          <p:nvPr/>
        </p:nvSpPr>
        <p:spPr>
          <a:xfrm>
            <a:off x="485719" y="425668"/>
            <a:ext cx="12486002"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err="1">
                <a:solidFill>
                  <a:schemeClr val="bg1"/>
                </a:solidFill>
                <a:latin typeface="Calibri" panose="020F0502020204030204" pitchFamily="34" charset="0"/>
                <a:ea typeface="Univers" charset="0"/>
                <a:cs typeface="Calibri" panose="020F0502020204030204" pitchFamily="34" charset="0"/>
              </a:rPr>
              <a:t>Energy</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sp>
        <p:nvSpPr>
          <p:cNvPr id="26" name="Rectangle 25">
            <a:extLst>
              <a:ext uri="{FF2B5EF4-FFF2-40B4-BE49-F238E27FC236}">
                <a16:creationId xmlns:a16="http://schemas.microsoft.com/office/drawing/2014/main" id="{943EFFB8-C70F-3947-9929-B5DF2440ADFD}"/>
              </a:ext>
            </a:extLst>
          </p:cNvPr>
          <p:cNvSpPr/>
          <p:nvPr/>
        </p:nvSpPr>
        <p:spPr>
          <a:xfrm>
            <a:off x="739752" y="6340660"/>
            <a:ext cx="13874319" cy="584775"/>
          </a:xfrm>
          <a:prstGeom prst="rect">
            <a:avLst/>
          </a:prstGeom>
        </p:spPr>
        <p:txBody>
          <a:bodyPr wrap="square">
            <a:spAutoFit/>
          </a:bodyPr>
          <a:lstStyle/>
          <a:p>
            <a:pPr defTabSz="1219170"/>
            <a:r>
              <a:rPr lang="en-US" altLang="en-US" sz="3200" b="1" dirty="0">
                <a:solidFill>
                  <a:schemeClr val="bg2"/>
                </a:solidFill>
                <a:cs typeface="Calibri" panose="020F0502020204030204" pitchFamily="34" charset="0"/>
              </a:rPr>
              <a:t>GENELBA PLUS COMBINED CYCLE POWER PLANT </a:t>
            </a:r>
            <a:r>
              <a:rPr lang="en-US" altLang="en-US" sz="3200" dirty="0">
                <a:solidFill>
                  <a:schemeClr val="bg2"/>
                </a:solidFill>
                <a:cs typeface="Calibri" panose="020F0502020204030204" pitchFamily="34" charset="0"/>
              </a:rPr>
              <a:t>[360MW] </a:t>
            </a:r>
          </a:p>
        </p:txBody>
      </p:sp>
      <p:sp>
        <p:nvSpPr>
          <p:cNvPr id="5" name="Rectangle 4">
            <a:extLst>
              <a:ext uri="{FF2B5EF4-FFF2-40B4-BE49-F238E27FC236}">
                <a16:creationId xmlns:a16="http://schemas.microsoft.com/office/drawing/2014/main" id="{2E183DF3-FFA3-2A4A-B648-0745683B661B}"/>
              </a:ext>
            </a:extLst>
          </p:cNvPr>
          <p:cNvSpPr/>
          <p:nvPr/>
        </p:nvSpPr>
        <p:spPr>
          <a:xfrm>
            <a:off x="739752" y="7069167"/>
            <a:ext cx="1628119" cy="646331"/>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p>
          <a:p>
            <a:pPr defTabSz="1219170"/>
            <a:r>
              <a:rPr lang="es-ES" altLang="en-US" sz="1800" dirty="0">
                <a:solidFill>
                  <a:schemeClr val="bg1"/>
                </a:solidFill>
                <a:latin typeface="Calibri Light" panose="020F0302020204030204" pitchFamily="34" charset="0"/>
                <a:cs typeface="Calibri Light" panose="020F0302020204030204" pitchFamily="34" charset="0"/>
              </a:rPr>
              <a:t>Pampa </a:t>
            </a:r>
            <a:r>
              <a:rPr lang="es-ES" altLang="en-US" sz="1800" dirty="0" err="1">
                <a:solidFill>
                  <a:schemeClr val="bg1"/>
                </a:solidFill>
                <a:latin typeface="Calibri Light" panose="020F0302020204030204" pitchFamily="34" charset="0"/>
                <a:cs typeface="Calibri Light" panose="020F0302020204030204" pitchFamily="34" charset="0"/>
              </a:rPr>
              <a:t>Energy</a:t>
            </a: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18" name="Rectangle 17">
            <a:extLst>
              <a:ext uri="{FF2B5EF4-FFF2-40B4-BE49-F238E27FC236}">
                <a16:creationId xmlns:a16="http://schemas.microsoft.com/office/drawing/2014/main" id="{28FB65C3-BDDD-4245-BF4B-B1324FD22EDC}"/>
              </a:ext>
            </a:extLst>
          </p:cNvPr>
          <p:cNvSpPr/>
          <p:nvPr/>
        </p:nvSpPr>
        <p:spPr>
          <a:xfrm>
            <a:off x="4806388" y="7069169"/>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n-US" altLang="en-US" sz="1800" dirty="0">
                <a:solidFill>
                  <a:schemeClr val="bg1"/>
                </a:solidFill>
                <a:latin typeface="Calibri" panose="020F0502020204030204" pitchFamily="34" charset="0"/>
                <a:cs typeface="Calibri" panose="020F0502020204030204" pitchFamily="34" charset="0"/>
              </a:rPr>
              <a:t>EPC</a:t>
            </a:r>
          </a:p>
        </p:txBody>
      </p:sp>
      <p:sp>
        <p:nvSpPr>
          <p:cNvPr id="19" name="Rectangle 18">
            <a:extLst>
              <a:ext uri="{FF2B5EF4-FFF2-40B4-BE49-F238E27FC236}">
                <a16:creationId xmlns:a16="http://schemas.microsoft.com/office/drawing/2014/main" id="{36C6D4A4-1EC8-DF43-A374-52E0E0015E1D}"/>
              </a:ext>
            </a:extLst>
          </p:cNvPr>
          <p:cNvSpPr/>
          <p:nvPr/>
        </p:nvSpPr>
        <p:spPr>
          <a:xfrm>
            <a:off x="8625318" y="7041231"/>
            <a:ext cx="7099554" cy="1200329"/>
          </a:xfrm>
          <a:prstGeom prst="rect">
            <a:avLst/>
          </a:prstGeom>
        </p:spPr>
        <p:txBody>
          <a:bodyPr wrap="square">
            <a:spAutoFit/>
          </a:bodyPr>
          <a:lstStyle/>
          <a:p>
            <a:r>
              <a:rPr lang="en-US" altLang="en-US" sz="1800" b="1" dirty="0">
                <a:solidFill>
                  <a:schemeClr val="accent2"/>
                </a:solidFill>
                <a:latin typeface="Calibri" panose="020F0502020204030204" pitchFamily="34" charset="0"/>
                <a:cs typeface="Calibri" panose="020F0502020204030204" pitchFamily="34" charset="0"/>
              </a:rPr>
              <a:t>DESCRIPTION:</a:t>
            </a:r>
          </a:p>
          <a:p>
            <a:r>
              <a:rPr lang="en-US" altLang="en-US" sz="1800" dirty="0">
                <a:solidFill>
                  <a:schemeClr val="bg1"/>
                </a:solidFill>
                <a:latin typeface="Calibri Light" panose="020F0302020204030204" pitchFamily="34" charset="0"/>
                <a:cs typeface="Calibri Light" panose="020F0302020204030204" pitchFamily="34" charset="0"/>
              </a:rPr>
              <a:t>Expansion of the GENELBA Thermoelectric Power Plant, taking the existing 169 MW gas turbine to a 2+1 combined cycle configuration with a thermal design power of 360 MW.</a:t>
            </a: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3FDD3818-92AD-F447-AD9E-999EF78707E4}"/>
              </a:ext>
            </a:extLst>
          </p:cNvPr>
          <p:cNvSpPr/>
          <p:nvPr/>
        </p:nvSpPr>
        <p:spPr>
          <a:xfrm>
            <a:off x="2934144" y="7069167"/>
            <a:ext cx="1345892"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a:t>
            </a:r>
          </a:p>
          <a:p>
            <a:pPr defTabSz="1219170"/>
            <a:r>
              <a:rPr lang="en-US" altLang="en-US" sz="1800" dirty="0">
                <a:solidFill>
                  <a:schemeClr val="bg1"/>
                </a:solidFill>
                <a:latin typeface="Calibri" panose="020F0502020204030204" pitchFamily="34" charset="0"/>
                <a:cs typeface="Calibri" panose="020F0502020204030204" pitchFamily="34" charset="0"/>
              </a:rPr>
              <a:t>Argentina</a:t>
            </a:r>
          </a:p>
        </p:txBody>
      </p:sp>
      <p:sp>
        <p:nvSpPr>
          <p:cNvPr id="56" name="Rectangle 55">
            <a:extLst>
              <a:ext uri="{FF2B5EF4-FFF2-40B4-BE49-F238E27FC236}">
                <a16:creationId xmlns:a16="http://schemas.microsoft.com/office/drawing/2014/main" id="{660F75FD-A101-6D45-BD10-3D57EF1618F8}"/>
              </a:ext>
            </a:extLst>
          </p:cNvPr>
          <p:cNvSpPr/>
          <p:nvPr/>
        </p:nvSpPr>
        <p:spPr>
          <a:xfrm>
            <a:off x="6623356" y="7059728"/>
            <a:ext cx="1671637"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n-US" altLang="en-US" sz="1800" dirty="0">
                <a:solidFill>
                  <a:schemeClr val="bg1"/>
                </a:solidFill>
                <a:latin typeface="Calibri" panose="020F0502020204030204" pitchFamily="34" charset="0"/>
                <a:cs typeface="Calibri" panose="020F0502020204030204" pitchFamily="34" charset="0"/>
              </a:rPr>
              <a:t>2020</a:t>
            </a:r>
          </a:p>
        </p:txBody>
      </p:sp>
      <p:pic>
        <p:nvPicPr>
          <p:cNvPr id="39" name="Picture 38">
            <a:extLst>
              <a:ext uri="{FF2B5EF4-FFF2-40B4-BE49-F238E27FC236}">
                <a16:creationId xmlns:a16="http://schemas.microsoft.com/office/drawing/2014/main" id="{F3439B98-4FED-0349-B9AA-A1008E6FA3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35" name="Rectangle 34">
            <a:extLst>
              <a:ext uri="{FF2B5EF4-FFF2-40B4-BE49-F238E27FC236}">
                <a16:creationId xmlns:a16="http://schemas.microsoft.com/office/drawing/2014/main" id="{4F2DCE1D-2DA9-DF47-9B89-6ED5CF254E6E}"/>
              </a:ext>
            </a:extLst>
          </p:cNvPr>
          <p:cNvSpPr/>
          <p:nvPr/>
        </p:nvSpPr>
        <p:spPr>
          <a:xfrm>
            <a:off x="2934144" y="7709247"/>
            <a:ext cx="3580149" cy="646331"/>
          </a:xfrm>
          <a:prstGeom prst="rect">
            <a:avLst/>
          </a:prstGeom>
        </p:spPr>
        <p:txBody>
          <a:bodyPr wrap="square">
            <a:spAutoFit/>
          </a:bodyPr>
          <a:lstStyle/>
          <a:p>
            <a:pPr defTabSz="1219170"/>
            <a:r>
              <a:rPr lang="es-ES_tradnl" sz="1800" b="1" dirty="0">
                <a:solidFill>
                  <a:schemeClr val="accent2"/>
                </a:solidFill>
                <a:latin typeface="Calibri" panose="020F0502020204030204" pitchFamily="34" charset="0"/>
                <a:cs typeface="Calibri" panose="020F0502020204030204" pitchFamily="34" charset="0"/>
              </a:rPr>
              <a:t>CONTRACT VALUE (US$ MILLIONS)</a:t>
            </a:r>
          </a:p>
          <a:p>
            <a:pPr defTabSz="1219170"/>
            <a:r>
              <a:rPr lang="es-419" altLang="en-US" sz="1800" dirty="0">
                <a:solidFill>
                  <a:schemeClr val="bg1"/>
                </a:solidFill>
                <a:latin typeface="Calibri" panose="020F0502020204030204" pitchFamily="34" charset="0"/>
                <a:cs typeface="Calibri" panose="020F0502020204030204" pitchFamily="34" charset="0"/>
              </a:rPr>
              <a:t>160</a:t>
            </a:r>
            <a:endParaRPr lang="en-US" altLang="en-US" sz="1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4019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055478"/>
            <a:ext cx="16257588" cy="8088523"/>
          </a:xfrm>
          <a:prstGeom prst="rect">
            <a:avLst/>
          </a:prstGeom>
        </p:spPr>
      </p:pic>
      <p:sp>
        <p:nvSpPr>
          <p:cNvPr id="73" name="Rectángulo 30">
            <a:extLst>
              <a:ext uri="{FF2B5EF4-FFF2-40B4-BE49-F238E27FC236}">
                <a16:creationId xmlns:a16="http://schemas.microsoft.com/office/drawing/2014/main" id="{F2C9A019-AFFB-4246-B0B6-A2596EC52F21}"/>
              </a:ext>
            </a:extLst>
          </p:cNvPr>
          <p:cNvSpPr/>
          <p:nvPr/>
        </p:nvSpPr>
        <p:spPr>
          <a:xfrm>
            <a:off x="-31533" y="6111874"/>
            <a:ext cx="16289121"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43EFFB8-C70F-3947-9929-B5DF2440ADFD}"/>
              </a:ext>
            </a:extLst>
          </p:cNvPr>
          <p:cNvSpPr/>
          <p:nvPr/>
        </p:nvSpPr>
        <p:spPr>
          <a:xfrm>
            <a:off x="739752" y="6324266"/>
            <a:ext cx="9822501" cy="584775"/>
          </a:xfrm>
          <a:prstGeom prst="rect">
            <a:avLst/>
          </a:prstGeom>
        </p:spPr>
        <p:txBody>
          <a:bodyPr wrap="square">
            <a:spAutoFit/>
          </a:bodyPr>
          <a:lstStyle/>
          <a:p>
            <a:pPr defTabSz="1219170"/>
            <a:r>
              <a:rPr lang="en-US" sz="3200" b="1" dirty="0">
                <a:solidFill>
                  <a:schemeClr val="bg1"/>
                </a:solidFill>
                <a:cs typeface="Calibri" panose="020F0502020204030204" pitchFamily="34" charset="0"/>
              </a:rPr>
              <a:t>SWINOUJSCIE LNG GAS TERMINAL</a:t>
            </a:r>
            <a:endParaRPr lang="es-ES" altLang="en-US" sz="3200" b="1" dirty="0">
              <a:solidFill>
                <a:schemeClr val="bg1"/>
              </a:solidFill>
              <a:cs typeface="Calibri" panose="020F0502020204030204" pitchFamily="34" charset="0"/>
            </a:endParaRPr>
          </a:p>
        </p:txBody>
      </p:sp>
      <p:sp>
        <p:nvSpPr>
          <p:cNvPr id="59" name="CuadroTexto 78">
            <a:extLst>
              <a:ext uri="{FF2B5EF4-FFF2-40B4-BE49-F238E27FC236}">
                <a16:creationId xmlns:a16="http://schemas.microsoft.com/office/drawing/2014/main" id="{74F18C80-EA61-7E42-9C2F-E8705F046681}"/>
              </a:ext>
            </a:extLst>
          </p:cNvPr>
          <p:cNvSpPr txBox="1"/>
          <p:nvPr/>
        </p:nvSpPr>
        <p:spPr>
          <a:xfrm>
            <a:off x="485719" y="425668"/>
            <a:ext cx="12486002"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err="1">
                <a:solidFill>
                  <a:schemeClr val="bg1"/>
                </a:solidFill>
                <a:latin typeface="Calibri" panose="020F0502020204030204" pitchFamily="34" charset="0"/>
                <a:ea typeface="Univers" charset="0"/>
                <a:cs typeface="Calibri" panose="020F0502020204030204" pitchFamily="34" charset="0"/>
              </a:rPr>
              <a:t>Oil</a:t>
            </a:r>
            <a:r>
              <a:rPr lang="es-ES_tradnl" sz="4000" dirty="0">
                <a:solidFill>
                  <a:schemeClr val="bg1"/>
                </a:solidFill>
                <a:latin typeface="Calibri" panose="020F0502020204030204" pitchFamily="34" charset="0"/>
                <a:ea typeface="Univers" charset="0"/>
                <a:cs typeface="Calibri" panose="020F0502020204030204" pitchFamily="34" charset="0"/>
              </a:rPr>
              <a:t> &amp; Gas</a:t>
            </a:r>
          </a:p>
        </p:txBody>
      </p:sp>
      <p:pic>
        <p:nvPicPr>
          <p:cNvPr id="32" name="Picture 31">
            <a:extLst>
              <a:ext uri="{FF2B5EF4-FFF2-40B4-BE49-F238E27FC236}">
                <a16:creationId xmlns:a16="http://schemas.microsoft.com/office/drawing/2014/main" id="{75AAEBE3-A7D4-8244-8A63-E9C02305BB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38" name="Rectangle 37">
            <a:extLst>
              <a:ext uri="{FF2B5EF4-FFF2-40B4-BE49-F238E27FC236}">
                <a16:creationId xmlns:a16="http://schemas.microsoft.com/office/drawing/2014/main" id="{2862A2B9-8DAF-7149-AF4C-B0634148EEAC}"/>
              </a:ext>
            </a:extLst>
          </p:cNvPr>
          <p:cNvSpPr/>
          <p:nvPr/>
        </p:nvSpPr>
        <p:spPr>
          <a:xfrm>
            <a:off x="739752" y="7020363"/>
            <a:ext cx="1654397" cy="1477328"/>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br>
              <a:rPr lang="es-ES" altLang="en-US" sz="1800" b="1" dirty="0">
                <a:solidFill>
                  <a:schemeClr val="accent2"/>
                </a:solidFill>
                <a:latin typeface="Calibri" panose="020F0502020204030204" pitchFamily="34" charset="0"/>
                <a:cs typeface="Calibri" panose="020F0502020204030204" pitchFamily="34" charset="0"/>
              </a:rPr>
            </a:br>
            <a:r>
              <a:rPr lang="pl-PL" sz="1800" dirty="0">
                <a:solidFill>
                  <a:schemeClr val="bg1"/>
                </a:solidFill>
                <a:latin typeface="Calibri Light" panose="020F0302020204030204" pitchFamily="34" charset="0"/>
                <a:cs typeface="Calibri Light" panose="020F0302020204030204" pitchFamily="34" charset="0"/>
              </a:rPr>
              <a:t>Polskie LNG S.A. (owned by (GAZ-SYSTEM S.A.)</a:t>
            </a:r>
            <a:endParaRPr lang="en-US" altLang="en-US" sz="1800" dirty="0">
              <a:solidFill>
                <a:schemeClr val="bg1"/>
              </a:solidFill>
              <a:latin typeface="Calibri Light" panose="020F0302020204030204" pitchFamily="34" charset="0"/>
              <a:cs typeface="Calibri Light" panose="020F0302020204030204" pitchFamily="34" charset="0"/>
            </a:endParaRPr>
          </a:p>
        </p:txBody>
      </p:sp>
      <p:sp>
        <p:nvSpPr>
          <p:cNvPr id="39" name="Rectangle 38">
            <a:extLst>
              <a:ext uri="{FF2B5EF4-FFF2-40B4-BE49-F238E27FC236}">
                <a16:creationId xmlns:a16="http://schemas.microsoft.com/office/drawing/2014/main" id="{3922A6EB-DB79-2E4B-81D3-B24BF3D9C144}"/>
              </a:ext>
            </a:extLst>
          </p:cNvPr>
          <p:cNvSpPr/>
          <p:nvPr/>
        </p:nvSpPr>
        <p:spPr>
          <a:xfrm>
            <a:off x="4557465" y="7020365"/>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s-419" altLang="en-US" sz="1800">
                <a:solidFill>
                  <a:schemeClr val="bg1"/>
                </a:solidFill>
                <a:latin typeface="Calibri" panose="020F0502020204030204" pitchFamily="34" charset="0"/>
                <a:cs typeface="Calibri" panose="020F0502020204030204" pitchFamily="34" charset="0"/>
              </a:rPr>
              <a:t>EPC</a:t>
            </a:r>
            <a:endParaRPr lang="en-US" altLang="en-US" sz="1800" dirty="0">
              <a:solidFill>
                <a:schemeClr val="bg1"/>
              </a:solidFill>
              <a:latin typeface="Calibri" panose="020F0502020204030204" pitchFamily="34" charset="0"/>
              <a:cs typeface="Calibri" panose="020F0502020204030204" pitchFamily="34" charset="0"/>
            </a:endParaRPr>
          </a:p>
        </p:txBody>
      </p:sp>
      <p:sp>
        <p:nvSpPr>
          <p:cNvPr id="42" name="Rectangle 41">
            <a:extLst>
              <a:ext uri="{FF2B5EF4-FFF2-40B4-BE49-F238E27FC236}">
                <a16:creationId xmlns:a16="http://schemas.microsoft.com/office/drawing/2014/main" id="{B86F7F35-8A66-AE4F-AA98-B0BE64CAC020}"/>
              </a:ext>
            </a:extLst>
          </p:cNvPr>
          <p:cNvSpPr/>
          <p:nvPr/>
        </p:nvSpPr>
        <p:spPr>
          <a:xfrm>
            <a:off x="7896024" y="7020365"/>
            <a:ext cx="8361564" cy="2031325"/>
          </a:xfrm>
          <a:prstGeom prst="rect">
            <a:avLst/>
          </a:prstGeom>
        </p:spPr>
        <p:txBody>
          <a:bodyPr wrap="square">
            <a:spAutoFit/>
          </a:bodyPr>
          <a:lstStyle/>
          <a:p>
            <a:pPr>
              <a:spcBef>
                <a:spcPct val="0"/>
              </a:spcBef>
            </a:pPr>
            <a:r>
              <a:rPr lang="en-US" altLang="en-US" sz="1800" b="1" dirty="0">
                <a:solidFill>
                  <a:schemeClr val="accent2"/>
                </a:solidFill>
                <a:latin typeface="Calibri" panose="020F0502020204030204" pitchFamily="34" charset="0"/>
                <a:cs typeface="Calibri" panose="020F0502020204030204" pitchFamily="34" charset="0"/>
              </a:rPr>
              <a:t>DESCRIPTION:</a:t>
            </a:r>
            <a:br>
              <a:rPr lang="en-US" altLang="en-US" sz="1800" b="1" dirty="0">
                <a:solidFill>
                  <a:schemeClr val="accent2"/>
                </a:solidFill>
                <a:latin typeface="Calibri" panose="020F0502020204030204" pitchFamily="34" charset="0"/>
                <a:cs typeface="Calibri" panose="020F0502020204030204" pitchFamily="34" charset="0"/>
              </a:rPr>
            </a:br>
            <a:r>
              <a:rPr lang="en-US" sz="1800" dirty="0">
                <a:solidFill>
                  <a:schemeClr val="bg1"/>
                </a:solidFill>
                <a:latin typeface="Calibri Light" panose="020F0302020204030204" pitchFamily="34" charset="0"/>
                <a:cs typeface="Calibri Light" panose="020F0302020204030204" pitchFamily="34" charset="0"/>
              </a:rPr>
              <a:t>LNG Regasification Terminal of 5 BCMA with two 160,000 </a:t>
            </a:r>
            <a:r>
              <a:rPr lang="en-US" sz="1800" dirty="0" err="1">
                <a:solidFill>
                  <a:schemeClr val="bg1"/>
                </a:solidFill>
                <a:latin typeface="Calibri Light" panose="020F0302020204030204" pitchFamily="34" charset="0"/>
                <a:cs typeface="Calibri Light" panose="020F0302020204030204" pitchFamily="34" charset="0"/>
              </a:rPr>
              <a:t>cu.m</a:t>
            </a:r>
            <a:r>
              <a:rPr lang="en-US" sz="1800" dirty="0">
                <a:solidFill>
                  <a:schemeClr val="bg1"/>
                </a:solidFill>
                <a:latin typeface="Calibri Light" panose="020F0302020204030204" pitchFamily="34" charset="0"/>
                <a:cs typeface="Calibri Light" panose="020F0302020204030204" pitchFamily="34" charset="0"/>
              </a:rPr>
              <a:t>. full containment Storage Tanks. Main facilities: LNG Carrier (50 000 m3 to 216 000 m3); Unloading ( 3 arms 4 000 m3/h each ( Total 12 000 m3/h);  Jetty (1,650 m long &amp; ship unloading to LNG </a:t>
            </a:r>
            <a:r>
              <a:rPr lang="en-US" sz="1800" dirty="0" err="1">
                <a:solidFill>
                  <a:schemeClr val="bg1"/>
                </a:solidFill>
                <a:latin typeface="Calibri Light" panose="020F0302020204030204" pitchFamily="34" charset="0"/>
                <a:cs typeface="Calibri Light" panose="020F0302020204030204" pitchFamily="34" charset="0"/>
              </a:rPr>
              <a:t>Tk</a:t>
            </a:r>
            <a:r>
              <a:rPr lang="en-US" sz="1800" dirty="0">
                <a:solidFill>
                  <a:schemeClr val="bg1"/>
                </a:solidFill>
                <a:latin typeface="Calibri Light" panose="020F0302020204030204" pitchFamily="34" charset="0"/>
                <a:cs typeface="Calibri Light" panose="020F0302020204030204" pitchFamily="34" charset="0"/>
              </a:rPr>
              <a:t>); 2 Full containment LNG Tanks (160 000 m3 each); </a:t>
            </a:r>
            <a:r>
              <a:rPr lang="en-US" sz="1800" dirty="0" err="1">
                <a:solidFill>
                  <a:schemeClr val="bg1"/>
                </a:solidFill>
                <a:latin typeface="Calibri Light" panose="020F0302020204030204" pitchFamily="34" charset="0"/>
                <a:cs typeface="Calibri Light" panose="020F0302020204030204" pitchFamily="34" charset="0"/>
              </a:rPr>
              <a:t>Recondenser</a:t>
            </a:r>
            <a:r>
              <a:rPr lang="en-US" sz="1800" dirty="0">
                <a:solidFill>
                  <a:schemeClr val="bg1"/>
                </a:solidFill>
                <a:latin typeface="Calibri Light" panose="020F0302020204030204" pitchFamily="34" charset="0"/>
                <a:cs typeface="Calibri Light" panose="020F0302020204030204" pitchFamily="34" charset="0"/>
              </a:rPr>
              <a:t> (450 m3/h max); Gas send-out ; Gasification (type SCV and ORV): Nitrogen production (21 000 m3 N2/h); Road Tankers loading (95 000 T LNG/y); Future Ext.: (tie-ins </a:t>
            </a:r>
            <a:r>
              <a:rPr lang="en-US" sz="1800" dirty="0" err="1">
                <a:solidFill>
                  <a:schemeClr val="bg1"/>
                </a:solidFill>
                <a:latin typeface="Calibri Light" panose="020F0302020204030204" pitchFamily="34" charset="0"/>
                <a:cs typeface="Calibri Light" panose="020F0302020204030204" pitchFamily="34" charset="0"/>
              </a:rPr>
              <a:t>incl</a:t>
            </a:r>
            <a:r>
              <a:rPr lang="en-US" sz="1800" dirty="0">
                <a:solidFill>
                  <a:schemeClr val="bg1"/>
                </a:solidFill>
                <a:latin typeface="Calibri Light" panose="020F0302020204030204" pitchFamily="34" charset="0"/>
                <a:cs typeface="Calibri Light" panose="020F0302020204030204" pitchFamily="34" charset="0"/>
              </a:rPr>
              <a:t> in EPC) and  Jetty marine &amp; civil works.</a:t>
            </a: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43" name="Rectangle 42">
            <a:extLst>
              <a:ext uri="{FF2B5EF4-FFF2-40B4-BE49-F238E27FC236}">
                <a16:creationId xmlns:a16="http://schemas.microsoft.com/office/drawing/2014/main" id="{BDCA158C-80C3-5945-A2E5-2DBF4C022217}"/>
              </a:ext>
            </a:extLst>
          </p:cNvPr>
          <p:cNvSpPr/>
          <p:nvPr/>
        </p:nvSpPr>
        <p:spPr>
          <a:xfrm>
            <a:off x="2806584" y="7020363"/>
            <a:ext cx="1654397"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 </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panose="020F0502020204030204" pitchFamily="34" charset="0"/>
                <a:cs typeface="Calibri" panose="020F0502020204030204" pitchFamily="34" charset="0"/>
              </a:rPr>
              <a:t>Poland</a:t>
            </a:r>
          </a:p>
        </p:txBody>
      </p:sp>
      <p:sp>
        <p:nvSpPr>
          <p:cNvPr id="46" name="Rectangle 45">
            <a:extLst>
              <a:ext uri="{FF2B5EF4-FFF2-40B4-BE49-F238E27FC236}">
                <a16:creationId xmlns:a16="http://schemas.microsoft.com/office/drawing/2014/main" id="{F7ED6491-59D0-EC4B-B872-9D8D36719EBC}"/>
              </a:ext>
            </a:extLst>
          </p:cNvPr>
          <p:cNvSpPr/>
          <p:nvPr/>
        </p:nvSpPr>
        <p:spPr>
          <a:xfrm>
            <a:off x="6224388" y="7021043"/>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s-419" altLang="en-US" sz="1800" dirty="0">
                <a:solidFill>
                  <a:schemeClr val="bg1"/>
                </a:solidFill>
                <a:latin typeface="Calibri" panose="020F0502020204030204" pitchFamily="34" charset="0"/>
                <a:cs typeface="Calibri" panose="020F0502020204030204" pitchFamily="34" charset="0"/>
              </a:rPr>
              <a:t>2016</a:t>
            </a:r>
            <a:endParaRPr lang="en-US" altLang="en-US" sz="1800" dirty="0">
              <a:solidFill>
                <a:schemeClr val="bg1"/>
              </a:solidFill>
              <a:latin typeface="Calibri" panose="020F0502020204030204" pitchFamily="34" charset="0"/>
              <a:cs typeface="Calibri" panose="020F0502020204030204" pitchFamily="34" charset="0"/>
            </a:endParaRPr>
          </a:p>
        </p:txBody>
      </p:sp>
      <p:sp>
        <p:nvSpPr>
          <p:cNvPr id="3" name="Botón de acción: Volver 2">
            <a:hlinkClick r:id="rId5" action="ppaction://hlinksldjump" highlightClick="1"/>
            <a:extLst>
              <a:ext uri="{FF2B5EF4-FFF2-40B4-BE49-F238E27FC236}">
                <a16:creationId xmlns:a16="http://schemas.microsoft.com/office/drawing/2014/main" id="{93A52A4C-1FA4-E041-930E-BED4B8096457}"/>
              </a:ext>
            </a:extLst>
          </p:cNvPr>
          <p:cNvSpPr/>
          <p:nvPr/>
        </p:nvSpPr>
        <p:spPr>
          <a:xfrm>
            <a:off x="485719" y="8433836"/>
            <a:ext cx="3681835" cy="735564"/>
          </a:xfrm>
          <a:prstGeom prst="actionButtonRetur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 name="Botón de acción: Hacia delante o Siguiente 4">
            <a:hlinkClick r:id="" action="ppaction://hlinkshowjump?jump=nextslide" highlightClick="1"/>
            <a:extLst>
              <a:ext uri="{FF2B5EF4-FFF2-40B4-BE49-F238E27FC236}">
                <a16:creationId xmlns:a16="http://schemas.microsoft.com/office/drawing/2014/main" id="{D12BCEE2-4693-674E-B465-4AA5FEDB78E7}"/>
              </a:ext>
            </a:extLst>
          </p:cNvPr>
          <p:cNvSpPr/>
          <p:nvPr/>
        </p:nvSpPr>
        <p:spPr>
          <a:xfrm>
            <a:off x="11887200" y="8433836"/>
            <a:ext cx="4220308" cy="698713"/>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7" name="Rectangle 46">
            <a:extLst>
              <a:ext uri="{FF2B5EF4-FFF2-40B4-BE49-F238E27FC236}">
                <a16:creationId xmlns:a16="http://schemas.microsoft.com/office/drawing/2014/main" id="{4F2DCE1D-2DA9-DF47-9B89-6ED5CF254E6E}"/>
              </a:ext>
            </a:extLst>
          </p:cNvPr>
          <p:cNvSpPr/>
          <p:nvPr/>
        </p:nvSpPr>
        <p:spPr>
          <a:xfrm>
            <a:off x="2782800" y="7718552"/>
            <a:ext cx="3580149" cy="646331"/>
          </a:xfrm>
          <a:prstGeom prst="rect">
            <a:avLst/>
          </a:prstGeom>
        </p:spPr>
        <p:txBody>
          <a:bodyPr wrap="square">
            <a:spAutoFit/>
          </a:bodyPr>
          <a:lstStyle/>
          <a:p>
            <a:pPr defTabSz="1219170"/>
            <a:r>
              <a:rPr lang="es-ES_tradnl" sz="1800" b="1" dirty="0">
                <a:solidFill>
                  <a:schemeClr val="accent2"/>
                </a:solidFill>
                <a:latin typeface="Calibri" panose="020F0502020204030204" pitchFamily="34" charset="0"/>
                <a:cs typeface="Calibri" panose="020F0502020204030204" pitchFamily="34" charset="0"/>
              </a:rPr>
              <a:t>CONTRACT VALUE (US$ MILLIONS)</a:t>
            </a:r>
          </a:p>
          <a:p>
            <a:pPr defTabSz="1219170"/>
            <a:r>
              <a:rPr lang="es-419" altLang="en-US" sz="1800" dirty="0">
                <a:solidFill>
                  <a:schemeClr val="bg1"/>
                </a:solidFill>
                <a:latin typeface="Calibri" panose="020F0502020204030204" pitchFamily="34" charset="0"/>
                <a:cs typeface="Calibri" panose="020F0502020204030204" pitchFamily="34" charset="0"/>
              </a:rPr>
              <a:t>715</a:t>
            </a:r>
            <a:endParaRPr lang="en-US" altLang="en-US" sz="1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73690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5" descr="03. Zeebrugge.jpg"/>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175" y="1069445"/>
            <a:ext cx="16269739" cy="8135354"/>
          </a:xfrm>
          <a:prstGeom prst="rect">
            <a:avLst/>
          </a:prstGeom>
        </p:spPr>
      </p:pic>
      <p:sp>
        <p:nvSpPr>
          <p:cNvPr id="60" name="Rectángulo 30">
            <a:extLst>
              <a:ext uri="{FF2B5EF4-FFF2-40B4-BE49-F238E27FC236}">
                <a16:creationId xmlns:a16="http://schemas.microsoft.com/office/drawing/2014/main" id="{5B60FB77-9D3B-C047-8F5D-A22F9E1A28E1}"/>
              </a:ext>
            </a:extLst>
          </p:cNvPr>
          <p:cNvSpPr/>
          <p:nvPr/>
        </p:nvSpPr>
        <p:spPr>
          <a:xfrm>
            <a:off x="8976" y="6147273"/>
            <a:ext cx="16257588"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78">
            <a:extLst>
              <a:ext uri="{FF2B5EF4-FFF2-40B4-BE49-F238E27FC236}">
                <a16:creationId xmlns:a16="http://schemas.microsoft.com/office/drawing/2014/main" id="{771546CB-2D70-3D4D-8E0C-4FED560C1458}"/>
              </a:ext>
            </a:extLst>
          </p:cNvPr>
          <p:cNvSpPr txBox="1"/>
          <p:nvPr/>
        </p:nvSpPr>
        <p:spPr>
          <a:xfrm>
            <a:off x="485719" y="425668"/>
            <a:ext cx="12486002"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err="1">
                <a:solidFill>
                  <a:schemeClr val="bg1"/>
                </a:solidFill>
                <a:latin typeface="Calibri" panose="020F0502020204030204" pitchFamily="34" charset="0"/>
                <a:ea typeface="Univers" charset="0"/>
                <a:cs typeface="Calibri" panose="020F0502020204030204" pitchFamily="34" charset="0"/>
              </a:rPr>
              <a:t>Energy</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sp>
        <p:nvSpPr>
          <p:cNvPr id="5" name="Rectangle 4">
            <a:extLst>
              <a:ext uri="{FF2B5EF4-FFF2-40B4-BE49-F238E27FC236}">
                <a16:creationId xmlns:a16="http://schemas.microsoft.com/office/drawing/2014/main" id="{2E183DF3-FFA3-2A4A-B648-0745683B661B}"/>
              </a:ext>
            </a:extLst>
          </p:cNvPr>
          <p:cNvSpPr/>
          <p:nvPr/>
        </p:nvSpPr>
        <p:spPr>
          <a:xfrm>
            <a:off x="739752" y="7029705"/>
            <a:ext cx="1838856" cy="923330"/>
          </a:xfrm>
          <a:prstGeom prst="rect">
            <a:avLst/>
          </a:prstGeom>
          <a:ln>
            <a:noFill/>
          </a:ln>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br>
              <a:rPr lang="es-ES" altLang="en-US" sz="1800" b="1" dirty="0">
                <a:solidFill>
                  <a:schemeClr val="accent2"/>
                </a:solidFill>
                <a:latin typeface="Calibri" panose="020F0502020204030204" pitchFamily="34" charset="0"/>
                <a:cs typeface="Calibri" panose="020F0502020204030204" pitchFamily="34" charset="0"/>
              </a:rPr>
            </a:br>
            <a:r>
              <a:rPr lang="es-ES" altLang="en-US" sz="1800" dirty="0" err="1">
                <a:solidFill>
                  <a:schemeClr val="bg1"/>
                </a:solidFill>
                <a:latin typeface="Calibri Light" panose="020F0302020204030204" pitchFamily="34" charset="0"/>
                <a:cs typeface="Calibri Light" panose="020F0302020204030204" pitchFamily="34" charset="0"/>
              </a:rPr>
              <a:t>Fluxys</a:t>
            </a:r>
            <a:r>
              <a:rPr lang="es-ES" altLang="en-US" sz="1800" dirty="0">
                <a:solidFill>
                  <a:schemeClr val="bg1"/>
                </a:solidFill>
                <a:latin typeface="Calibri Light" panose="020F0302020204030204" pitchFamily="34" charset="0"/>
                <a:cs typeface="Calibri Light" panose="020F0302020204030204" pitchFamily="34" charset="0"/>
              </a:rPr>
              <a:t> LNG S.A. (</a:t>
            </a:r>
            <a:r>
              <a:rPr lang="es-ES" altLang="en-US" sz="1800" dirty="0" err="1">
                <a:solidFill>
                  <a:schemeClr val="bg1"/>
                </a:solidFill>
                <a:latin typeface="Calibri Light" panose="020F0302020204030204" pitchFamily="34" charset="0"/>
                <a:cs typeface="Calibri Light" panose="020F0302020204030204" pitchFamily="34" charset="0"/>
              </a:rPr>
              <a:t>Belgium</a:t>
            </a:r>
            <a:r>
              <a:rPr lang="es-ES" altLang="en-US" sz="1800" dirty="0">
                <a:solidFill>
                  <a:schemeClr val="bg1"/>
                </a:solidFill>
                <a:latin typeface="Calibri Light" panose="020F0302020204030204" pitchFamily="34" charset="0"/>
                <a:cs typeface="Calibri Light" panose="020F0302020204030204" pitchFamily="34" charset="0"/>
              </a:rPr>
              <a:t>)</a:t>
            </a:r>
          </a:p>
        </p:txBody>
      </p:sp>
      <p:sp>
        <p:nvSpPr>
          <p:cNvPr id="18" name="Rectangle 17">
            <a:extLst>
              <a:ext uri="{FF2B5EF4-FFF2-40B4-BE49-F238E27FC236}">
                <a16:creationId xmlns:a16="http://schemas.microsoft.com/office/drawing/2014/main" id="{28FB65C3-BDDD-4245-BF4B-B1324FD22EDC}"/>
              </a:ext>
            </a:extLst>
          </p:cNvPr>
          <p:cNvSpPr/>
          <p:nvPr/>
        </p:nvSpPr>
        <p:spPr>
          <a:xfrm>
            <a:off x="4613841" y="7029707"/>
            <a:ext cx="1270582"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panose="020F0502020204030204" pitchFamily="34" charset="0"/>
                <a:cs typeface="Calibri" panose="020F0502020204030204" pitchFamily="34" charset="0"/>
              </a:rPr>
              <a:t>EPC</a:t>
            </a:r>
          </a:p>
        </p:txBody>
      </p:sp>
      <p:sp>
        <p:nvSpPr>
          <p:cNvPr id="19" name="Rectangle 18">
            <a:extLst>
              <a:ext uri="{FF2B5EF4-FFF2-40B4-BE49-F238E27FC236}">
                <a16:creationId xmlns:a16="http://schemas.microsoft.com/office/drawing/2014/main" id="{36C6D4A4-1EC8-DF43-A374-52E0E0015E1D}"/>
              </a:ext>
            </a:extLst>
          </p:cNvPr>
          <p:cNvSpPr/>
          <p:nvPr/>
        </p:nvSpPr>
        <p:spPr>
          <a:xfrm>
            <a:off x="8642378" y="7021321"/>
            <a:ext cx="7469350" cy="2308324"/>
          </a:xfrm>
          <a:prstGeom prst="rect">
            <a:avLst/>
          </a:prstGeom>
        </p:spPr>
        <p:txBody>
          <a:bodyPr wrap="square">
            <a:spAutoFit/>
          </a:bodyPr>
          <a:lstStyle/>
          <a:p>
            <a:r>
              <a:rPr lang="en-US" altLang="en-US" sz="1800" b="1" dirty="0">
                <a:solidFill>
                  <a:schemeClr val="accent2"/>
                </a:solidFill>
                <a:latin typeface="Calibri" panose="020F0502020204030204" pitchFamily="34" charset="0"/>
                <a:cs typeface="Calibri" panose="020F0502020204030204" pitchFamily="34" charset="0"/>
              </a:rPr>
              <a:t>DESCRIPTION: </a:t>
            </a:r>
            <a:br>
              <a:rPr lang="en-US" altLang="en-US" sz="1800" b="1" dirty="0">
                <a:solidFill>
                  <a:schemeClr val="accent2"/>
                </a:solidFill>
                <a:latin typeface="Calibri" panose="020F0502020204030204" pitchFamily="34" charset="0"/>
                <a:cs typeface="Calibri" panose="020F0502020204030204" pitchFamily="34" charset="0"/>
              </a:rPr>
            </a:br>
            <a:r>
              <a:rPr lang="en-US" sz="1800" dirty="0">
                <a:solidFill>
                  <a:schemeClr val="bg1"/>
                </a:solidFill>
                <a:latin typeface="Calibri" panose="020F0502020204030204" pitchFamily="34" charset="0"/>
                <a:cs typeface="Calibri" panose="020F0502020204030204" pitchFamily="34" charset="0"/>
              </a:rPr>
              <a:t>2nd Capacity Enhancement of LNG Regasification Terminal, consisting of adding a second jetty, enabling the facility to increase capacity and further develop into a hub for supplying LNG as fuel for ships and long-haul trucks. The facilities also have an additional LNG loading/unloading capacity of 14,000 m3/hour.</a:t>
            </a:r>
          </a:p>
          <a:p>
            <a:r>
              <a:rPr lang="en-US" sz="1800" dirty="0">
                <a:solidFill>
                  <a:schemeClr val="bg1"/>
                </a:solidFill>
                <a:latin typeface="Calibri" panose="020F0502020204030204" pitchFamily="34" charset="0"/>
                <a:cs typeface="Calibri" panose="020F0502020204030204" pitchFamily="34" charset="0"/>
              </a:rPr>
              <a:t>Contract in JV with </a:t>
            </a:r>
            <a:r>
              <a:rPr lang="en-US" sz="1800">
                <a:solidFill>
                  <a:schemeClr val="bg1"/>
                </a:solidFill>
                <a:latin typeface="Calibri" panose="020F0502020204030204" pitchFamily="34" charset="0"/>
                <a:cs typeface="Calibri" panose="020F0502020204030204" pitchFamily="34" charset="0"/>
              </a:rPr>
              <a:t>Sener</a:t>
            </a:r>
            <a:endParaRPr lang="en-US" altLang="es-ES_tradnl" sz="1800" dirty="0">
              <a:solidFill>
                <a:schemeClr val="bg1"/>
              </a:solidFill>
              <a:latin typeface="Calibri" panose="020F0502020204030204" pitchFamily="34" charset="0"/>
              <a:cs typeface="Calibri" panose="020F0502020204030204" pitchFamily="34" charset="0"/>
            </a:endParaRPr>
          </a:p>
          <a:p>
            <a:pPr>
              <a:spcBef>
                <a:spcPct val="0"/>
              </a:spcBef>
              <a:buFontTx/>
              <a:buNone/>
            </a:pPr>
            <a:r>
              <a:rPr lang="en-US" altLang="en-US" sz="1800" dirty="0">
                <a:solidFill>
                  <a:schemeClr val="bg1"/>
                </a:solidFill>
                <a:latin typeface="Calibri" panose="020F0502020204030204" pitchFamily="34" charset="0"/>
                <a:cs typeface="Calibri" panose="020F0502020204030204" pitchFamily="34" charset="0"/>
              </a:rPr>
              <a:t> </a:t>
            </a:r>
            <a:endParaRPr lang="es-ES" altLang="en-US" sz="1800" dirty="0">
              <a:solidFill>
                <a:schemeClr val="bg1"/>
              </a:solidFill>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3FDD3818-92AD-F447-AD9E-999EF78707E4}"/>
              </a:ext>
            </a:extLst>
          </p:cNvPr>
          <p:cNvSpPr/>
          <p:nvPr/>
        </p:nvSpPr>
        <p:spPr>
          <a:xfrm>
            <a:off x="2802328" y="7029705"/>
            <a:ext cx="1270582"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 </a:t>
            </a:r>
            <a:r>
              <a:rPr lang="en-US" altLang="en-US" sz="1800" dirty="0">
                <a:solidFill>
                  <a:schemeClr val="bg1"/>
                </a:solidFill>
                <a:latin typeface="Calibri" panose="020F0502020204030204" pitchFamily="34" charset="0"/>
                <a:cs typeface="Calibri" panose="020F0502020204030204" pitchFamily="34" charset="0"/>
              </a:rPr>
              <a:t>Belgium</a:t>
            </a:r>
          </a:p>
        </p:txBody>
      </p:sp>
      <p:sp>
        <p:nvSpPr>
          <p:cNvPr id="26" name="Rectangle 25">
            <a:extLst>
              <a:ext uri="{FF2B5EF4-FFF2-40B4-BE49-F238E27FC236}">
                <a16:creationId xmlns:a16="http://schemas.microsoft.com/office/drawing/2014/main" id="{943EFFB8-C70F-3947-9929-B5DF2440ADFD}"/>
              </a:ext>
            </a:extLst>
          </p:cNvPr>
          <p:cNvSpPr/>
          <p:nvPr/>
        </p:nvSpPr>
        <p:spPr>
          <a:xfrm>
            <a:off x="739752" y="6274892"/>
            <a:ext cx="14869188" cy="584775"/>
          </a:xfrm>
          <a:prstGeom prst="rect">
            <a:avLst/>
          </a:prstGeom>
        </p:spPr>
        <p:txBody>
          <a:bodyPr wrap="square">
            <a:spAutoFit/>
          </a:bodyPr>
          <a:lstStyle/>
          <a:p>
            <a:pPr defTabSz="914400"/>
            <a:r>
              <a:rPr lang="en-US" sz="3200" b="1" dirty="0">
                <a:solidFill>
                  <a:schemeClr val="bg2"/>
                </a:solidFill>
                <a:cs typeface="Calibri" panose="020F0502020204030204" pitchFamily="34" charset="0"/>
              </a:rPr>
              <a:t>ZEEBRUGGE LNG TERMINAL SECOND EXPANSION</a:t>
            </a:r>
            <a:endParaRPr lang="en-US" altLang="en-US" sz="3200" b="1" dirty="0">
              <a:solidFill>
                <a:schemeClr val="bg2"/>
              </a:solidFill>
              <a:cs typeface="Calibri" panose="020F0502020204030204" pitchFamily="34" charset="0"/>
            </a:endParaRPr>
          </a:p>
        </p:txBody>
      </p:sp>
      <p:sp>
        <p:nvSpPr>
          <p:cNvPr id="38" name="Rectangle 37">
            <a:extLst>
              <a:ext uri="{FF2B5EF4-FFF2-40B4-BE49-F238E27FC236}">
                <a16:creationId xmlns:a16="http://schemas.microsoft.com/office/drawing/2014/main" id="{2E2D5225-BB3B-F943-BD8B-F516CBD9366B}"/>
              </a:ext>
            </a:extLst>
          </p:cNvPr>
          <p:cNvSpPr/>
          <p:nvPr/>
        </p:nvSpPr>
        <p:spPr>
          <a:xfrm>
            <a:off x="6507396" y="7029707"/>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 </a:t>
            </a:r>
            <a:r>
              <a:rPr lang="en-US" altLang="en-US" sz="1800" dirty="0">
                <a:solidFill>
                  <a:schemeClr val="bg1"/>
                </a:solidFill>
                <a:latin typeface="Calibri" panose="020F0502020204030204" pitchFamily="34" charset="0"/>
                <a:cs typeface="Calibri" panose="020F0502020204030204" pitchFamily="34" charset="0"/>
              </a:rPr>
              <a:t>2016</a:t>
            </a:r>
          </a:p>
        </p:txBody>
      </p:sp>
      <p:pic>
        <p:nvPicPr>
          <p:cNvPr id="32" name="Picture 31">
            <a:extLst>
              <a:ext uri="{FF2B5EF4-FFF2-40B4-BE49-F238E27FC236}">
                <a16:creationId xmlns:a16="http://schemas.microsoft.com/office/drawing/2014/main" id="{5DD7D018-CB10-8E45-8816-45D82D69C1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33" name="Rectangle 32">
            <a:extLst>
              <a:ext uri="{FF2B5EF4-FFF2-40B4-BE49-F238E27FC236}">
                <a16:creationId xmlns:a16="http://schemas.microsoft.com/office/drawing/2014/main" id="{4F2DCE1D-2DA9-DF47-9B89-6ED5CF254E6E}"/>
              </a:ext>
            </a:extLst>
          </p:cNvPr>
          <p:cNvSpPr/>
          <p:nvPr/>
        </p:nvSpPr>
        <p:spPr>
          <a:xfrm>
            <a:off x="2777495" y="7953035"/>
            <a:ext cx="3580149" cy="646331"/>
          </a:xfrm>
          <a:prstGeom prst="rect">
            <a:avLst/>
          </a:prstGeom>
        </p:spPr>
        <p:txBody>
          <a:bodyPr wrap="square">
            <a:spAutoFit/>
          </a:bodyPr>
          <a:lstStyle/>
          <a:p>
            <a:pPr defTabSz="1219170"/>
            <a:r>
              <a:rPr lang="es-ES_tradnl" sz="1800" b="1" dirty="0">
                <a:solidFill>
                  <a:schemeClr val="accent2"/>
                </a:solidFill>
                <a:latin typeface="Calibri" panose="020F0502020204030204" pitchFamily="34" charset="0"/>
                <a:cs typeface="Calibri" panose="020F0502020204030204" pitchFamily="34" charset="0"/>
              </a:rPr>
              <a:t>CONTRACT VALUE (US$ MILLIONS)</a:t>
            </a:r>
          </a:p>
          <a:p>
            <a:pPr defTabSz="1219170"/>
            <a:r>
              <a:rPr lang="es-419" altLang="en-US" sz="1800" dirty="0">
                <a:solidFill>
                  <a:schemeClr val="bg1"/>
                </a:solidFill>
                <a:latin typeface="Calibri" panose="020F0502020204030204" pitchFamily="34" charset="0"/>
                <a:cs typeface="Calibri" panose="020F0502020204030204" pitchFamily="34" charset="0"/>
              </a:rPr>
              <a:t>108</a:t>
            </a:r>
            <a:endParaRPr lang="en-US" altLang="en-US" sz="1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3940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76" y="773567"/>
            <a:ext cx="16260763" cy="8431232"/>
          </a:xfrm>
          <a:prstGeom prst="rect">
            <a:avLst/>
          </a:prstGeom>
        </p:spPr>
      </p:pic>
      <p:sp>
        <p:nvSpPr>
          <p:cNvPr id="60" name="Rectángulo 30">
            <a:extLst>
              <a:ext uri="{FF2B5EF4-FFF2-40B4-BE49-F238E27FC236}">
                <a16:creationId xmlns:a16="http://schemas.microsoft.com/office/drawing/2014/main" id="{5B60FB77-9D3B-C047-8F5D-A22F9E1A28E1}"/>
              </a:ext>
            </a:extLst>
          </p:cNvPr>
          <p:cNvSpPr/>
          <p:nvPr/>
        </p:nvSpPr>
        <p:spPr>
          <a:xfrm>
            <a:off x="27264" y="6147273"/>
            <a:ext cx="16257588"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78">
            <a:extLst>
              <a:ext uri="{FF2B5EF4-FFF2-40B4-BE49-F238E27FC236}">
                <a16:creationId xmlns:a16="http://schemas.microsoft.com/office/drawing/2014/main" id="{771546CB-2D70-3D4D-8E0C-4FED560C1458}"/>
              </a:ext>
            </a:extLst>
          </p:cNvPr>
          <p:cNvSpPr txBox="1"/>
          <p:nvPr/>
        </p:nvSpPr>
        <p:spPr>
          <a:xfrm>
            <a:off x="485719" y="425668"/>
            <a:ext cx="12486002"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err="1">
                <a:solidFill>
                  <a:schemeClr val="bg1"/>
                </a:solidFill>
                <a:latin typeface="Calibri" panose="020F0502020204030204" pitchFamily="34" charset="0"/>
                <a:ea typeface="Univers" charset="0"/>
                <a:cs typeface="Calibri" panose="020F0502020204030204" pitchFamily="34" charset="0"/>
              </a:rPr>
              <a:t>Energy</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sp>
        <p:nvSpPr>
          <p:cNvPr id="5" name="Rectangle 4">
            <a:extLst>
              <a:ext uri="{FF2B5EF4-FFF2-40B4-BE49-F238E27FC236}">
                <a16:creationId xmlns:a16="http://schemas.microsoft.com/office/drawing/2014/main" id="{2E183DF3-FFA3-2A4A-B648-0745683B661B}"/>
              </a:ext>
            </a:extLst>
          </p:cNvPr>
          <p:cNvSpPr/>
          <p:nvPr/>
        </p:nvSpPr>
        <p:spPr>
          <a:xfrm>
            <a:off x="739752" y="7029705"/>
            <a:ext cx="1439604" cy="1477328"/>
          </a:xfrm>
          <a:prstGeom prst="rect">
            <a:avLst/>
          </a:prstGeom>
          <a:ln>
            <a:noFill/>
          </a:ln>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br>
              <a:rPr lang="es-ES" altLang="en-US" sz="1800" b="1" dirty="0">
                <a:solidFill>
                  <a:schemeClr val="accent2"/>
                </a:solidFill>
                <a:latin typeface="Calibri" panose="020F0502020204030204" pitchFamily="34" charset="0"/>
                <a:cs typeface="Calibri" panose="020F0502020204030204" pitchFamily="34" charset="0"/>
              </a:rPr>
            </a:br>
            <a:r>
              <a:rPr lang="es-ES" altLang="en-US" sz="1800" dirty="0" err="1">
                <a:solidFill>
                  <a:schemeClr val="bg1"/>
                </a:solidFill>
                <a:latin typeface="Calibri Light" panose="020F0302020204030204" pitchFamily="34" charset="0"/>
                <a:cs typeface="Calibri Light" panose="020F0302020204030204" pitchFamily="34" charset="0"/>
              </a:rPr>
              <a:t>Eurosviluppo</a:t>
            </a:r>
            <a:r>
              <a:rPr lang="es-ES" altLang="en-US" sz="1800" dirty="0">
                <a:solidFill>
                  <a:schemeClr val="bg1"/>
                </a:solidFill>
                <a:latin typeface="Calibri Light" panose="020F0302020204030204" pitchFamily="34" charset="0"/>
                <a:cs typeface="Calibri Light" panose="020F0302020204030204" pitchFamily="34" charset="0"/>
              </a:rPr>
              <a:t> </a:t>
            </a:r>
            <a:r>
              <a:rPr lang="es-ES" altLang="en-US" sz="1800" dirty="0" err="1">
                <a:solidFill>
                  <a:schemeClr val="bg1"/>
                </a:solidFill>
                <a:latin typeface="Calibri Light" panose="020F0302020204030204" pitchFamily="34" charset="0"/>
                <a:cs typeface="Calibri Light" panose="020F0302020204030204" pitchFamily="34" charset="0"/>
              </a:rPr>
              <a:t>Elettrica</a:t>
            </a:r>
            <a:r>
              <a:rPr lang="es-ES" altLang="en-US" sz="1800" dirty="0">
                <a:solidFill>
                  <a:schemeClr val="bg1"/>
                </a:solidFill>
                <a:latin typeface="Calibri Light" panose="020F0302020204030204" pitchFamily="34" charset="0"/>
                <a:cs typeface="Calibri Light" panose="020F0302020204030204" pitchFamily="34" charset="0"/>
              </a:rPr>
              <a:t> (Endesa + ASM Brescia)</a:t>
            </a:r>
          </a:p>
        </p:txBody>
      </p:sp>
      <p:sp>
        <p:nvSpPr>
          <p:cNvPr id="18" name="Rectangle 17">
            <a:extLst>
              <a:ext uri="{FF2B5EF4-FFF2-40B4-BE49-F238E27FC236}">
                <a16:creationId xmlns:a16="http://schemas.microsoft.com/office/drawing/2014/main" id="{28FB65C3-BDDD-4245-BF4B-B1324FD22EDC}"/>
              </a:ext>
            </a:extLst>
          </p:cNvPr>
          <p:cNvSpPr/>
          <p:nvPr/>
        </p:nvSpPr>
        <p:spPr>
          <a:xfrm>
            <a:off x="4613841" y="7029707"/>
            <a:ext cx="1270582"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panose="020F0502020204030204" pitchFamily="34" charset="0"/>
                <a:cs typeface="Calibri" panose="020F0502020204030204" pitchFamily="34" charset="0"/>
              </a:rPr>
              <a:t>EPC</a:t>
            </a:r>
          </a:p>
        </p:txBody>
      </p:sp>
      <p:sp>
        <p:nvSpPr>
          <p:cNvPr id="19" name="Rectangle 18">
            <a:extLst>
              <a:ext uri="{FF2B5EF4-FFF2-40B4-BE49-F238E27FC236}">
                <a16:creationId xmlns:a16="http://schemas.microsoft.com/office/drawing/2014/main" id="{36C6D4A4-1EC8-DF43-A374-52E0E0015E1D}"/>
              </a:ext>
            </a:extLst>
          </p:cNvPr>
          <p:cNvSpPr/>
          <p:nvPr/>
        </p:nvSpPr>
        <p:spPr>
          <a:xfrm>
            <a:off x="8896027" y="7001769"/>
            <a:ext cx="6721112" cy="2031325"/>
          </a:xfrm>
          <a:prstGeom prst="rect">
            <a:avLst/>
          </a:prstGeom>
        </p:spPr>
        <p:txBody>
          <a:bodyPr wrap="square">
            <a:spAutoFit/>
          </a:bodyPr>
          <a:lstStyle/>
          <a:p>
            <a:pPr>
              <a:spcBef>
                <a:spcPct val="0"/>
              </a:spcBef>
              <a:buFontTx/>
              <a:buNone/>
            </a:pPr>
            <a:r>
              <a:rPr lang="en-US" altLang="en-US" sz="1800" b="1" dirty="0">
                <a:solidFill>
                  <a:schemeClr val="accent2"/>
                </a:solidFill>
                <a:latin typeface="Calibri" panose="020F0502020204030204" pitchFamily="34" charset="0"/>
                <a:cs typeface="Calibri" panose="020F0502020204030204" pitchFamily="34" charset="0"/>
              </a:rPr>
              <a:t>DESCRIPTION: </a:t>
            </a:r>
            <a:br>
              <a:rPr lang="en-US" altLang="en-US" sz="1800" b="1" dirty="0">
                <a:solidFill>
                  <a:schemeClr val="accent2"/>
                </a:solidFill>
                <a:latin typeface="Calibri" panose="020F0502020204030204" pitchFamily="34" charset="0"/>
                <a:cs typeface="Calibri" panose="020F0502020204030204" pitchFamily="34" charset="0"/>
              </a:rPr>
            </a:br>
            <a:r>
              <a:rPr lang="en-US" altLang="es-ES_tradnl" sz="1800" dirty="0">
                <a:solidFill>
                  <a:schemeClr val="bg1"/>
                </a:solidFill>
                <a:latin typeface="Calibri" panose="020F0502020204030204" pitchFamily="34" charset="0"/>
                <a:cs typeface="Calibri" panose="020F0502020204030204" pitchFamily="34" charset="0"/>
              </a:rPr>
              <a:t>2x400 MW  CCGT of the </a:t>
            </a:r>
            <a:r>
              <a:rPr lang="en-US" altLang="es-ES_tradnl" sz="1800" dirty="0" err="1">
                <a:solidFill>
                  <a:schemeClr val="bg1"/>
                </a:solidFill>
                <a:latin typeface="Calibri" panose="020F0502020204030204" pitchFamily="34" charset="0"/>
                <a:cs typeface="Calibri" panose="020F0502020204030204" pitchFamily="34" charset="0"/>
              </a:rPr>
              <a:t>multishaft</a:t>
            </a:r>
            <a:r>
              <a:rPr lang="en-US" altLang="es-ES_tradnl" sz="1800" dirty="0">
                <a:solidFill>
                  <a:schemeClr val="bg1"/>
                </a:solidFill>
                <a:latin typeface="Calibri" panose="020F0502020204030204" pitchFamily="34" charset="0"/>
                <a:cs typeface="Calibri" panose="020F0502020204030204" pitchFamily="34" charset="0"/>
              </a:rPr>
              <a:t> type, including a cogeneration system for heat supply to an industrial food complex. </a:t>
            </a:r>
          </a:p>
          <a:p>
            <a:pPr>
              <a:spcBef>
                <a:spcPct val="0"/>
              </a:spcBef>
              <a:buFontTx/>
              <a:buNone/>
            </a:pPr>
            <a:r>
              <a:rPr lang="en-US" altLang="es-ES_tradnl" sz="1800" dirty="0">
                <a:solidFill>
                  <a:schemeClr val="bg1"/>
                </a:solidFill>
                <a:latin typeface="Calibri" panose="020F0502020204030204" pitchFamily="34" charset="0"/>
                <a:cs typeface="Calibri" panose="020F0502020204030204" pitchFamily="34" charset="0"/>
              </a:rPr>
              <a:t>Each power train consists of a 270 MW GT-generator and of a 130 MW ST-generator, of the condensing type.  Gas Turbine type: ALSTOM GT26 (2 units). HRSG: ANSALDO Boilers, of the horizontal, 3 pressure levels-RH type. In consortium with Alstom Power and EMIT</a:t>
            </a:r>
            <a:r>
              <a:rPr lang="en-US" altLang="en-US" sz="1800" dirty="0">
                <a:solidFill>
                  <a:schemeClr val="bg1"/>
                </a:solidFill>
                <a:latin typeface="Calibri" panose="020F0502020204030204" pitchFamily="34" charset="0"/>
                <a:cs typeface="Calibri" panose="020F0502020204030204" pitchFamily="34" charset="0"/>
              </a:rPr>
              <a:t>. </a:t>
            </a:r>
            <a:endParaRPr lang="es-ES" altLang="en-US" sz="1800" dirty="0">
              <a:solidFill>
                <a:schemeClr val="bg1"/>
              </a:solidFill>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3FDD3818-92AD-F447-AD9E-999EF78707E4}"/>
              </a:ext>
            </a:extLst>
          </p:cNvPr>
          <p:cNvSpPr/>
          <p:nvPr/>
        </p:nvSpPr>
        <p:spPr>
          <a:xfrm>
            <a:off x="2802328" y="7029705"/>
            <a:ext cx="1270582"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 </a:t>
            </a:r>
            <a:r>
              <a:rPr lang="en-US" altLang="en-US" sz="1800" dirty="0">
                <a:solidFill>
                  <a:schemeClr val="bg1"/>
                </a:solidFill>
                <a:latin typeface="Calibri" panose="020F0502020204030204" pitchFamily="34" charset="0"/>
                <a:cs typeface="Calibri" panose="020F0502020204030204" pitchFamily="34" charset="0"/>
              </a:rPr>
              <a:t>Italy</a:t>
            </a:r>
          </a:p>
        </p:txBody>
      </p:sp>
      <p:sp>
        <p:nvSpPr>
          <p:cNvPr id="26" name="Rectangle 25">
            <a:extLst>
              <a:ext uri="{FF2B5EF4-FFF2-40B4-BE49-F238E27FC236}">
                <a16:creationId xmlns:a16="http://schemas.microsoft.com/office/drawing/2014/main" id="{943EFFB8-C70F-3947-9929-B5DF2440ADFD}"/>
              </a:ext>
            </a:extLst>
          </p:cNvPr>
          <p:cNvSpPr/>
          <p:nvPr/>
        </p:nvSpPr>
        <p:spPr>
          <a:xfrm>
            <a:off x="739752" y="6274892"/>
            <a:ext cx="14869188" cy="584775"/>
          </a:xfrm>
          <a:prstGeom prst="rect">
            <a:avLst/>
          </a:prstGeom>
        </p:spPr>
        <p:txBody>
          <a:bodyPr wrap="square">
            <a:spAutoFit/>
          </a:bodyPr>
          <a:lstStyle/>
          <a:p>
            <a:pPr defTabSz="1219170"/>
            <a:r>
              <a:rPr lang="es-ES" altLang="es-ES_tradnl" sz="3200" b="1" dirty="0">
                <a:solidFill>
                  <a:schemeClr val="bg2"/>
                </a:solidFill>
                <a:cs typeface="Calibri" panose="020F0502020204030204" pitchFamily="34" charset="0"/>
              </a:rPr>
              <a:t>SCANDALE COMBINED CYCLE POWER PLANT </a:t>
            </a:r>
            <a:r>
              <a:rPr lang="en-US" altLang="en-US" sz="3200" b="1" dirty="0">
                <a:solidFill>
                  <a:schemeClr val="bg2"/>
                </a:solidFill>
                <a:cs typeface="Calibri" panose="020F0502020204030204" pitchFamily="34" charset="0"/>
              </a:rPr>
              <a:t>[2 x 400 MW] </a:t>
            </a:r>
          </a:p>
        </p:txBody>
      </p:sp>
      <p:sp>
        <p:nvSpPr>
          <p:cNvPr id="38" name="Rectangle 37">
            <a:extLst>
              <a:ext uri="{FF2B5EF4-FFF2-40B4-BE49-F238E27FC236}">
                <a16:creationId xmlns:a16="http://schemas.microsoft.com/office/drawing/2014/main" id="{2E2D5225-BB3B-F943-BD8B-F516CBD9366B}"/>
              </a:ext>
            </a:extLst>
          </p:cNvPr>
          <p:cNvSpPr/>
          <p:nvPr/>
        </p:nvSpPr>
        <p:spPr>
          <a:xfrm>
            <a:off x="6507396" y="7029707"/>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 </a:t>
            </a:r>
            <a:r>
              <a:rPr lang="en-US" altLang="en-US" sz="1800" dirty="0">
                <a:solidFill>
                  <a:schemeClr val="bg1"/>
                </a:solidFill>
                <a:latin typeface="Calibri" panose="020F0502020204030204" pitchFamily="34" charset="0"/>
                <a:cs typeface="Calibri" panose="020F0502020204030204" pitchFamily="34" charset="0"/>
              </a:rPr>
              <a:t>2010</a:t>
            </a:r>
          </a:p>
        </p:txBody>
      </p:sp>
      <p:pic>
        <p:nvPicPr>
          <p:cNvPr id="32" name="Picture 31">
            <a:extLst>
              <a:ext uri="{FF2B5EF4-FFF2-40B4-BE49-F238E27FC236}">
                <a16:creationId xmlns:a16="http://schemas.microsoft.com/office/drawing/2014/main" id="{5DD7D018-CB10-8E45-8816-45D82D69C1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33" name="Rectangle 32">
            <a:extLst>
              <a:ext uri="{FF2B5EF4-FFF2-40B4-BE49-F238E27FC236}">
                <a16:creationId xmlns:a16="http://schemas.microsoft.com/office/drawing/2014/main" id="{4F2DCE1D-2DA9-DF47-9B89-6ED5CF254E6E}"/>
              </a:ext>
            </a:extLst>
          </p:cNvPr>
          <p:cNvSpPr/>
          <p:nvPr/>
        </p:nvSpPr>
        <p:spPr>
          <a:xfrm>
            <a:off x="2870166" y="7731770"/>
            <a:ext cx="3580149" cy="646331"/>
          </a:xfrm>
          <a:prstGeom prst="rect">
            <a:avLst/>
          </a:prstGeom>
        </p:spPr>
        <p:txBody>
          <a:bodyPr wrap="square">
            <a:spAutoFit/>
          </a:bodyPr>
          <a:lstStyle/>
          <a:p>
            <a:pPr defTabSz="1219170"/>
            <a:r>
              <a:rPr lang="es-ES_tradnl" sz="1800" b="1" dirty="0">
                <a:solidFill>
                  <a:schemeClr val="accent2"/>
                </a:solidFill>
                <a:latin typeface="Calibri" panose="020F0502020204030204" pitchFamily="34" charset="0"/>
                <a:cs typeface="Calibri" panose="020F0502020204030204" pitchFamily="34" charset="0"/>
              </a:rPr>
              <a:t>CONTRACT VALUE (US$ MILLIONS)</a:t>
            </a:r>
          </a:p>
          <a:p>
            <a:pPr defTabSz="1219170"/>
            <a:r>
              <a:rPr lang="es-419" altLang="en-US" sz="1800" dirty="0">
                <a:solidFill>
                  <a:schemeClr val="bg1"/>
                </a:solidFill>
                <a:latin typeface="Calibri" panose="020F0502020204030204" pitchFamily="34" charset="0"/>
                <a:cs typeface="Calibri" panose="020F0502020204030204" pitchFamily="34" charset="0"/>
              </a:rPr>
              <a:t>450</a:t>
            </a:r>
            <a:endParaRPr lang="en-US" altLang="en-US" sz="1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9699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4"/>
          <p:cNvPicPr>
            <a:picLocks noChangeAspect="1"/>
          </p:cNvPicPr>
          <p:nvPr/>
        </p:nvPicPr>
        <p:blipFill rotWithShape="1">
          <a:blip r:embed="rId3" cstate="screen">
            <a:extLst>
              <a:ext uri="{28A0092B-C50C-407E-A947-70E740481C1C}">
                <a14:useLocalDpi xmlns:a14="http://schemas.microsoft.com/office/drawing/2010/main"/>
              </a:ext>
            </a:extLst>
          </a:blip>
          <a:srcRect l="-90"/>
          <a:stretch/>
        </p:blipFill>
        <p:spPr>
          <a:xfrm>
            <a:off x="8976" y="841166"/>
            <a:ext cx="16257588" cy="8363633"/>
          </a:xfrm>
          <a:prstGeom prst="rect">
            <a:avLst/>
          </a:prstGeom>
        </p:spPr>
      </p:pic>
      <p:sp>
        <p:nvSpPr>
          <p:cNvPr id="60" name="Rectángulo 30">
            <a:extLst>
              <a:ext uri="{FF2B5EF4-FFF2-40B4-BE49-F238E27FC236}">
                <a16:creationId xmlns:a16="http://schemas.microsoft.com/office/drawing/2014/main" id="{5B60FB77-9D3B-C047-8F5D-A22F9E1A28E1}"/>
              </a:ext>
            </a:extLst>
          </p:cNvPr>
          <p:cNvSpPr/>
          <p:nvPr/>
        </p:nvSpPr>
        <p:spPr>
          <a:xfrm>
            <a:off x="8976" y="6147273"/>
            <a:ext cx="16257588"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78">
            <a:extLst>
              <a:ext uri="{FF2B5EF4-FFF2-40B4-BE49-F238E27FC236}">
                <a16:creationId xmlns:a16="http://schemas.microsoft.com/office/drawing/2014/main" id="{771546CB-2D70-3D4D-8E0C-4FED560C1458}"/>
              </a:ext>
            </a:extLst>
          </p:cNvPr>
          <p:cNvSpPr txBox="1"/>
          <p:nvPr/>
        </p:nvSpPr>
        <p:spPr>
          <a:xfrm>
            <a:off x="485719" y="425668"/>
            <a:ext cx="12486002"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err="1">
                <a:solidFill>
                  <a:schemeClr val="bg1"/>
                </a:solidFill>
                <a:latin typeface="Calibri" panose="020F0502020204030204" pitchFamily="34" charset="0"/>
                <a:ea typeface="Univers" charset="0"/>
                <a:cs typeface="Calibri" panose="020F0502020204030204" pitchFamily="34" charset="0"/>
              </a:rPr>
              <a:t>Energy</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sp>
        <p:nvSpPr>
          <p:cNvPr id="5" name="Rectangle 4">
            <a:extLst>
              <a:ext uri="{FF2B5EF4-FFF2-40B4-BE49-F238E27FC236}">
                <a16:creationId xmlns:a16="http://schemas.microsoft.com/office/drawing/2014/main" id="{2E183DF3-FFA3-2A4A-B648-0745683B661B}"/>
              </a:ext>
            </a:extLst>
          </p:cNvPr>
          <p:cNvSpPr/>
          <p:nvPr/>
        </p:nvSpPr>
        <p:spPr>
          <a:xfrm>
            <a:off x="739752" y="7029705"/>
            <a:ext cx="1838856" cy="646331"/>
          </a:xfrm>
          <a:prstGeom prst="rect">
            <a:avLst/>
          </a:prstGeom>
          <a:ln>
            <a:noFill/>
          </a:ln>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br>
              <a:rPr lang="es-ES" altLang="en-US" sz="1800" b="1" dirty="0">
                <a:solidFill>
                  <a:schemeClr val="accent2"/>
                </a:solidFill>
                <a:latin typeface="Calibri" panose="020F0502020204030204" pitchFamily="34" charset="0"/>
                <a:cs typeface="Calibri" panose="020F0502020204030204" pitchFamily="34" charset="0"/>
              </a:rPr>
            </a:br>
            <a:r>
              <a:rPr lang="es-ES" altLang="en-US" sz="1800" dirty="0" err="1">
                <a:solidFill>
                  <a:schemeClr val="bg1"/>
                </a:solidFill>
                <a:latin typeface="Calibri Light" panose="020F0302020204030204" pitchFamily="34" charset="0"/>
                <a:cs typeface="Calibri Light" panose="020F0302020204030204" pitchFamily="34" charset="0"/>
              </a:rPr>
              <a:t>Edipower</a:t>
            </a:r>
            <a:r>
              <a:rPr lang="es-ES" altLang="en-US" sz="1800" dirty="0">
                <a:solidFill>
                  <a:schemeClr val="bg1"/>
                </a:solidFill>
                <a:latin typeface="Calibri Light" panose="020F0302020204030204" pitchFamily="34" charset="0"/>
                <a:cs typeface="Calibri Light" panose="020F0302020204030204" pitchFamily="34" charset="0"/>
              </a:rPr>
              <a:t> S. p. A.</a:t>
            </a:r>
          </a:p>
        </p:txBody>
      </p:sp>
      <p:sp>
        <p:nvSpPr>
          <p:cNvPr id="18" name="Rectangle 17">
            <a:extLst>
              <a:ext uri="{FF2B5EF4-FFF2-40B4-BE49-F238E27FC236}">
                <a16:creationId xmlns:a16="http://schemas.microsoft.com/office/drawing/2014/main" id="{28FB65C3-BDDD-4245-BF4B-B1324FD22EDC}"/>
              </a:ext>
            </a:extLst>
          </p:cNvPr>
          <p:cNvSpPr/>
          <p:nvPr/>
        </p:nvSpPr>
        <p:spPr>
          <a:xfrm>
            <a:off x="4613841" y="7029707"/>
            <a:ext cx="1270582"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panose="020F0502020204030204" pitchFamily="34" charset="0"/>
                <a:cs typeface="Calibri" panose="020F0502020204030204" pitchFamily="34" charset="0"/>
              </a:rPr>
              <a:t>EPC</a:t>
            </a:r>
          </a:p>
        </p:txBody>
      </p:sp>
      <p:sp>
        <p:nvSpPr>
          <p:cNvPr id="19" name="Rectangle 18">
            <a:extLst>
              <a:ext uri="{FF2B5EF4-FFF2-40B4-BE49-F238E27FC236}">
                <a16:creationId xmlns:a16="http://schemas.microsoft.com/office/drawing/2014/main" id="{36C6D4A4-1EC8-DF43-A374-52E0E0015E1D}"/>
              </a:ext>
            </a:extLst>
          </p:cNvPr>
          <p:cNvSpPr/>
          <p:nvPr/>
        </p:nvSpPr>
        <p:spPr>
          <a:xfrm>
            <a:off x="8642380" y="7021323"/>
            <a:ext cx="7341333" cy="2031325"/>
          </a:xfrm>
          <a:prstGeom prst="rect">
            <a:avLst/>
          </a:prstGeom>
        </p:spPr>
        <p:txBody>
          <a:bodyPr wrap="square">
            <a:spAutoFit/>
          </a:bodyPr>
          <a:lstStyle/>
          <a:p>
            <a:pPr>
              <a:spcBef>
                <a:spcPct val="0"/>
              </a:spcBef>
              <a:buFontTx/>
              <a:buNone/>
            </a:pPr>
            <a:r>
              <a:rPr lang="en-US" altLang="en-US" sz="1800" b="1" dirty="0">
                <a:solidFill>
                  <a:schemeClr val="accent2"/>
                </a:solidFill>
                <a:latin typeface="Calibri" panose="020F0502020204030204" pitchFamily="34" charset="0"/>
                <a:cs typeface="Calibri" panose="020F0502020204030204" pitchFamily="34" charset="0"/>
              </a:rPr>
              <a:t>DESCRIPTION: </a:t>
            </a:r>
            <a:br>
              <a:rPr lang="en-US" altLang="en-US" sz="1800" b="1" dirty="0">
                <a:solidFill>
                  <a:schemeClr val="accent2"/>
                </a:solidFill>
                <a:latin typeface="Calibri" panose="020F0502020204030204" pitchFamily="34" charset="0"/>
                <a:cs typeface="Calibri" panose="020F0502020204030204" pitchFamily="34" charset="0"/>
              </a:rPr>
            </a:br>
            <a:r>
              <a:rPr lang="en-US" altLang="es-ES_tradnl" sz="1800" dirty="0">
                <a:solidFill>
                  <a:schemeClr val="bg1"/>
                </a:solidFill>
                <a:latin typeface="Calibri" panose="020F0502020204030204" pitchFamily="34" charset="0"/>
                <a:cs typeface="Calibri" panose="020F0502020204030204" pitchFamily="34" charset="0"/>
              </a:rPr>
              <a:t>Repowering of the existing Gas Fired Combined Cycle Power Plant, which includes: two HRSG's, of the horizontal, three pressure levels-RH type; refurbishment of the existing steam turbine generator; all mechanical, electrical and I&amp;C balance of plant equipment/systems, including the river water intake system; civil and structural works;  erection of complete plant, including the two Gas Turbine-Generators type V943A-4 supplied by Siemens</a:t>
            </a:r>
            <a:r>
              <a:rPr lang="en-US" altLang="en-US" sz="1800" dirty="0">
                <a:solidFill>
                  <a:schemeClr val="bg1"/>
                </a:solidFill>
                <a:latin typeface="Calibri" panose="020F0502020204030204" pitchFamily="34" charset="0"/>
                <a:cs typeface="Calibri" panose="020F0502020204030204" pitchFamily="34" charset="0"/>
              </a:rPr>
              <a:t> </a:t>
            </a:r>
            <a:endParaRPr lang="es-ES" altLang="en-US" sz="1800" dirty="0">
              <a:solidFill>
                <a:schemeClr val="bg1"/>
              </a:solidFill>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3FDD3818-92AD-F447-AD9E-999EF78707E4}"/>
              </a:ext>
            </a:extLst>
          </p:cNvPr>
          <p:cNvSpPr/>
          <p:nvPr/>
        </p:nvSpPr>
        <p:spPr>
          <a:xfrm>
            <a:off x="2802328" y="7029705"/>
            <a:ext cx="1270582"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 </a:t>
            </a:r>
            <a:r>
              <a:rPr lang="en-US" altLang="en-US" sz="1800" dirty="0">
                <a:solidFill>
                  <a:schemeClr val="bg1"/>
                </a:solidFill>
                <a:latin typeface="Calibri" panose="020F0502020204030204" pitchFamily="34" charset="0"/>
                <a:cs typeface="Calibri" panose="020F0502020204030204" pitchFamily="34" charset="0"/>
              </a:rPr>
              <a:t>Italy</a:t>
            </a:r>
          </a:p>
        </p:txBody>
      </p:sp>
      <p:sp>
        <p:nvSpPr>
          <p:cNvPr id="26" name="Rectangle 25">
            <a:extLst>
              <a:ext uri="{FF2B5EF4-FFF2-40B4-BE49-F238E27FC236}">
                <a16:creationId xmlns:a16="http://schemas.microsoft.com/office/drawing/2014/main" id="{943EFFB8-C70F-3947-9929-B5DF2440ADFD}"/>
              </a:ext>
            </a:extLst>
          </p:cNvPr>
          <p:cNvSpPr/>
          <p:nvPr/>
        </p:nvSpPr>
        <p:spPr>
          <a:xfrm>
            <a:off x="739752" y="6274892"/>
            <a:ext cx="14869188" cy="584775"/>
          </a:xfrm>
          <a:prstGeom prst="rect">
            <a:avLst/>
          </a:prstGeom>
        </p:spPr>
        <p:txBody>
          <a:bodyPr wrap="square">
            <a:spAutoFit/>
          </a:bodyPr>
          <a:lstStyle/>
          <a:p>
            <a:pPr defTabSz="1219170"/>
            <a:r>
              <a:rPr lang="es-ES" altLang="es-ES_tradnl" sz="3200" b="1" dirty="0">
                <a:solidFill>
                  <a:schemeClr val="bg2"/>
                </a:solidFill>
                <a:cs typeface="Calibri" panose="020F0502020204030204" pitchFamily="34" charset="0"/>
              </a:rPr>
              <a:t>TURBIGO POWER PLANT </a:t>
            </a:r>
            <a:r>
              <a:rPr lang="en-US" altLang="en-US" sz="3200" b="1" dirty="0">
                <a:solidFill>
                  <a:schemeClr val="bg2"/>
                </a:solidFill>
                <a:cs typeface="Calibri" panose="020F0502020204030204" pitchFamily="34" charset="0"/>
              </a:rPr>
              <a:t>[800 MW] </a:t>
            </a:r>
          </a:p>
        </p:txBody>
      </p:sp>
      <p:sp>
        <p:nvSpPr>
          <p:cNvPr id="38" name="Rectangle 37">
            <a:extLst>
              <a:ext uri="{FF2B5EF4-FFF2-40B4-BE49-F238E27FC236}">
                <a16:creationId xmlns:a16="http://schemas.microsoft.com/office/drawing/2014/main" id="{2E2D5225-BB3B-F943-BD8B-F516CBD9366B}"/>
              </a:ext>
            </a:extLst>
          </p:cNvPr>
          <p:cNvSpPr/>
          <p:nvPr/>
        </p:nvSpPr>
        <p:spPr>
          <a:xfrm>
            <a:off x="6507396" y="7029707"/>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 </a:t>
            </a:r>
            <a:r>
              <a:rPr lang="en-US" altLang="en-US" sz="1800" dirty="0">
                <a:solidFill>
                  <a:schemeClr val="bg1"/>
                </a:solidFill>
                <a:latin typeface="Calibri" panose="020F0502020204030204" pitchFamily="34" charset="0"/>
                <a:cs typeface="Calibri" panose="020F0502020204030204" pitchFamily="34" charset="0"/>
              </a:rPr>
              <a:t>2007</a:t>
            </a:r>
          </a:p>
        </p:txBody>
      </p:sp>
      <p:pic>
        <p:nvPicPr>
          <p:cNvPr id="32" name="Picture 31">
            <a:extLst>
              <a:ext uri="{FF2B5EF4-FFF2-40B4-BE49-F238E27FC236}">
                <a16:creationId xmlns:a16="http://schemas.microsoft.com/office/drawing/2014/main" id="{5DD7D018-CB10-8E45-8816-45D82D69C1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33" name="Rectangle 32">
            <a:extLst>
              <a:ext uri="{FF2B5EF4-FFF2-40B4-BE49-F238E27FC236}">
                <a16:creationId xmlns:a16="http://schemas.microsoft.com/office/drawing/2014/main" id="{4F2DCE1D-2DA9-DF47-9B89-6ED5CF254E6E}"/>
              </a:ext>
            </a:extLst>
          </p:cNvPr>
          <p:cNvSpPr/>
          <p:nvPr/>
        </p:nvSpPr>
        <p:spPr>
          <a:xfrm>
            <a:off x="2870166" y="7731770"/>
            <a:ext cx="3580149" cy="646331"/>
          </a:xfrm>
          <a:prstGeom prst="rect">
            <a:avLst/>
          </a:prstGeom>
        </p:spPr>
        <p:txBody>
          <a:bodyPr wrap="square">
            <a:spAutoFit/>
          </a:bodyPr>
          <a:lstStyle/>
          <a:p>
            <a:pPr defTabSz="1219170"/>
            <a:r>
              <a:rPr lang="es-ES_tradnl" sz="1800" b="1" dirty="0">
                <a:solidFill>
                  <a:schemeClr val="accent2"/>
                </a:solidFill>
                <a:latin typeface="Calibri" panose="020F0502020204030204" pitchFamily="34" charset="0"/>
                <a:cs typeface="Calibri" panose="020F0502020204030204" pitchFamily="34" charset="0"/>
              </a:rPr>
              <a:t>CONTRACT VALUE (US$ MILLIONS)</a:t>
            </a:r>
          </a:p>
          <a:p>
            <a:pPr defTabSz="1219170"/>
            <a:r>
              <a:rPr lang="es-419" altLang="en-US" sz="1800" dirty="0">
                <a:solidFill>
                  <a:schemeClr val="bg1"/>
                </a:solidFill>
                <a:latin typeface="Calibri" panose="020F0502020204030204" pitchFamily="34" charset="0"/>
                <a:cs typeface="Calibri" panose="020F0502020204030204" pitchFamily="34" charset="0"/>
              </a:rPr>
              <a:t>290</a:t>
            </a:r>
            <a:endParaRPr lang="en-US" altLang="en-US" sz="1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74989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918753"/>
            <a:ext cx="16257588" cy="8286046"/>
          </a:xfrm>
          <a:prstGeom prst="rect">
            <a:avLst/>
          </a:prstGeom>
        </p:spPr>
      </p:pic>
      <p:sp>
        <p:nvSpPr>
          <p:cNvPr id="60" name="Rectángulo 30">
            <a:extLst>
              <a:ext uri="{FF2B5EF4-FFF2-40B4-BE49-F238E27FC236}">
                <a16:creationId xmlns:a16="http://schemas.microsoft.com/office/drawing/2014/main" id="{5B60FB77-9D3B-C047-8F5D-A22F9E1A28E1}"/>
              </a:ext>
            </a:extLst>
          </p:cNvPr>
          <p:cNvSpPr/>
          <p:nvPr/>
        </p:nvSpPr>
        <p:spPr>
          <a:xfrm>
            <a:off x="8976" y="6147273"/>
            <a:ext cx="16257588"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78">
            <a:extLst>
              <a:ext uri="{FF2B5EF4-FFF2-40B4-BE49-F238E27FC236}">
                <a16:creationId xmlns:a16="http://schemas.microsoft.com/office/drawing/2014/main" id="{771546CB-2D70-3D4D-8E0C-4FED560C1458}"/>
              </a:ext>
            </a:extLst>
          </p:cNvPr>
          <p:cNvSpPr txBox="1"/>
          <p:nvPr/>
        </p:nvSpPr>
        <p:spPr>
          <a:xfrm>
            <a:off x="485719" y="425668"/>
            <a:ext cx="12486002"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err="1">
                <a:solidFill>
                  <a:schemeClr val="bg1"/>
                </a:solidFill>
                <a:latin typeface="Calibri" panose="020F0502020204030204" pitchFamily="34" charset="0"/>
                <a:ea typeface="Univers" charset="0"/>
                <a:cs typeface="Calibri" panose="020F0502020204030204" pitchFamily="34" charset="0"/>
              </a:rPr>
              <a:t>Energy</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sp>
        <p:nvSpPr>
          <p:cNvPr id="5" name="Rectangle 4">
            <a:extLst>
              <a:ext uri="{FF2B5EF4-FFF2-40B4-BE49-F238E27FC236}">
                <a16:creationId xmlns:a16="http://schemas.microsoft.com/office/drawing/2014/main" id="{2E183DF3-FFA3-2A4A-B648-0745683B661B}"/>
              </a:ext>
            </a:extLst>
          </p:cNvPr>
          <p:cNvSpPr/>
          <p:nvPr/>
        </p:nvSpPr>
        <p:spPr>
          <a:xfrm>
            <a:off x="739752" y="7029705"/>
            <a:ext cx="1838856" cy="646331"/>
          </a:xfrm>
          <a:prstGeom prst="rect">
            <a:avLst/>
          </a:prstGeom>
          <a:ln>
            <a:noFill/>
          </a:ln>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br>
              <a:rPr lang="es-ES" altLang="en-US" sz="1800" b="1" dirty="0">
                <a:solidFill>
                  <a:schemeClr val="accent2"/>
                </a:solidFill>
                <a:latin typeface="Calibri" panose="020F0502020204030204" pitchFamily="34" charset="0"/>
                <a:cs typeface="Calibri" panose="020F0502020204030204" pitchFamily="34" charset="0"/>
              </a:rPr>
            </a:br>
            <a:r>
              <a:rPr lang="es-ES" altLang="en-US" sz="1800" dirty="0" err="1">
                <a:solidFill>
                  <a:schemeClr val="bg1"/>
                </a:solidFill>
                <a:latin typeface="Calibri Light" panose="020F0302020204030204" pitchFamily="34" charset="0"/>
                <a:cs typeface="Calibri Light" panose="020F0302020204030204" pitchFamily="34" charset="0"/>
              </a:rPr>
              <a:t>Edipower</a:t>
            </a:r>
            <a:r>
              <a:rPr lang="es-ES" altLang="en-US" sz="1800" dirty="0">
                <a:solidFill>
                  <a:schemeClr val="bg1"/>
                </a:solidFill>
                <a:latin typeface="Calibri Light" panose="020F0302020204030204" pitchFamily="34" charset="0"/>
                <a:cs typeface="Calibri Light" panose="020F0302020204030204" pitchFamily="34" charset="0"/>
              </a:rPr>
              <a:t> S. p. A.</a:t>
            </a:r>
          </a:p>
        </p:txBody>
      </p:sp>
      <p:sp>
        <p:nvSpPr>
          <p:cNvPr id="18" name="Rectangle 17">
            <a:extLst>
              <a:ext uri="{FF2B5EF4-FFF2-40B4-BE49-F238E27FC236}">
                <a16:creationId xmlns:a16="http://schemas.microsoft.com/office/drawing/2014/main" id="{28FB65C3-BDDD-4245-BF4B-B1324FD22EDC}"/>
              </a:ext>
            </a:extLst>
          </p:cNvPr>
          <p:cNvSpPr/>
          <p:nvPr/>
        </p:nvSpPr>
        <p:spPr>
          <a:xfrm>
            <a:off x="4613841" y="7029707"/>
            <a:ext cx="1270582"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panose="020F0502020204030204" pitchFamily="34" charset="0"/>
                <a:cs typeface="Calibri" panose="020F0502020204030204" pitchFamily="34" charset="0"/>
              </a:rPr>
              <a:t>EPC</a:t>
            </a:r>
          </a:p>
        </p:txBody>
      </p:sp>
      <p:sp>
        <p:nvSpPr>
          <p:cNvPr id="19" name="Rectangle 18">
            <a:extLst>
              <a:ext uri="{FF2B5EF4-FFF2-40B4-BE49-F238E27FC236}">
                <a16:creationId xmlns:a16="http://schemas.microsoft.com/office/drawing/2014/main" id="{36C6D4A4-1EC8-DF43-A374-52E0E0015E1D}"/>
              </a:ext>
            </a:extLst>
          </p:cNvPr>
          <p:cNvSpPr/>
          <p:nvPr/>
        </p:nvSpPr>
        <p:spPr>
          <a:xfrm>
            <a:off x="8642378" y="7021323"/>
            <a:ext cx="7469350" cy="2031325"/>
          </a:xfrm>
          <a:prstGeom prst="rect">
            <a:avLst/>
          </a:prstGeom>
        </p:spPr>
        <p:txBody>
          <a:bodyPr wrap="square">
            <a:spAutoFit/>
          </a:bodyPr>
          <a:lstStyle/>
          <a:p>
            <a:pPr>
              <a:spcBef>
                <a:spcPct val="0"/>
              </a:spcBef>
              <a:buFontTx/>
              <a:buNone/>
            </a:pPr>
            <a:r>
              <a:rPr lang="en-US" altLang="en-US" sz="1800" b="1" dirty="0">
                <a:solidFill>
                  <a:schemeClr val="accent2"/>
                </a:solidFill>
                <a:latin typeface="Calibri" panose="020F0502020204030204" pitchFamily="34" charset="0"/>
                <a:cs typeface="Calibri" panose="020F0502020204030204" pitchFamily="34" charset="0"/>
              </a:rPr>
              <a:t>DESCRIPTION: </a:t>
            </a:r>
            <a:br>
              <a:rPr lang="en-US" altLang="en-US" sz="1800" b="1" dirty="0">
                <a:solidFill>
                  <a:schemeClr val="accent2"/>
                </a:solidFill>
                <a:latin typeface="Calibri" panose="020F0502020204030204" pitchFamily="34" charset="0"/>
                <a:cs typeface="Calibri" panose="020F0502020204030204" pitchFamily="34" charset="0"/>
              </a:rPr>
            </a:br>
            <a:r>
              <a:rPr lang="en-US" altLang="es-ES_tradnl" sz="1800" dirty="0">
                <a:solidFill>
                  <a:schemeClr val="bg1"/>
                </a:solidFill>
                <a:latin typeface="Calibri" panose="020F0502020204030204" pitchFamily="34" charset="0"/>
                <a:cs typeface="Calibri" panose="020F0502020204030204" pitchFamily="34" charset="0"/>
              </a:rPr>
              <a:t>Repowering works included the design and supply of the two HRSG's, of the horizontal, three pressure levels-RH type;  refurbishment of the existing steam turbine generator; all the mechanical, electrical and I&amp;C balance of plant equipment/systems; civil and structural works; erection of the complete plant, including the two Gas Turbine-Generators type V943A-4 supplied by Siemens; In J.V. with Fiat Engineering and under a consortium with Siemens</a:t>
            </a:r>
            <a:r>
              <a:rPr lang="en-US" altLang="en-US" sz="1800" dirty="0">
                <a:solidFill>
                  <a:schemeClr val="bg1"/>
                </a:solidFill>
                <a:latin typeface="Calibri" panose="020F0502020204030204" pitchFamily="34" charset="0"/>
                <a:cs typeface="Calibri" panose="020F0502020204030204" pitchFamily="34" charset="0"/>
              </a:rPr>
              <a:t> </a:t>
            </a:r>
            <a:endParaRPr lang="es-ES" altLang="en-US" sz="1800" dirty="0">
              <a:solidFill>
                <a:schemeClr val="bg1"/>
              </a:solidFill>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3FDD3818-92AD-F447-AD9E-999EF78707E4}"/>
              </a:ext>
            </a:extLst>
          </p:cNvPr>
          <p:cNvSpPr/>
          <p:nvPr/>
        </p:nvSpPr>
        <p:spPr>
          <a:xfrm>
            <a:off x="2802328" y="7029705"/>
            <a:ext cx="1270582"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 </a:t>
            </a:r>
            <a:r>
              <a:rPr lang="en-US" altLang="en-US" sz="1800" dirty="0">
                <a:solidFill>
                  <a:schemeClr val="bg1"/>
                </a:solidFill>
                <a:latin typeface="Calibri" panose="020F0502020204030204" pitchFamily="34" charset="0"/>
                <a:cs typeface="Calibri" panose="020F0502020204030204" pitchFamily="34" charset="0"/>
              </a:rPr>
              <a:t>Italy</a:t>
            </a:r>
          </a:p>
        </p:txBody>
      </p:sp>
      <p:sp>
        <p:nvSpPr>
          <p:cNvPr id="26" name="Rectangle 25">
            <a:extLst>
              <a:ext uri="{FF2B5EF4-FFF2-40B4-BE49-F238E27FC236}">
                <a16:creationId xmlns:a16="http://schemas.microsoft.com/office/drawing/2014/main" id="{943EFFB8-C70F-3947-9929-B5DF2440ADFD}"/>
              </a:ext>
            </a:extLst>
          </p:cNvPr>
          <p:cNvSpPr/>
          <p:nvPr/>
        </p:nvSpPr>
        <p:spPr>
          <a:xfrm>
            <a:off x="739752" y="6274892"/>
            <a:ext cx="14869188" cy="584775"/>
          </a:xfrm>
          <a:prstGeom prst="rect">
            <a:avLst/>
          </a:prstGeom>
        </p:spPr>
        <p:txBody>
          <a:bodyPr wrap="square">
            <a:spAutoFit/>
          </a:bodyPr>
          <a:lstStyle/>
          <a:p>
            <a:pPr defTabSz="914400">
              <a:spcBef>
                <a:spcPct val="0"/>
              </a:spcBef>
            </a:pPr>
            <a:r>
              <a:rPr lang="es-ES" altLang="es-ES_tradnl" sz="3200" b="1" dirty="0">
                <a:solidFill>
                  <a:schemeClr val="bg2"/>
                </a:solidFill>
                <a:cs typeface="Calibri" panose="020F0502020204030204" pitchFamily="34" charset="0"/>
              </a:rPr>
              <a:t>PIACENZA 80 MW REPOWERING OF THE EXISTING POWER PLANT</a:t>
            </a:r>
            <a:r>
              <a:rPr lang="en-US" altLang="en-US" sz="3200" b="1" dirty="0">
                <a:solidFill>
                  <a:schemeClr val="bg2"/>
                </a:solidFill>
                <a:cs typeface="Calibri" panose="020F0502020204030204" pitchFamily="34" charset="0"/>
              </a:rPr>
              <a:t> </a:t>
            </a:r>
          </a:p>
        </p:txBody>
      </p:sp>
      <p:sp>
        <p:nvSpPr>
          <p:cNvPr id="38" name="Rectangle 37">
            <a:extLst>
              <a:ext uri="{FF2B5EF4-FFF2-40B4-BE49-F238E27FC236}">
                <a16:creationId xmlns:a16="http://schemas.microsoft.com/office/drawing/2014/main" id="{2E2D5225-BB3B-F943-BD8B-F516CBD9366B}"/>
              </a:ext>
            </a:extLst>
          </p:cNvPr>
          <p:cNvSpPr/>
          <p:nvPr/>
        </p:nvSpPr>
        <p:spPr>
          <a:xfrm>
            <a:off x="6507396" y="7029707"/>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 </a:t>
            </a:r>
            <a:r>
              <a:rPr lang="en-US" altLang="en-US" sz="1800" dirty="0">
                <a:solidFill>
                  <a:schemeClr val="bg1"/>
                </a:solidFill>
                <a:latin typeface="Calibri" panose="020F0502020204030204" pitchFamily="34" charset="0"/>
                <a:cs typeface="Calibri" panose="020F0502020204030204" pitchFamily="34" charset="0"/>
              </a:rPr>
              <a:t>2006</a:t>
            </a:r>
          </a:p>
        </p:txBody>
      </p:sp>
      <p:pic>
        <p:nvPicPr>
          <p:cNvPr id="32" name="Picture 31">
            <a:extLst>
              <a:ext uri="{FF2B5EF4-FFF2-40B4-BE49-F238E27FC236}">
                <a16:creationId xmlns:a16="http://schemas.microsoft.com/office/drawing/2014/main" id="{5DD7D018-CB10-8E45-8816-45D82D69C1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33" name="Rectangle 32">
            <a:extLst>
              <a:ext uri="{FF2B5EF4-FFF2-40B4-BE49-F238E27FC236}">
                <a16:creationId xmlns:a16="http://schemas.microsoft.com/office/drawing/2014/main" id="{4F2DCE1D-2DA9-DF47-9B89-6ED5CF254E6E}"/>
              </a:ext>
            </a:extLst>
          </p:cNvPr>
          <p:cNvSpPr/>
          <p:nvPr/>
        </p:nvSpPr>
        <p:spPr>
          <a:xfrm>
            <a:off x="2870166" y="7731770"/>
            <a:ext cx="3580149" cy="646331"/>
          </a:xfrm>
          <a:prstGeom prst="rect">
            <a:avLst/>
          </a:prstGeom>
        </p:spPr>
        <p:txBody>
          <a:bodyPr wrap="square">
            <a:spAutoFit/>
          </a:bodyPr>
          <a:lstStyle/>
          <a:p>
            <a:pPr defTabSz="1219170"/>
            <a:r>
              <a:rPr lang="es-ES_tradnl" sz="1800" b="1" dirty="0">
                <a:solidFill>
                  <a:schemeClr val="accent2"/>
                </a:solidFill>
                <a:latin typeface="Calibri" panose="020F0502020204030204" pitchFamily="34" charset="0"/>
                <a:cs typeface="Calibri" panose="020F0502020204030204" pitchFamily="34" charset="0"/>
              </a:rPr>
              <a:t>CONTRACT VALUE (US$ MILLIONS)</a:t>
            </a:r>
          </a:p>
          <a:p>
            <a:pPr defTabSz="1219170"/>
            <a:r>
              <a:rPr lang="es-419" altLang="en-US" sz="1800" dirty="0">
                <a:solidFill>
                  <a:schemeClr val="bg1"/>
                </a:solidFill>
                <a:latin typeface="Calibri" panose="020F0502020204030204" pitchFamily="34" charset="0"/>
                <a:cs typeface="Calibri" panose="020F0502020204030204" pitchFamily="34" charset="0"/>
              </a:rPr>
              <a:t>263</a:t>
            </a:r>
            <a:endParaRPr lang="en-US" altLang="en-US" sz="1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91422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4"/>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 y="1055477"/>
            <a:ext cx="16257589" cy="80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Rectángulo 30">
            <a:extLst>
              <a:ext uri="{FF2B5EF4-FFF2-40B4-BE49-F238E27FC236}">
                <a16:creationId xmlns:a16="http://schemas.microsoft.com/office/drawing/2014/main" id="{F2C9A019-AFFB-4246-B0B6-A2596EC52F21}"/>
              </a:ext>
            </a:extLst>
          </p:cNvPr>
          <p:cNvSpPr/>
          <p:nvPr/>
        </p:nvSpPr>
        <p:spPr>
          <a:xfrm>
            <a:off x="-31533" y="6111874"/>
            <a:ext cx="16289121"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43EFFB8-C70F-3947-9929-B5DF2440ADFD}"/>
              </a:ext>
            </a:extLst>
          </p:cNvPr>
          <p:cNvSpPr/>
          <p:nvPr/>
        </p:nvSpPr>
        <p:spPr>
          <a:xfrm>
            <a:off x="739752" y="6324266"/>
            <a:ext cx="9822501" cy="584775"/>
          </a:xfrm>
          <a:prstGeom prst="rect">
            <a:avLst/>
          </a:prstGeom>
        </p:spPr>
        <p:txBody>
          <a:bodyPr wrap="square">
            <a:spAutoFit/>
          </a:bodyPr>
          <a:lstStyle/>
          <a:p>
            <a:pPr defTabSz="1219170"/>
            <a:r>
              <a:rPr lang="es-ES" sz="3200" b="1" dirty="0">
                <a:solidFill>
                  <a:schemeClr val="bg1"/>
                </a:solidFill>
                <a:cs typeface="Calibri" panose="020F0502020204030204" pitchFamily="34" charset="0"/>
              </a:rPr>
              <a:t>LEGNANO HOSPITAL </a:t>
            </a:r>
            <a:endParaRPr lang="es-ES" altLang="en-US" sz="3200" b="1" dirty="0">
              <a:solidFill>
                <a:schemeClr val="bg1"/>
              </a:solidFill>
              <a:cs typeface="Calibri" panose="020F0502020204030204" pitchFamily="34" charset="0"/>
            </a:endParaRPr>
          </a:p>
        </p:txBody>
      </p:sp>
      <p:sp>
        <p:nvSpPr>
          <p:cNvPr id="59" name="CuadroTexto 78">
            <a:extLst>
              <a:ext uri="{FF2B5EF4-FFF2-40B4-BE49-F238E27FC236}">
                <a16:creationId xmlns:a16="http://schemas.microsoft.com/office/drawing/2014/main" id="{74F18C80-EA61-7E42-9C2F-E8705F046681}"/>
              </a:ext>
            </a:extLst>
          </p:cNvPr>
          <p:cNvSpPr txBox="1"/>
          <p:nvPr/>
        </p:nvSpPr>
        <p:spPr>
          <a:xfrm>
            <a:off x="485719" y="425668"/>
            <a:ext cx="12486002"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a:solidFill>
                  <a:schemeClr val="bg1"/>
                </a:solidFill>
                <a:latin typeface="Calibri" panose="020F0502020204030204" pitchFamily="34" charset="0"/>
                <a:ea typeface="Univers" charset="0"/>
                <a:cs typeface="Calibri" panose="020F0502020204030204" pitchFamily="34" charset="0"/>
              </a:rPr>
              <a:t>Civil </a:t>
            </a:r>
            <a:r>
              <a:rPr lang="es-ES_tradnl" sz="4000" dirty="0" err="1">
                <a:solidFill>
                  <a:schemeClr val="bg1"/>
                </a:solidFill>
                <a:latin typeface="Calibri" panose="020F0502020204030204" pitchFamily="34" charset="0"/>
                <a:ea typeface="Univers" charset="0"/>
                <a:cs typeface="Calibri" panose="020F0502020204030204" pitchFamily="34" charset="0"/>
              </a:rPr>
              <a:t>Infrastructure</a:t>
            </a:r>
            <a:r>
              <a:rPr lang="es-ES_tradnl" sz="4000" dirty="0">
                <a:solidFill>
                  <a:schemeClr val="bg1"/>
                </a:solidFill>
                <a:latin typeface="Calibri" panose="020F0502020204030204" pitchFamily="34" charset="0"/>
                <a:ea typeface="Univers" charset="0"/>
                <a:cs typeface="Calibri" panose="020F0502020204030204" pitchFamily="34" charset="0"/>
              </a:rPr>
              <a:t> Works </a:t>
            </a:r>
          </a:p>
        </p:txBody>
      </p:sp>
      <p:pic>
        <p:nvPicPr>
          <p:cNvPr id="32" name="Picture 31">
            <a:extLst>
              <a:ext uri="{FF2B5EF4-FFF2-40B4-BE49-F238E27FC236}">
                <a16:creationId xmlns:a16="http://schemas.microsoft.com/office/drawing/2014/main" id="{75AAEBE3-A7D4-8244-8A63-E9C02305BB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38" name="Rectangle 37">
            <a:extLst>
              <a:ext uri="{FF2B5EF4-FFF2-40B4-BE49-F238E27FC236}">
                <a16:creationId xmlns:a16="http://schemas.microsoft.com/office/drawing/2014/main" id="{2862A2B9-8DAF-7149-AF4C-B0634148EEAC}"/>
              </a:ext>
            </a:extLst>
          </p:cNvPr>
          <p:cNvSpPr/>
          <p:nvPr/>
        </p:nvSpPr>
        <p:spPr>
          <a:xfrm>
            <a:off x="739752" y="6910635"/>
            <a:ext cx="1654397" cy="1477328"/>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br>
              <a:rPr lang="es-ES" altLang="en-US" sz="1800" b="1" dirty="0">
                <a:solidFill>
                  <a:schemeClr val="accent2"/>
                </a:solidFill>
                <a:latin typeface="Calibri" panose="020F0502020204030204" pitchFamily="34" charset="0"/>
                <a:cs typeface="Calibri" panose="020F0502020204030204" pitchFamily="34" charset="0"/>
              </a:rPr>
            </a:br>
            <a:r>
              <a:rPr lang="es-419" sz="1800" dirty="0" err="1">
                <a:solidFill>
                  <a:schemeClr val="bg1"/>
                </a:solidFill>
                <a:latin typeface="Calibri Light" panose="020F0302020204030204" pitchFamily="34" charset="0"/>
                <a:cs typeface="Calibri Light" panose="020F0302020204030204" pitchFamily="34" charset="0"/>
              </a:rPr>
              <a:t>Azienda</a:t>
            </a:r>
            <a:r>
              <a:rPr lang="es-419" sz="1800" dirty="0">
                <a:solidFill>
                  <a:schemeClr val="bg1"/>
                </a:solidFill>
                <a:latin typeface="Calibri Light" panose="020F0302020204030204" pitchFamily="34" charset="0"/>
                <a:cs typeface="Calibri Light" panose="020F0302020204030204" pitchFamily="34" charset="0"/>
              </a:rPr>
              <a:t> </a:t>
            </a:r>
            <a:r>
              <a:rPr lang="es-419" sz="1800" dirty="0" err="1">
                <a:solidFill>
                  <a:schemeClr val="bg1"/>
                </a:solidFill>
                <a:latin typeface="Calibri Light" panose="020F0302020204030204" pitchFamily="34" charset="0"/>
                <a:cs typeface="Calibri Light" panose="020F0302020204030204" pitchFamily="34" charset="0"/>
              </a:rPr>
              <a:t>Ospedaliera</a:t>
            </a:r>
            <a:r>
              <a:rPr lang="es-419" sz="1800" dirty="0">
                <a:solidFill>
                  <a:schemeClr val="bg1"/>
                </a:solidFill>
                <a:latin typeface="Calibri Light" panose="020F0302020204030204" pitchFamily="34" charset="0"/>
                <a:cs typeface="Calibri Light" panose="020F0302020204030204" pitchFamily="34" charset="0"/>
              </a:rPr>
              <a:t> </a:t>
            </a:r>
            <a:r>
              <a:rPr lang="es-419" sz="1800" dirty="0" err="1">
                <a:solidFill>
                  <a:schemeClr val="bg1"/>
                </a:solidFill>
                <a:latin typeface="Calibri Light" panose="020F0302020204030204" pitchFamily="34" charset="0"/>
                <a:cs typeface="Calibri Light" panose="020F0302020204030204" pitchFamily="34" charset="0"/>
              </a:rPr>
              <a:t>Ospedale</a:t>
            </a:r>
            <a:r>
              <a:rPr lang="es-419" sz="1800" dirty="0">
                <a:solidFill>
                  <a:schemeClr val="bg1"/>
                </a:solidFill>
                <a:latin typeface="Calibri Light" panose="020F0302020204030204" pitchFamily="34" charset="0"/>
                <a:cs typeface="Calibri Light" panose="020F0302020204030204" pitchFamily="34" charset="0"/>
              </a:rPr>
              <a:t> </a:t>
            </a:r>
            <a:r>
              <a:rPr lang="es-419" sz="1800" dirty="0" err="1">
                <a:solidFill>
                  <a:schemeClr val="bg1"/>
                </a:solidFill>
                <a:latin typeface="Calibri Light" panose="020F0302020204030204" pitchFamily="34" charset="0"/>
                <a:cs typeface="Calibri Light" panose="020F0302020204030204" pitchFamily="34" charset="0"/>
              </a:rPr>
              <a:t>Civile</a:t>
            </a:r>
            <a:r>
              <a:rPr lang="es-419" sz="1800" dirty="0">
                <a:solidFill>
                  <a:schemeClr val="bg1"/>
                </a:solidFill>
                <a:latin typeface="Calibri Light" panose="020F0302020204030204" pitchFamily="34" charset="0"/>
                <a:cs typeface="Calibri Light" panose="020F0302020204030204" pitchFamily="34" charset="0"/>
              </a:rPr>
              <a:t> Di </a:t>
            </a:r>
            <a:r>
              <a:rPr lang="es-419" sz="1800" dirty="0" err="1">
                <a:solidFill>
                  <a:schemeClr val="bg1"/>
                </a:solidFill>
                <a:latin typeface="Calibri Light" panose="020F0302020204030204" pitchFamily="34" charset="0"/>
                <a:cs typeface="Calibri Light" panose="020F0302020204030204" pitchFamily="34" charset="0"/>
              </a:rPr>
              <a:t>Legnano</a:t>
            </a:r>
            <a:endParaRPr lang="en-US" altLang="en-US" sz="1800" dirty="0">
              <a:solidFill>
                <a:schemeClr val="bg1"/>
              </a:solidFill>
              <a:latin typeface="Calibri Light" panose="020F0302020204030204" pitchFamily="34" charset="0"/>
              <a:cs typeface="Calibri Light" panose="020F0302020204030204" pitchFamily="34" charset="0"/>
            </a:endParaRPr>
          </a:p>
        </p:txBody>
      </p:sp>
      <p:sp>
        <p:nvSpPr>
          <p:cNvPr id="39" name="Rectangle 38">
            <a:extLst>
              <a:ext uri="{FF2B5EF4-FFF2-40B4-BE49-F238E27FC236}">
                <a16:creationId xmlns:a16="http://schemas.microsoft.com/office/drawing/2014/main" id="{3922A6EB-DB79-2E4B-81D3-B24BF3D9C144}"/>
              </a:ext>
            </a:extLst>
          </p:cNvPr>
          <p:cNvSpPr/>
          <p:nvPr/>
        </p:nvSpPr>
        <p:spPr>
          <a:xfrm>
            <a:off x="4557465" y="6910637"/>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s-419" altLang="en-US" sz="1800" dirty="0">
                <a:solidFill>
                  <a:schemeClr val="bg1"/>
                </a:solidFill>
                <a:latin typeface="Calibri" panose="020F0502020204030204" pitchFamily="34" charset="0"/>
                <a:cs typeface="Calibri" panose="020F0502020204030204" pitchFamily="34" charset="0"/>
              </a:rPr>
              <a:t>EPC</a:t>
            </a:r>
            <a:endParaRPr lang="en-US" altLang="en-US" sz="1800" dirty="0">
              <a:solidFill>
                <a:schemeClr val="bg1"/>
              </a:solidFill>
              <a:latin typeface="Calibri" panose="020F0502020204030204" pitchFamily="34" charset="0"/>
              <a:cs typeface="Calibri" panose="020F0502020204030204" pitchFamily="34" charset="0"/>
            </a:endParaRPr>
          </a:p>
        </p:txBody>
      </p:sp>
      <p:sp>
        <p:nvSpPr>
          <p:cNvPr id="42" name="Rectangle 41">
            <a:extLst>
              <a:ext uri="{FF2B5EF4-FFF2-40B4-BE49-F238E27FC236}">
                <a16:creationId xmlns:a16="http://schemas.microsoft.com/office/drawing/2014/main" id="{B86F7F35-8A66-AE4F-AA98-B0BE64CAC020}"/>
              </a:ext>
            </a:extLst>
          </p:cNvPr>
          <p:cNvSpPr/>
          <p:nvPr/>
        </p:nvSpPr>
        <p:spPr>
          <a:xfrm>
            <a:off x="7896024" y="6910637"/>
            <a:ext cx="8361564" cy="2585323"/>
          </a:xfrm>
          <a:prstGeom prst="rect">
            <a:avLst/>
          </a:prstGeom>
        </p:spPr>
        <p:txBody>
          <a:bodyPr wrap="square">
            <a:spAutoFit/>
          </a:bodyPr>
          <a:lstStyle/>
          <a:p>
            <a:pPr>
              <a:spcBef>
                <a:spcPct val="0"/>
              </a:spcBef>
            </a:pPr>
            <a:r>
              <a:rPr lang="en-US" altLang="en-US" sz="1800" b="1" dirty="0">
                <a:solidFill>
                  <a:schemeClr val="accent2"/>
                </a:solidFill>
                <a:latin typeface="Calibri" panose="020F0502020204030204" pitchFamily="34" charset="0"/>
                <a:cs typeface="Calibri" panose="020F0502020204030204" pitchFamily="34" charset="0"/>
              </a:rPr>
              <a:t>DESCRIPTION:</a:t>
            </a:r>
            <a:br>
              <a:rPr lang="en-US" altLang="en-US" sz="1800" b="1" dirty="0">
                <a:solidFill>
                  <a:schemeClr val="accent2"/>
                </a:solidFill>
                <a:latin typeface="Calibri" panose="020F0502020204030204" pitchFamily="34" charset="0"/>
                <a:cs typeface="Calibri" panose="020F0502020204030204" pitchFamily="34" charset="0"/>
              </a:rPr>
            </a:br>
            <a:r>
              <a:rPr lang="en-US" sz="1800" dirty="0">
                <a:solidFill>
                  <a:schemeClr val="bg1"/>
                </a:solidFill>
                <a:latin typeface="Calibri Light" panose="020F0302020204030204" pitchFamily="34" charset="0"/>
                <a:cs typeface="Calibri Light" panose="020F0302020204030204" pitchFamily="34" charset="0"/>
              </a:rPr>
              <a:t>Definitive and executive project, construction, management of non-medical services (cleaning, catering, maintenance of buildings and technological plant, wardrobe service and integrated linen and uniform management, catering for patients and employees). Concession of EPC construction, operation and maintenance (24 years) for the Hospital Structure (550 beds capacity), excluding medical services. - Total healthcare surface area: 71,000 m2 - Surface area of technological plant and services: 10,000 m2 - Gardens and roads: 55,750 m2 - Parking spaces: 1,920 Start up of operation: Sep-2010</a:t>
            </a:r>
          </a:p>
          <a:p>
            <a:pPr>
              <a:spcBef>
                <a:spcPct val="0"/>
              </a:spcBef>
            </a:pP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43" name="Rectangle 42">
            <a:extLst>
              <a:ext uri="{FF2B5EF4-FFF2-40B4-BE49-F238E27FC236}">
                <a16:creationId xmlns:a16="http://schemas.microsoft.com/office/drawing/2014/main" id="{BDCA158C-80C3-5945-A2E5-2DBF4C022217}"/>
              </a:ext>
            </a:extLst>
          </p:cNvPr>
          <p:cNvSpPr/>
          <p:nvPr/>
        </p:nvSpPr>
        <p:spPr>
          <a:xfrm>
            <a:off x="2806584" y="6910635"/>
            <a:ext cx="1654397"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 </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panose="020F0502020204030204" pitchFamily="34" charset="0"/>
                <a:cs typeface="Calibri" panose="020F0502020204030204" pitchFamily="34" charset="0"/>
              </a:rPr>
              <a:t>Italy</a:t>
            </a:r>
          </a:p>
        </p:txBody>
      </p:sp>
      <p:sp>
        <p:nvSpPr>
          <p:cNvPr id="46" name="Rectangle 45">
            <a:extLst>
              <a:ext uri="{FF2B5EF4-FFF2-40B4-BE49-F238E27FC236}">
                <a16:creationId xmlns:a16="http://schemas.microsoft.com/office/drawing/2014/main" id="{F7ED6491-59D0-EC4B-B872-9D8D36719EBC}"/>
              </a:ext>
            </a:extLst>
          </p:cNvPr>
          <p:cNvSpPr/>
          <p:nvPr/>
        </p:nvSpPr>
        <p:spPr>
          <a:xfrm>
            <a:off x="6224388" y="6911315"/>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s-419" altLang="en-US" sz="1800" dirty="0">
                <a:solidFill>
                  <a:schemeClr val="bg1"/>
                </a:solidFill>
                <a:latin typeface="Calibri" panose="020F0502020204030204" pitchFamily="34" charset="0"/>
                <a:cs typeface="Calibri" panose="020F0502020204030204" pitchFamily="34" charset="0"/>
              </a:rPr>
              <a:t>2010</a:t>
            </a:r>
            <a:endParaRPr lang="en-US" altLang="en-US" sz="1800" dirty="0">
              <a:solidFill>
                <a:schemeClr val="bg1"/>
              </a:solidFill>
              <a:latin typeface="Calibri" panose="020F0502020204030204" pitchFamily="34" charset="0"/>
              <a:cs typeface="Calibri" panose="020F0502020204030204" pitchFamily="34" charset="0"/>
            </a:endParaRPr>
          </a:p>
        </p:txBody>
      </p:sp>
      <p:sp>
        <p:nvSpPr>
          <p:cNvPr id="3" name="Botón de acción: Volver 2">
            <a:hlinkClick r:id="rId5" action="ppaction://hlinksldjump" highlightClick="1"/>
            <a:extLst>
              <a:ext uri="{FF2B5EF4-FFF2-40B4-BE49-F238E27FC236}">
                <a16:creationId xmlns:a16="http://schemas.microsoft.com/office/drawing/2014/main" id="{93A52A4C-1FA4-E041-930E-BED4B8096457}"/>
              </a:ext>
            </a:extLst>
          </p:cNvPr>
          <p:cNvSpPr/>
          <p:nvPr/>
        </p:nvSpPr>
        <p:spPr>
          <a:xfrm>
            <a:off x="485719" y="8433836"/>
            <a:ext cx="3681835" cy="735564"/>
          </a:xfrm>
          <a:prstGeom prst="actionButtonRetur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 name="Botón de acción: Hacia delante o Siguiente 4">
            <a:hlinkClick r:id="" action="ppaction://hlinkshowjump?jump=nextslide" highlightClick="1"/>
            <a:extLst>
              <a:ext uri="{FF2B5EF4-FFF2-40B4-BE49-F238E27FC236}">
                <a16:creationId xmlns:a16="http://schemas.microsoft.com/office/drawing/2014/main" id="{D12BCEE2-4693-674E-B465-4AA5FEDB78E7}"/>
              </a:ext>
            </a:extLst>
          </p:cNvPr>
          <p:cNvSpPr/>
          <p:nvPr/>
        </p:nvSpPr>
        <p:spPr>
          <a:xfrm>
            <a:off x="11887200" y="8433836"/>
            <a:ext cx="4220308" cy="698713"/>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7" name="Rectangle 46">
            <a:extLst>
              <a:ext uri="{FF2B5EF4-FFF2-40B4-BE49-F238E27FC236}">
                <a16:creationId xmlns:a16="http://schemas.microsoft.com/office/drawing/2014/main" id="{4F2DCE1D-2DA9-DF47-9B89-6ED5CF254E6E}"/>
              </a:ext>
            </a:extLst>
          </p:cNvPr>
          <p:cNvSpPr/>
          <p:nvPr/>
        </p:nvSpPr>
        <p:spPr>
          <a:xfrm>
            <a:off x="2782800" y="7718552"/>
            <a:ext cx="3580149" cy="646331"/>
          </a:xfrm>
          <a:prstGeom prst="rect">
            <a:avLst/>
          </a:prstGeom>
        </p:spPr>
        <p:txBody>
          <a:bodyPr wrap="square">
            <a:spAutoFit/>
          </a:bodyPr>
          <a:lstStyle/>
          <a:p>
            <a:pPr defTabSz="1219170"/>
            <a:r>
              <a:rPr lang="es-ES_tradnl" sz="1800" b="1" dirty="0">
                <a:solidFill>
                  <a:schemeClr val="accent2"/>
                </a:solidFill>
                <a:latin typeface="Calibri" panose="020F0502020204030204" pitchFamily="34" charset="0"/>
                <a:cs typeface="Calibri" panose="020F0502020204030204" pitchFamily="34" charset="0"/>
              </a:rPr>
              <a:t>CONTRACT VALUE (US$ MILLIONS)</a:t>
            </a:r>
          </a:p>
          <a:p>
            <a:pPr defTabSz="1219170"/>
            <a:r>
              <a:rPr lang="es-419" altLang="en-US" sz="1800" dirty="0">
                <a:solidFill>
                  <a:schemeClr val="bg1"/>
                </a:solidFill>
                <a:latin typeface="Calibri" panose="020F0502020204030204" pitchFamily="34" charset="0"/>
                <a:cs typeface="Calibri" panose="020F0502020204030204" pitchFamily="34" charset="0"/>
              </a:rPr>
              <a:t>158</a:t>
            </a:r>
            <a:endParaRPr lang="en-US" altLang="en-US" sz="1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3451122"/>
      </p:ext>
    </p:extLst>
  </p:cSld>
  <p:clrMapOvr>
    <a:masterClrMapping/>
  </p:clrMapOvr>
</p:sld>
</file>

<file path=ppt/theme/theme1.xml><?xml version="1.0" encoding="utf-8"?>
<a:theme xmlns:a="http://schemas.openxmlformats.org/drawingml/2006/main" name="Tema de Office">
  <a:themeElements>
    <a:clrScheme name="TECHINT Paleta">
      <a:dk1>
        <a:srgbClr val="706F73"/>
      </a:dk1>
      <a:lt1>
        <a:srgbClr val="FEFFFF"/>
      </a:lt1>
      <a:dk2>
        <a:srgbClr val="012A5C"/>
      </a:dk2>
      <a:lt2>
        <a:srgbClr val="EDEFF1"/>
      </a:lt2>
      <a:accent1>
        <a:srgbClr val="009D56"/>
      </a:accent1>
      <a:accent2>
        <a:srgbClr val="8CC53F"/>
      </a:accent2>
      <a:accent3>
        <a:srgbClr val="007BC0"/>
      </a:accent3>
      <a:accent4>
        <a:srgbClr val="E11B23"/>
      </a:accent4>
      <a:accent5>
        <a:srgbClr val="120E07"/>
      </a:accent5>
      <a:accent6>
        <a:srgbClr val="808180"/>
      </a:accent6>
      <a:hlink>
        <a:srgbClr val="D2C8B4"/>
      </a:hlink>
      <a:folHlink>
        <a:srgbClr val="FEFFFE"/>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2abc80b-8b4a-4b57-a8aa-1f452f3572e5">
      <UserInfo>
        <DisplayName>PRANDI Patricio        TECHINT</DisplayName>
        <AccountId>53</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419A90E77EC0840B19AC3CFEA51A4B7" ma:contentTypeVersion="11" ma:contentTypeDescription="Create a new document." ma:contentTypeScope="" ma:versionID="1c23319b5cb5ee2ff54252e2babf40aa">
  <xsd:schema xmlns:xsd="http://www.w3.org/2001/XMLSchema" xmlns:xs="http://www.w3.org/2001/XMLSchema" xmlns:p="http://schemas.microsoft.com/office/2006/metadata/properties" xmlns:ns2="51edea82-1a58-4173-91a1-8381910f4a6c" xmlns:ns3="42abc80b-8b4a-4b57-a8aa-1f452f3572e5" targetNamespace="http://schemas.microsoft.com/office/2006/metadata/properties" ma:root="true" ma:fieldsID="cfa5c8a8eb54c27477dc5b2fc7773e09" ns2:_="" ns3:_="">
    <xsd:import namespace="51edea82-1a58-4173-91a1-8381910f4a6c"/>
    <xsd:import namespace="42abc80b-8b4a-4b57-a8aa-1f452f3572e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edea82-1a58-4173-91a1-8381910f4a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2abc80b-8b4a-4b57-a8aa-1f452f3572e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420C7E-9E33-40D4-9011-B24B3A14D432}">
  <ds:schemaRefs>
    <ds:schemaRef ds:uri="http://schemas.microsoft.com/office/2006/documentManagement/types"/>
    <ds:schemaRef ds:uri="http://www.w3.org/XML/1998/namespace"/>
    <ds:schemaRef ds:uri="http://purl.org/dc/elements/1.1/"/>
    <ds:schemaRef ds:uri="9d0c1e45-765c-4071-89a7-42a88cd08e75"/>
    <ds:schemaRef ds:uri="http://schemas.microsoft.com/office/infopath/2007/PartnerControls"/>
    <ds:schemaRef ds:uri="http://purl.org/dc/terms/"/>
    <ds:schemaRef ds:uri="http://schemas.openxmlformats.org/package/2006/metadata/core-properties"/>
    <ds:schemaRef ds:uri="3468d0f2-31a6-4907-8e1d-9b419ce5b9b2"/>
    <ds:schemaRef ds:uri="http://schemas.microsoft.com/office/2006/metadata/properties"/>
    <ds:schemaRef ds:uri="http://purl.org/dc/dcmitype/"/>
    <ds:schemaRef ds:uri="42abc80b-8b4a-4b57-a8aa-1f452f3572e5"/>
  </ds:schemaRefs>
</ds:datastoreItem>
</file>

<file path=customXml/itemProps2.xml><?xml version="1.0" encoding="utf-8"?>
<ds:datastoreItem xmlns:ds="http://schemas.openxmlformats.org/officeDocument/2006/customXml" ds:itemID="{FE9270D6-D32B-4B61-9245-0CE5BDABA5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edea82-1a58-4173-91a1-8381910f4a6c"/>
    <ds:schemaRef ds:uri="42abc80b-8b4a-4b57-a8aa-1f452f3572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9F726A4-BEE6-4F74-9191-3E44506F00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26442</TotalTime>
  <Words>3731</Words>
  <Application>Microsoft Office PowerPoint</Application>
  <PresentationFormat>Custom</PresentationFormat>
  <Paragraphs>460</Paragraphs>
  <Slides>39</Slides>
  <Notes>39</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D'AMICO Federico      TECHINT</cp:lastModifiedBy>
  <cp:revision>1055</cp:revision>
  <cp:lastPrinted>2019-05-10T18:08:59Z</cp:lastPrinted>
  <dcterms:created xsi:type="dcterms:W3CDTF">2019-01-30T17:53:38Z</dcterms:created>
  <dcterms:modified xsi:type="dcterms:W3CDTF">2021-04-12T14:30:16Z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0x0101008419A90E77EC0840B19AC3CFEA51A4B7</vt:lpwstr>
  </property>
</Properties>
</file>