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394" r:id="rId5"/>
    <p:sldId id="409" r:id="rId6"/>
    <p:sldId id="499" r:id="rId7"/>
    <p:sldId id="483" r:id="rId8"/>
    <p:sldId id="514" r:id="rId9"/>
    <p:sldId id="498" r:id="rId10"/>
    <p:sldId id="500" r:id="rId11"/>
    <p:sldId id="472" r:id="rId12"/>
    <p:sldId id="432" r:id="rId13"/>
    <p:sldId id="412" r:id="rId14"/>
    <p:sldId id="413" r:id="rId15"/>
    <p:sldId id="501" r:id="rId16"/>
    <p:sldId id="426" r:id="rId17"/>
    <p:sldId id="414" r:id="rId18"/>
    <p:sldId id="415" r:id="rId19"/>
    <p:sldId id="427" r:id="rId20"/>
    <p:sldId id="428" r:id="rId21"/>
    <p:sldId id="433" r:id="rId22"/>
    <p:sldId id="507" r:id="rId23"/>
    <p:sldId id="473" r:id="rId24"/>
    <p:sldId id="406" r:id="rId25"/>
    <p:sldId id="489" r:id="rId26"/>
    <p:sldId id="492" r:id="rId27"/>
    <p:sldId id="491" r:id="rId28"/>
    <p:sldId id="474" r:id="rId29"/>
    <p:sldId id="451" r:id="rId30"/>
    <p:sldId id="476" r:id="rId31"/>
    <p:sldId id="508" r:id="rId32"/>
    <p:sldId id="509" r:id="rId33"/>
    <p:sldId id="510" r:id="rId34"/>
    <p:sldId id="511" r:id="rId35"/>
    <p:sldId id="512" r:id="rId36"/>
    <p:sldId id="513" r:id="rId37"/>
    <p:sldId id="400" r:id="rId38"/>
    <p:sldId id="466" r:id="rId39"/>
    <p:sldId id="464" r:id="rId40"/>
    <p:sldId id="465" r:id="rId41"/>
    <p:sldId id="403" r:id="rId42"/>
    <p:sldId id="455" r:id="rId43"/>
    <p:sldId id="454" r:id="rId44"/>
    <p:sldId id="457" r:id="rId45"/>
    <p:sldId id="478" r:id="rId46"/>
    <p:sldId id="402" r:id="rId47"/>
    <p:sldId id="459" r:id="rId48"/>
    <p:sldId id="458" r:id="rId49"/>
    <p:sldId id="460" r:id="rId50"/>
    <p:sldId id="480" r:id="rId51"/>
    <p:sldId id="404" r:id="rId52"/>
    <p:sldId id="461" r:id="rId53"/>
    <p:sldId id="462" r:id="rId54"/>
    <p:sldId id="479" r:id="rId55"/>
    <p:sldId id="463" r:id="rId56"/>
    <p:sldId id="481" r:id="rId57"/>
    <p:sldId id="515" r:id="rId58"/>
    <p:sldId id="521" r:id="rId59"/>
    <p:sldId id="516" r:id="rId60"/>
    <p:sldId id="517" r:id="rId61"/>
    <p:sldId id="518" r:id="rId62"/>
    <p:sldId id="519" r:id="rId63"/>
    <p:sldId id="520" r:id="rId64"/>
    <p:sldId id="522" r:id="rId65"/>
    <p:sldId id="444" r:id="rId66"/>
    <p:sldId id="468" r:id="rId67"/>
  </p:sldIdLst>
  <p:sldSz cx="16257588" cy="9144000"/>
  <p:notesSz cx="6799263" cy="9929813"/>
  <p:defaultTextStyle>
    <a:defPPr>
      <a:defRPr lang="es-ES_trad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2" userDrawn="1">
          <p15:clr>
            <a:srgbClr val="A4A3A4"/>
          </p15:clr>
        </p15:guide>
        <p15:guide id="2" pos="51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edes Pigretti" initials="MP" lastIdx="3" clrIdx="0"/>
  <p:cmAuthor id="2" name="LUCIA" initials="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9CB"/>
    <a:srgbClr val="4C4C50"/>
    <a:srgbClr val="414042"/>
    <a:srgbClr val="525256"/>
    <a:srgbClr val="5C5B5F"/>
    <a:srgbClr val="656368"/>
    <a:srgbClr val="CACCCC"/>
    <a:srgbClr val="C5C8CA"/>
    <a:srgbClr val="C2C4C4"/>
    <a:srgbClr val="00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39E1B6-A517-46CB-98CF-D73D257A3F30}" v="1" dt="2021-05-06T13:43:19.658"/>
    <p1510:client id="{7C474E84-19E4-8FD6-C3B8-CFA578A87BDC}" v="3" dt="2021-08-31T15:46:22.691"/>
    <p1510:client id="{8B77537E-5F7F-3B15-15EC-0F86EFD72C7E}" v="13" dt="2021-04-13T17:19:22.754"/>
    <p1510:client id="{D45DDE42-A451-414D-472F-EB4FAB5B250F}" v="3" dt="2020-09-25T14:20:11.942"/>
    <p1510:client id="{DF52B29F-80AD-B000-BBB2-90D2AC2ACA0A}" v="1" dt="2021-03-08T18:03:05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12" autoAdjust="0"/>
    <p:restoredTop sz="86404"/>
  </p:normalViewPr>
  <p:slideViewPr>
    <p:cSldViewPr snapToGrid="0" snapToObjects="1">
      <p:cViewPr varScale="1">
        <p:scale>
          <a:sx n="63" d="100"/>
          <a:sy n="63" d="100"/>
        </p:scale>
        <p:origin x="192" y="392"/>
      </p:cViewPr>
      <p:guideLst>
        <p:guide orient="horz" pos="2812"/>
        <p:guide pos="5121"/>
      </p:guideLst>
    </p:cSldViewPr>
  </p:slideViewPr>
  <p:outlineViewPr>
    <p:cViewPr>
      <p:scale>
        <a:sx n="33" d="100"/>
        <a:sy n="33" d="100"/>
      </p:scale>
      <p:origin x="0" y="-1096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NDI Patricio        TECHINT" userId="S::pprandi@techint.com::697fe8e7-83ce-4def-afc6-c314b016bbd1" providerId="AD" clId="Web-{1639E1B6-A517-46CB-98CF-D73D257A3F30}"/>
    <pc:docChg chg="modSld">
      <pc:chgData name="PRANDI Patricio        TECHINT" userId="S::pprandi@techint.com::697fe8e7-83ce-4def-afc6-c314b016bbd1" providerId="AD" clId="Web-{1639E1B6-A517-46CB-98CF-D73D257A3F30}" dt="2021-05-06T13:43:19.658" v="0" actId="1076"/>
      <pc:docMkLst>
        <pc:docMk/>
      </pc:docMkLst>
      <pc:sldChg chg="modSp">
        <pc:chgData name="PRANDI Patricio        TECHINT" userId="S::pprandi@techint.com::697fe8e7-83ce-4def-afc6-c314b016bbd1" providerId="AD" clId="Web-{1639E1B6-A517-46CB-98CF-D73D257A3F30}" dt="2021-05-06T13:43:19.658" v="0" actId="1076"/>
        <pc:sldMkLst>
          <pc:docMk/>
          <pc:sldMk cId="3673622393" sldId="473"/>
        </pc:sldMkLst>
        <pc:picChg chg="mod">
          <ac:chgData name="PRANDI Patricio        TECHINT" userId="S::pprandi@techint.com::697fe8e7-83ce-4def-afc6-c314b016bbd1" providerId="AD" clId="Web-{1639E1B6-A517-46CB-98CF-D73D257A3F30}" dt="2021-05-06T13:43:19.658" v="0" actId="1076"/>
          <ac:picMkLst>
            <pc:docMk/>
            <pc:sldMk cId="3673622393" sldId="473"/>
            <ac:picMk id="38" creationId="{D4463D0E-E90C-CE49-A991-F8DDB43EFEA1}"/>
          </ac:picMkLst>
        </pc:picChg>
      </pc:sldChg>
    </pc:docChg>
  </pc:docChgLst>
  <pc:docChgLst>
    <pc:chgData name="TAMAYO Jessica              CPP" userId="S::jessica.tamayo@cpp.com.ec::dc492885-9b1b-4f9b-a77f-e4ba3bba8346" providerId="AD" clId="Web-{7C474E84-19E4-8FD6-C3B8-CFA578A87BDC}"/>
    <pc:docChg chg="modSld">
      <pc:chgData name="TAMAYO Jessica              CPP" userId="S::jessica.tamayo@cpp.com.ec::dc492885-9b1b-4f9b-a77f-e4ba3bba8346" providerId="AD" clId="Web-{7C474E84-19E4-8FD6-C3B8-CFA578A87BDC}" dt="2021-08-31T15:46:22.691" v="2" actId="20577"/>
      <pc:docMkLst>
        <pc:docMk/>
      </pc:docMkLst>
      <pc:sldChg chg="modSp">
        <pc:chgData name="TAMAYO Jessica              CPP" userId="S::jessica.tamayo@cpp.com.ec::dc492885-9b1b-4f9b-a77f-e4ba3bba8346" providerId="AD" clId="Web-{7C474E84-19E4-8FD6-C3B8-CFA578A87BDC}" dt="2021-08-31T15:46:22.691" v="2" actId="20577"/>
        <pc:sldMkLst>
          <pc:docMk/>
          <pc:sldMk cId="1007989647" sldId="412"/>
        </pc:sldMkLst>
        <pc:spChg chg="mod">
          <ac:chgData name="TAMAYO Jessica              CPP" userId="S::jessica.tamayo@cpp.com.ec::dc492885-9b1b-4f9b-a77f-e4ba3bba8346" providerId="AD" clId="Web-{7C474E84-19E4-8FD6-C3B8-CFA578A87BDC}" dt="2021-08-31T15:46:22.691" v="2" actId="20577"/>
          <ac:spMkLst>
            <pc:docMk/>
            <pc:sldMk cId="1007989647" sldId="412"/>
            <ac:spMk id="54" creationId="{46ED3F93-EAAF-004F-ABD7-DEDCF6564379}"/>
          </ac:spMkLst>
        </pc:spChg>
      </pc:sldChg>
    </pc:docChg>
  </pc:docChgLst>
  <pc:docChgLst>
    <pc:chgData name="MEJIAS Karen     TECHINT" userId="S::kmejias@techint.com.mx::284ac5ae-3a67-4c4b-9345-8846dcdcf364" providerId="AD" clId="Web-{D45DDE42-A451-414D-472F-EB4FAB5B250F}"/>
    <pc:docChg chg="modSld">
      <pc:chgData name="MEJIAS Karen     TECHINT" userId="S::kmejias@techint.com.mx::284ac5ae-3a67-4c4b-9345-8846dcdcf364" providerId="AD" clId="Web-{D45DDE42-A451-414D-472F-EB4FAB5B250F}" dt="2020-09-25T14:20:11.942" v="2" actId="1076"/>
      <pc:docMkLst>
        <pc:docMk/>
      </pc:docMkLst>
      <pc:sldChg chg="delSp modSp">
        <pc:chgData name="MEJIAS Karen     TECHINT" userId="S::kmejias@techint.com.mx::284ac5ae-3a67-4c4b-9345-8846dcdcf364" providerId="AD" clId="Web-{D45DDE42-A451-414D-472F-EB4FAB5B250F}" dt="2020-09-25T14:20:11.942" v="2" actId="1076"/>
        <pc:sldMkLst>
          <pc:docMk/>
          <pc:sldMk cId="2957828745" sldId="463"/>
        </pc:sldMkLst>
        <pc:spChg chg="del mod">
          <ac:chgData name="MEJIAS Karen     TECHINT" userId="S::kmejias@techint.com.mx::284ac5ae-3a67-4c4b-9345-8846dcdcf364" providerId="AD" clId="Web-{D45DDE42-A451-414D-472F-EB4FAB5B250F}" dt="2020-09-25T14:20:06.489" v="1"/>
          <ac:spMkLst>
            <pc:docMk/>
            <pc:sldMk cId="2957828745" sldId="463"/>
            <ac:spMk id="29" creationId="{1DEE079F-7020-1045-B282-03EE5722F80F}"/>
          </ac:spMkLst>
        </pc:spChg>
        <pc:spChg chg="mod">
          <ac:chgData name="MEJIAS Karen     TECHINT" userId="S::kmejias@techint.com.mx::284ac5ae-3a67-4c4b-9345-8846dcdcf364" providerId="AD" clId="Web-{D45DDE42-A451-414D-472F-EB4FAB5B250F}" dt="2020-09-25T14:20:11.942" v="2" actId="1076"/>
          <ac:spMkLst>
            <pc:docMk/>
            <pc:sldMk cId="2957828745" sldId="463"/>
            <ac:spMk id="41" creationId="{CAD88C0C-A500-0948-BEDA-87D66764877E}"/>
          </ac:spMkLst>
        </pc:spChg>
      </pc:sldChg>
    </pc:docChg>
  </pc:docChgLst>
  <pc:docChgLst>
    <pc:chgData name="MEJIAS Karen     TECHINT" userId="S::kmejias@techint.com.mx::284ac5ae-3a67-4c4b-9345-8846dcdcf364" providerId="AD" clId="Web-{DF52B29F-80AD-B000-BBB2-90D2AC2ACA0A}"/>
    <pc:docChg chg="modSld">
      <pc:chgData name="MEJIAS Karen     TECHINT" userId="S::kmejias@techint.com.mx::284ac5ae-3a67-4c4b-9345-8846dcdcf364" providerId="AD" clId="Web-{DF52B29F-80AD-B000-BBB2-90D2AC2ACA0A}" dt="2021-03-08T18:03:05.445" v="0"/>
      <pc:docMkLst>
        <pc:docMk/>
      </pc:docMkLst>
      <pc:sldChg chg="addSp">
        <pc:chgData name="MEJIAS Karen     TECHINT" userId="S::kmejias@techint.com.mx::284ac5ae-3a67-4c4b-9345-8846dcdcf364" providerId="AD" clId="Web-{DF52B29F-80AD-B000-BBB2-90D2AC2ACA0A}" dt="2021-03-08T18:03:05.445" v="0"/>
        <pc:sldMkLst>
          <pc:docMk/>
          <pc:sldMk cId="1207742390" sldId="514"/>
        </pc:sldMkLst>
        <pc:grpChg chg="add">
          <ac:chgData name="MEJIAS Karen     TECHINT" userId="S::kmejias@techint.com.mx::284ac5ae-3a67-4c4b-9345-8846dcdcf364" providerId="AD" clId="Web-{DF52B29F-80AD-B000-BBB2-90D2AC2ACA0A}" dt="2021-03-08T18:03:05.445" v="0"/>
          <ac:grpSpMkLst>
            <pc:docMk/>
            <pc:sldMk cId="1207742390" sldId="514"/>
            <ac:grpSpMk id="2" creationId="{54CD8C96-1E75-43FC-A100-59201C1353EB}"/>
          </ac:grpSpMkLst>
        </pc:grpChg>
      </pc:sldChg>
    </pc:docChg>
  </pc:docChgLst>
  <pc:docChgLst>
    <pc:chgData name="HERRERA CASTRO Katerine  TECHINT" userId="S::kherreracastro@techint.com::b0dc73df-7e4e-495c-b55b-a3d7f44e930b" providerId="AD" clId="Web-{8B77537E-5F7F-3B15-15EC-0F86EFD72C7E}"/>
    <pc:docChg chg="modSld">
      <pc:chgData name="HERRERA CASTRO Katerine  TECHINT" userId="S::kherreracastro@techint.com::b0dc73df-7e4e-495c-b55b-a3d7f44e930b" providerId="AD" clId="Web-{8B77537E-5F7F-3B15-15EC-0F86EFD72C7E}" dt="2021-04-13T17:19:22.754" v="12" actId="1076"/>
      <pc:docMkLst>
        <pc:docMk/>
      </pc:docMkLst>
      <pc:sldChg chg="modSp">
        <pc:chgData name="HERRERA CASTRO Katerine  TECHINT" userId="S::kherreracastro@techint.com::b0dc73df-7e4e-495c-b55b-a3d7f44e930b" providerId="AD" clId="Web-{8B77537E-5F7F-3B15-15EC-0F86EFD72C7E}" dt="2021-04-13T17:19:22.754" v="12" actId="1076"/>
        <pc:sldMkLst>
          <pc:docMk/>
          <pc:sldMk cId="1207742390" sldId="514"/>
        </pc:sldMkLst>
        <pc:spChg chg="mod">
          <ac:chgData name="HERRERA CASTRO Katerine  TECHINT" userId="S::kherreracastro@techint.com::b0dc73df-7e4e-495c-b55b-a3d7f44e930b" providerId="AD" clId="Web-{8B77537E-5F7F-3B15-15EC-0F86EFD72C7E}" dt="2021-04-13T17:17:19.783" v="6" actId="1076"/>
          <ac:spMkLst>
            <pc:docMk/>
            <pc:sldMk cId="1207742390" sldId="514"/>
            <ac:spMk id="130" creationId="{44DFB37F-6923-1342-B89C-8AB5128D81EB}"/>
          </ac:spMkLst>
        </pc:spChg>
        <pc:grpChg chg="mod">
          <ac:chgData name="HERRERA CASTRO Katerine  TECHINT" userId="S::kherreracastro@techint.com::b0dc73df-7e4e-495c-b55b-a3d7f44e930b" providerId="AD" clId="Web-{8B77537E-5F7F-3B15-15EC-0F86EFD72C7E}" dt="2021-04-13T17:19:22.754" v="12" actId="1076"/>
          <ac:grpSpMkLst>
            <pc:docMk/>
            <pc:sldMk cId="1207742390" sldId="514"/>
            <ac:grpSpMk id="2" creationId="{54CD8C96-1E75-43FC-A100-59201C1353EB}"/>
          </ac:grpSpMkLst>
        </pc:grpChg>
        <pc:picChg chg="mod">
          <ac:chgData name="HERRERA CASTRO Katerine  TECHINT" userId="S::kherreracastro@techint.com::b0dc73df-7e4e-495c-b55b-a3d7f44e930b" providerId="AD" clId="Web-{8B77537E-5F7F-3B15-15EC-0F86EFD72C7E}" dt="2021-04-13T17:17:17.189" v="5" actId="1076"/>
          <ac:picMkLst>
            <pc:docMk/>
            <pc:sldMk cId="1207742390" sldId="514"/>
            <ac:picMk id="6" creationId="{2F851D5F-993A-CA4A-A5E5-0EE198EE9E6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8D98-4225-414B-B68E-FFE4A64D1249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A1910-81EC-E942-AD6D-97ACC10205A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02EC-D42A-B54A-8B68-75C87C2850B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2CF35-F99C-E247-9726-B1F75315F50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7386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>
                <a:solidFill>
                  <a:schemeClr val="accent5"/>
                </a:solidFill>
              </a:rPr>
              <a:t>Es por eso que a lo largo de los años hemos invertido en la educación, fuente de desarrollo personal y social. La educación es el motor que permite una real transformación en las sociedades, sobre todo en un tiempo como el actual, en el que nos enfrentamos a una revolución tecnológica que está cambiando todos los órdenes sociales, y en especial, al mundo del trabajo.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3801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1028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9100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9341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77788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51223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4990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62540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s-E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95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070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40182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7831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165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4812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609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0905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06742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7057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4874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242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329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242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3632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70818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2310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96100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5708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41406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6748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623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14512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790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70960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34941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25041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9604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15212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68034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2970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6637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49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0714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50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4005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51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14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6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228454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52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5710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62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07144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2CF35-F99C-E247-9726-B1F75315F500}" type="slidenum">
              <a:rPr lang="es-ES_tradnl" smtClean="0"/>
              <a:t>63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377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32A6526-0D4A-AC42-B521-6F861DBDC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407C80EE-6273-8D40-ABD6-C3938E1D9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001DB8EE-7736-9649-8932-68D7CB0ECD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4A35077-A22C-4149-AA12-83778FA27879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6225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885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07408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A34A6E1E-4D93-8242-871D-1C5940CA7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E6982310-7077-4E44-BCF3-2E5FC88F0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la 7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C6CC1F6-2DA3-0A4A-8C88-651DB0C4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1790F7D-17C0-074B-900E-0B5C5BEA6B2B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6800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5514566" y="649818"/>
            <a:ext cx="4674057" cy="10331449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490279" y="649818"/>
            <a:ext cx="13821067" cy="1033144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9242" y="2279652"/>
            <a:ext cx="140221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09242" y="6119285"/>
            <a:ext cx="140221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90279" y="3244851"/>
            <a:ext cx="9246503" cy="773641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940002" y="3244851"/>
            <a:ext cx="9248621" cy="7736416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9827" y="486834"/>
            <a:ext cx="14022170" cy="1767417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19827" y="2241551"/>
            <a:ext cx="687772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19827" y="3340100"/>
            <a:ext cx="6877721" cy="491278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230404" y="2241551"/>
            <a:ext cx="691159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8230404" y="3340100"/>
            <a:ext cx="6911592" cy="4912784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928AC-ACAF-5545-85B8-1B90899B0948}" type="datetimeFigureOut">
              <a:rPr lang="es-ES_tradnl" smtClean="0"/>
              <a:t>31/08/2021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89BD1-0F93-D043-83D4-A502A1B0003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emf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slide" Target="slide34.xml"/><Relationship Id="rId18" Type="http://schemas.openxmlformats.org/officeDocument/2006/relationships/slide" Target="slide43.xml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12" Type="http://schemas.openxmlformats.org/officeDocument/2006/relationships/image" Target="../media/image69.emf"/><Relationship Id="rId17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11" Type="http://schemas.openxmlformats.org/officeDocument/2006/relationships/image" Target="../media/image68.emf"/><Relationship Id="rId5" Type="http://schemas.openxmlformats.org/officeDocument/2006/relationships/image" Target="../media/image63.jpg"/><Relationship Id="rId15" Type="http://schemas.openxmlformats.org/officeDocument/2006/relationships/slide" Target="slide48.xml"/><Relationship Id="rId10" Type="http://schemas.openxmlformats.org/officeDocument/2006/relationships/slide" Target="slide21.xml"/><Relationship Id="rId4" Type="http://schemas.openxmlformats.org/officeDocument/2006/relationships/image" Target="../media/image62.jpg"/><Relationship Id="rId9" Type="http://schemas.openxmlformats.org/officeDocument/2006/relationships/image" Target="../media/image67.emf"/><Relationship Id="rId14" Type="http://schemas.openxmlformats.org/officeDocument/2006/relationships/slide" Target="slide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9.emf"/><Relationship Id="rId3" Type="http://schemas.openxmlformats.org/officeDocument/2006/relationships/image" Target="../media/image70.png"/><Relationship Id="rId7" Type="http://schemas.openxmlformats.org/officeDocument/2006/relationships/image" Target="../media/image73.emf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76.emf"/><Relationship Id="rId5" Type="http://schemas.openxmlformats.org/officeDocument/2006/relationships/image" Target="../media/image72.emf"/><Relationship Id="rId10" Type="http://schemas.openxmlformats.org/officeDocument/2006/relationships/image" Target="../media/image75.emf"/><Relationship Id="rId4" Type="http://schemas.openxmlformats.org/officeDocument/2006/relationships/image" Target="../media/image71.emf"/><Relationship Id="rId9" Type="http://schemas.openxmlformats.org/officeDocument/2006/relationships/image" Target="../media/image7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slide" Target="slide5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emf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slide" Target="slide5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73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slide" Target="slide5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73.emf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image" Target="../media/image83.png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9.emf"/><Relationship Id="rId5" Type="http://schemas.openxmlformats.org/officeDocument/2006/relationships/image" Target="../media/image85.emf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slide" Target="slide5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slide" Target="slide20.xml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slide" Target="slide5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emf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slide" Target="slide5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emf"/><Relationship Id="rId4" Type="http://schemas.openxmlformats.org/officeDocument/2006/relationships/image" Target="../media/image7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5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emf"/><Relationship Id="rId4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slide" Target="slide5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slide" Target="slide5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slide" Target="slide20.xml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94.png"/><Relationship Id="rId7" Type="http://schemas.openxmlformats.org/officeDocument/2006/relationships/slide" Target="slide5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slide" Target="slide20.xml"/><Relationship Id="rId4" Type="http://schemas.openxmlformats.org/officeDocument/2006/relationships/image" Target="../media/image95.emf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13" Type="http://schemas.openxmlformats.org/officeDocument/2006/relationships/slide" Target="slide53.xml"/><Relationship Id="rId3" Type="http://schemas.openxmlformats.org/officeDocument/2006/relationships/image" Target="../media/image100.png"/><Relationship Id="rId7" Type="http://schemas.openxmlformats.org/officeDocument/2006/relationships/image" Target="../media/image104.emf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emf"/><Relationship Id="rId11" Type="http://schemas.openxmlformats.org/officeDocument/2006/relationships/slide" Target="slide20.xml"/><Relationship Id="rId5" Type="http://schemas.openxmlformats.org/officeDocument/2006/relationships/image" Target="../media/image102.emf"/><Relationship Id="rId10" Type="http://schemas.openxmlformats.org/officeDocument/2006/relationships/image" Target="../media/image107.emf"/><Relationship Id="rId4" Type="http://schemas.openxmlformats.org/officeDocument/2006/relationships/image" Target="../media/image101.emf"/><Relationship Id="rId9" Type="http://schemas.openxmlformats.org/officeDocument/2006/relationships/image" Target="../media/image106.emf"/><Relationship Id="rId14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9.emf"/><Relationship Id="rId3" Type="http://schemas.openxmlformats.org/officeDocument/2006/relationships/image" Target="../media/image112.png"/><Relationship Id="rId7" Type="http://schemas.openxmlformats.org/officeDocument/2006/relationships/image" Target="../media/image116.emf"/><Relationship Id="rId12" Type="http://schemas.openxmlformats.org/officeDocument/2006/relationships/slide" Target="slide5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11" Type="http://schemas.openxmlformats.org/officeDocument/2006/relationships/image" Target="../media/image73.emf"/><Relationship Id="rId5" Type="http://schemas.openxmlformats.org/officeDocument/2006/relationships/image" Target="../media/image114.emf"/><Relationship Id="rId10" Type="http://schemas.openxmlformats.org/officeDocument/2006/relationships/slide" Target="slide20.xml"/><Relationship Id="rId4" Type="http://schemas.openxmlformats.org/officeDocument/2006/relationships/image" Target="../media/image113.emf"/><Relationship Id="rId9" Type="http://schemas.openxmlformats.org/officeDocument/2006/relationships/image" Target="../media/image11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3.png"/><Relationship Id="rId7" Type="http://schemas.openxmlformats.org/officeDocument/2006/relationships/slide" Target="slide5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slide" Target="slide20.xml"/><Relationship Id="rId4" Type="http://schemas.openxmlformats.org/officeDocument/2006/relationships/image" Target="../media/image124.emf"/><Relationship Id="rId9" Type="http://schemas.openxmlformats.org/officeDocument/2006/relationships/image" Target="../media/image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3.xml"/><Relationship Id="rId5" Type="http://schemas.openxmlformats.org/officeDocument/2006/relationships/image" Target="../media/image73.emf"/><Relationship Id="rId4" Type="http://schemas.openxmlformats.org/officeDocument/2006/relationships/slide" Target="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2.em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39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2.emf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2.em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55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2.emf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5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2.em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e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emf"/><Relationship Id="rId3" Type="http://schemas.openxmlformats.org/officeDocument/2006/relationships/image" Target="../media/image177.emf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jpeg"/><Relationship Id="rId5" Type="http://schemas.openxmlformats.org/officeDocument/2006/relationships/image" Target="../media/image179.emf"/><Relationship Id="rId10" Type="http://schemas.openxmlformats.org/officeDocument/2006/relationships/image" Target="../media/image184.emf"/><Relationship Id="rId4" Type="http://schemas.openxmlformats.org/officeDocument/2006/relationships/image" Target="../media/image178.png"/><Relationship Id="rId9" Type="http://schemas.openxmlformats.org/officeDocument/2006/relationships/image" Target="../media/image183.e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echintec?lang=es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8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-la.facebook.com/TechintEC/" TargetMode="External"/><Relationship Id="rId5" Type="http://schemas.openxmlformats.org/officeDocument/2006/relationships/hyperlink" Target="http://www.techint-ingenieria.com/" TargetMode="External"/><Relationship Id="rId10" Type="http://schemas.openxmlformats.org/officeDocument/2006/relationships/hyperlink" Target="https://www.youtube.com/user/techint" TargetMode="External"/><Relationship Id="rId4" Type="http://schemas.openxmlformats.org/officeDocument/2006/relationships/image" Target="../media/image2.emf"/><Relationship Id="rId9" Type="http://schemas.openxmlformats.org/officeDocument/2006/relationships/hyperlink" Target="https://www.linkedin.com/company/techint-engenharia-e-constru-o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063F-5A1C-2343-BFC6-A9DB96FF0D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6257588" cy="9153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D56378-3D4D-8B48-9021-D665CFCDCB40}"/>
              </a:ext>
            </a:extLst>
          </p:cNvPr>
          <p:cNvSpPr/>
          <p:nvPr/>
        </p:nvSpPr>
        <p:spPr>
          <a:xfrm>
            <a:off x="7805930" y="0"/>
            <a:ext cx="8451658" cy="9153643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Imagen 3">
            <a:extLst>
              <a:ext uri="{FF2B5EF4-FFF2-40B4-BE49-F238E27FC236}">
                <a16:creationId xmlns:a16="http://schemas.microsoft.com/office/drawing/2014/main" id="{794C8702-97EA-6141-92C6-910FAC82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416" y="6726847"/>
            <a:ext cx="2925180" cy="7539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65A484-A6E2-3F4C-8FE0-40BFC6C4CC2C}"/>
              </a:ext>
            </a:extLst>
          </p:cNvPr>
          <p:cNvCxnSpPr/>
          <p:nvPr/>
        </p:nvCxnSpPr>
        <p:spPr>
          <a:xfrm>
            <a:off x="8909416" y="5846618"/>
            <a:ext cx="162392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515127-78CA-5B4A-9925-610668C0740B}"/>
              </a:ext>
            </a:extLst>
          </p:cNvPr>
          <p:cNvSpPr txBox="1"/>
          <p:nvPr/>
        </p:nvSpPr>
        <p:spPr>
          <a:xfrm>
            <a:off x="8813164" y="1833477"/>
            <a:ext cx="6133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FUTURO </a:t>
            </a:r>
            <a:endParaRPr lang="en-US" sz="10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0E675-15B5-0F42-99C3-C4FB569839E8}"/>
              </a:ext>
            </a:extLst>
          </p:cNvPr>
          <p:cNvSpPr txBox="1"/>
          <p:nvPr/>
        </p:nvSpPr>
        <p:spPr>
          <a:xfrm>
            <a:off x="8813164" y="3176646"/>
            <a:ext cx="4619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HACE</a:t>
            </a:r>
            <a:endParaRPr lang="en-US" sz="10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3CA993-780D-0C4B-9B51-5734CBD5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445" y="3777941"/>
            <a:ext cx="4406900" cy="44069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D3D995B-272F-8D47-A372-D1CA964769B1}"/>
              </a:ext>
            </a:extLst>
          </p:cNvPr>
          <p:cNvSpPr/>
          <p:nvPr/>
        </p:nvSpPr>
        <p:spPr>
          <a:xfrm>
            <a:off x="0" y="0"/>
            <a:ext cx="16257588" cy="2078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>
              <a:solidFill>
                <a:schemeClr val="accent5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998E8-8B7D-014C-B02D-1953C0F0F321}"/>
              </a:ext>
            </a:extLst>
          </p:cNvPr>
          <p:cNvSpPr/>
          <p:nvPr/>
        </p:nvSpPr>
        <p:spPr>
          <a:xfrm>
            <a:off x="1" y="2078224"/>
            <a:ext cx="6735334" cy="706577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5" y="617522"/>
            <a:ext cx="9253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000" b="1" kern="0" err="1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Techint</a:t>
            </a:r>
            <a:r>
              <a:rPr lang="es-ES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es su capital humano</a:t>
            </a:r>
          </a:p>
        </p:txBody>
      </p:sp>
      <p:sp>
        <p:nvSpPr>
          <p:cNvPr id="54" name="TextBox 8">
            <a:extLst>
              <a:ext uri="{FF2B5EF4-FFF2-40B4-BE49-F238E27FC236}">
                <a16:creationId xmlns:a16="http://schemas.microsoft.com/office/drawing/2014/main" id="{46ED3F93-EAAF-004F-ABD7-DEDCF6564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397" y="2721813"/>
            <a:ext cx="2984500" cy="8424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  <a:defRPr/>
            </a:pPr>
            <a:r>
              <a:rPr lang="en-US" altLang="en-US" sz="3200" b="1">
                <a:solidFill>
                  <a:schemeClr val="accent2"/>
                </a:solidFill>
                <a:latin typeface="Calibri"/>
                <a:ea typeface="MS PGothic"/>
                <a:cs typeface="Calibri"/>
              </a:rPr>
              <a:t>+43 </a:t>
            </a:r>
            <a:r>
              <a:rPr lang="en-US" altLang="en-US" sz="3200" b="1" dirty="0" err="1">
                <a:solidFill>
                  <a:schemeClr val="accent2"/>
                </a:solidFill>
                <a:latin typeface="Calibri"/>
                <a:ea typeface="MS PGothic"/>
                <a:cs typeface="Calibri"/>
              </a:rPr>
              <a:t>millones</a:t>
            </a:r>
            <a:r>
              <a:rPr lang="en-US" altLang="en-US" sz="3200" b="1" dirty="0">
                <a:solidFill>
                  <a:schemeClr val="accent2"/>
                </a:solidFill>
                <a:latin typeface="Calibri"/>
                <a:ea typeface="MS PGothic"/>
                <a:cs typeface="Calibri"/>
              </a:rPr>
              <a:t> </a:t>
            </a:r>
            <a:br>
              <a:rPr lang="en-US" altLang="en-US" sz="3200" b="1" dirty="0">
                <a:cs typeface="Calibri" panose="020F0502020204030204" pitchFamily="34" charset="0"/>
              </a:rPr>
            </a:br>
            <a:r>
              <a:rPr lang="en-US" altLang="en-US" sz="1850" dirty="0">
                <a:latin typeface="Calibri"/>
                <a:ea typeface="MS PGothic"/>
                <a:cs typeface="Calibri"/>
              </a:rPr>
              <a:t>horas hombre</a:t>
            </a:r>
            <a:r>
              <a:rPr lang="en-US" altLang="en-US" sz="1850" b="1" dirty="0">
                <a:latin typeface="Calibri"/>
                <a:ea typeface="MS PGothic"/>
                <a:cs typeface="Calibri"/>
              </a:rPr>
              <a:t> </a:t>
            </a:r>
            <a:r>
              <a:rPr lang="en-US" altLang="en-US" sz="1850" dirty="0" err="1">
                <a:latin typeface="Calibri"/>
                <a:ea typeface="MS PGothic"/>
                <a:cs typeface="Calibri"/>
              </a:rPr>
              <a:t>trabajadas</a:t>
            </a:r>
            <a:endParaRPr lang="en-US" altLang="en-US" sz="1850" dirty="0">
              <a:latin typeface="Calibri"/>
              <a:ea typeface="MS PGothic"/>
              <a:cs typeface="Calibri"/>
            </a:endParaRPr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id="{80A26478-EC88-1E43-B656-DBB5090E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47" y="4433341"/>
            <a:ext cx="2834217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</a:pPr>
            <a:r>
              <a:rPr lang="en-US" alt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+146.000 horas </a:t>
            </a:r>
            <a:br>
              <a:rPr lang="en-US" alt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altLang="en-US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capacitación</a:t>
            </a:r>
            <a:endParaRPr lang="en-US" altLang="en-US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9F7F28AC-7D69-9143-9684-804480C51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396" y="5979499"/>
            <a:ext cx="3149600" cy="87206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  <a:defRPr/>
            </a:pPr>
            <a:r>
              <a:rPr lang="en-US" alt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+15.000</a:t>
            </a:r>
            <a:r>
              <a:rPr lang="en-US" altLang="en-US" sz="3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667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empleados</a:t>
            </a:r>
            <a:r>
              <a:rPr lang="en-US" altLang="en-US" sz="18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1867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en-US" altLang="en-US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29C71014-7EF2-3A40-8600-D315DBE0B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397" y="7523714"/>
            <a:ext cx="3198284" cy="78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  <a:defRPr/>
            </a:pPr>
            <a:r>
              <a:rPr lang="en-US" altLang="en-US" sz="32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+10.400</a:t>
            </a:r>
            <a:r>
              <a:rPr lang="en-US" altLang="en-US" sz="32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en-US" sz="2667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67" err="1">
                <a:latin typeface="Calibri" panose="020F0502020204030204" pitchFamily="34" charset="0"/>
                <a:cs typeface="Calibri" panose="020F0502020204030204" pitchFamily="34" charset="0"/>
              </a:rPr>
              <a:t>nuevos</a:t>
            </a:r>
            <a:r>
              <a:rPr lang="en-US" altLang="en-US" sz="1867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67" err="1">
                <a:latin typeface="Calibri" panose="020F0502020204030204" pitchFamily="34" charset="0"/>
                <a:cs typeface="Calibri" panose="020F0502020204030204" pitchFamily="34" charset="0"/>
              </a:rPr>
              <a:t>ingresos</a:t>
            </a:r>
            <a:r>
              <a:rPr lang="en-US" altLang="en-US" sz="1867">
                <a:latin typeface="Calibri" panose="020F0502020204030204" pitchFamily="34" charset="0"/>
                <a:cs typeface="Calibri" panose="020F0502020204030204" pitchFamily="34" charset="0"/>
              </a:rPr>
              <a:t> en el 2018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A4B94F-0BBB-BB46-95BB-C8AE78897713}"/>
              </a:ext>
            </a:extLst>
          </p:cNvPr>
          <p:cNvCxnSpPr>
            <a:cxnSpLocks/>
          </p:cNvCxnSpPr>
          <p:nvPr/>
        </p:nvCxnSpPr>
        <p:spPr>
          <a:xfrm>
            <a:off x="885148" y="4051120"/>
            <a:ext cx="4709583" cy="0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F14A2EB-E71E-6744-B2DC-C685DBC1C6D0}"/>
              </a:ext>
            </a:extLst>
          </p:cNvPr>
          <p:cNvCxnSpPr>
            <a:cxnSpLocks/>
          </p:cNvCxnSpPr>
          <p:nvPr/>
        </p:nvCxnSpPr>
        <p:spPr>
          <a:xfrm>
            <a:off x="885148" y="7271079"/>
            <a:ext cx="4709583" cy="0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0C8041-99BE-2F41-A4C2-29A61E570BD4}"/>
              </a:ext>
            </a:extLst>
          </p:cNvPr>
          <p:cNvCxnSpPr>
            <a:cxnSpLocks/>
          </p:cNvCxnSpPr>
          <p:nvPr/>
        </p:nvCxnSpPr>
        <p:spPr>
          <a:xfrm>
            <a:off x="885148" y="5580585"/>
            <a:ext cx="4709583" cy="0"/>
          </a:xfrm>
          <a:prstGeom prst="line">
            <a:avLst/>
          </a:prstGeom>
          <a:ln w="3175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8">
            <a:extLst>
              <a:ext uri="{FF2B5EF4-FFF2-40B4-BE49-F238E27FC236}">
                <a16:creationId xmlns:a16="http://schemas.microsoft.com/office/drawing/2014/main" id="{8C5DDF95-C4A9-5A48-B267-4BB498317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437" y="2730925"/>
            <a:ext cx="7922829" cy="6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</a:pPr>
            <a:r>
              <a:rPr lang="en-US" altLang="en-US" sz="32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Porcentaje</a:t>
            </a:r>
            <a:r>
              <a:rPr lang="en-US" altLang="en-US" sz="3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32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empleados</a:t>
            </a:r>
            <a:r>
              <a:rPr lang="en-US" altLang="en-US" sz="3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altLang="en-US" sz="3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</a:t>
            </a:r>
            <a:r>
              <a:rPr lang="en-US" altLang="en-US" sz="3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125C53-D68D-9A49-BB05-00E7072022DD}"/>
              </a:ext>
            </a:extLst>
          </p:cNvPr>
          <p:cNvSpPr txBox="1"/>
          <p:nvPr/>
        </p:nvSpPr>
        <p:spPr>
          <a:xfrm>
            <a:off x="13132580" y="5266817"/>
            <a:ext cx="64120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4FF4A6-6299-474E-9DF7-8570F29E00FC}"/>
              </a:ext>
            </a:extLst>
          </p:cNvPr>
          <p:cNvSpPr txBox="1"/>
          <p:nvPr/>
        </p:nvSpPr>
        <p:spPr>
          <a:xfrm>
            <a:off x="11521570" y="3869687"/>
            <a:ext cx="328616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buClr>
                <a:schemeClr val="accent1"/>
              </a:buClr>
              <a:defRPr/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109E30-5FC0-E146-A34F-DD5A1DDF1196}"/>
              </a:ext>
            </a:extLst>
          </p:cNvPr>
          <p:cNvSpPr txBox="1"/>
          <p:nvPr/>
        </p:nvSpPr>
        <p:spPr>
          <a:xfrm>
            <a:off x="10931299" y="4127103"/>
            <a:ext cx="64120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D46DF2-478C-1948-AC7D-C819E5A4E149}"/>
              </a:ext>
            </a:extLst>
          </p:cNvPr>
          <p:cNvSpPr txBox="1"/>
          <p:nvPr/>
        </p:nvSpPr>
        <p:spPr>
          <a:xfrm>
            <a:off x="10131515" y="4704425"/>
            <a:ext cx="43281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F723C4-5B88-4544-A77E-0974384C1791}"/>
              </a:ext>
            </a:extLst>
          </p:cNvPr>
          <p:cNvSpPr txBox="1"/>
          <p:nvPr/>
        </p:nvSpPr>
        <p:spPr>
          <a:xfrm>
            <a:off x="9956145" y="5580585"/>
            <a:ext cx="64120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27A237-AB58-FD42-95E7-03C1DCE915CB}"/>
              </a:ext>
            </a:extLst>
          </p:cNvPr>
          <p:cNvSpPr txBox="1"/>
          <p:nvPr/>
        </p:nvSpPr>
        <p:spPr>
          <a:xfrm>
            <a:off x="10615350" y="6956169"/>
            <a:ext cx="64120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2C925B-CE2D-7045-BE40-BD9F41CA2D7C}"/>
              </a:ext>
            </a:extLst>
          </p:cNvPr>
          <p:cNvSpPr txBox="1"/>
          <p:nvPr/>
        </p:nvSpPr>
        <p:spPr>
          <a:xfrm>
            <a:off x="12387648" y="7098223"/>
            <a:ext cx="641201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buClr>
                <a:schemeClr val="accent1"/>
              </a:buClr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A06DA-EA60-5046-B4F5-74C6772ADEA5}"/>
              </a:ext>
            </a:extLst>
          </p:cNvPr>
          <p:cNvGrpSpPr/>
          <p:nvPr/>
        </p:nvGrpSpPr>
        <p:grpSpPr>
          <a:xfrm>
            <a:off x="7332874" y="3857328"/>
            <a:ext cx="2720054" cy="3959461"/>
            <a:chOff x="13361189" y="3857328"/>
            <a:chExt cx="2720054" cy="3959461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93FB1DE-E6BD-7D43-AC19-D60E1C7861D0}"/>
                </a:ext>
              </a:extLst>
            </p:cNvPr>
            <p:cNvSpPr/>
            <p:nvPr/>
          </p:nvSpPr>
          <p:spPr>
            <a:xfrm>
              <a:off x="13615327" y="4328574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Argentina (33%)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501A84F9-C0DE-8742-B063-6D2E3EA53A38}"/>
                </a:ext>
              </a:extLst>
            </p:cNvPr>
            <p:cNvSpPr/>
            <p:nvPr/>
          </p:nvSpPr>
          <p:spPr>
            <a:xfrm>
              <a:off x="13615327" y="4836574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México (22%)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187C153-2739-1445-BE7D-F79D5AD8F778}"/>
                </a:ext>
              </a:extLst>
            </p:cNvPr>
            <p:cNvSpPr/>
            <p:nvPr/>
          </p:nvSpPr>
          <p:spPr>
            <a:xfrm>
              <a:off x="13475988" y="4475976"/>
              <a:ext cx="184265" cy="184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0C0EC27-18A2-FE42-A12A-F5AD0E00A4A1}"/>
                </a:ext>
              </a:extLst>
            </p:cNvPr>
            <p:cNvSpPr/>
            <p:nvPr/>
          </p:nvSpPr>
          <p:spPr>
            <a:xfrm>
              <a:off x="13446100" y="7027414"/>
              <a:ext cx="169227" cy="19748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F872051E-15BD-7B4B-AF2E-81122AB0D6C9}"/>
                </a:ext>
              </a:extLst>
            </p:cNvPr>
            <p:cNvSpPr/>
            <p:nvPr/>
          </p:nvSpPr>
          <p:spPr>
            <a:xfrm>
              <a:off x="13615327" y="5367321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Perú (13%)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C81CB28-BD23-4046-B882-FA59B8E95F1E}"/>
                </a:ext>
              </a:extLst>
            </p:cNvPr>
            <p:cNvSpPr/>
            <p:nvPr/>
          </p:nvSpPr>
          <p:spPr>
            <a:xfrm>
              <a:off x="13615327" y="5875321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Brasil</a:t>
              </a: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(11%)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0A54856-4E3A-044E-8D5D-DD3C2E8D0352}"/>
                </a:ext>
              </a:extLst>
            </p:cNvPr>
            <p:cNvSpPr/>
            <p:nvPr/>
          </p:nvSpPr>
          <p:spPr>
            <a:xfrm>
              <a:off x="13475988" y="5489559"/>
              <a:ext cx="191225" cy="20943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04BFD80-634E-6646-82D7-05703AD629B5}"/>
                </a:ext>
              </a:extLst>
            </p:cNvPr>
            <p:cNvSpPr/>
            <p:nvPr/>
          </p:nvSpPr>
          <p:spPr>
            <a:xfrm>
              <a:off x="13448824" y="7498944"/>
              <a:ext cx="166503" cy="19270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56613D92-12D4-5F4D-9D02-B950CB62C2A9}"/>
                </a:ext>
              </a:extLst>
            </p:cNvPr>
            <p:cNvSpPr/>
            <p:nvPr/>
          </p:nvSpPr>
          <p:spPr>
            <a:xfrm>
              <a:off x="13615327" y="6383321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Ecuador (10%)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37E67306-D812-9A46-9B63-A7AF20689A2C}"/>
                </a:ext>
              </a:extLst>
            </p:cNvPr>
            <p:cNvSpPr/>
            <p:nvPr/>
          </p:nvSpPr>
          <p:spPr>
            <a:xfrm>
              <a:off x="13615327" y="6891321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Chile (6%)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FB2400F-B898-5049-AF65-C2C65AB1EC6D}"/>
                </a:ext>
              </a:extLst>
            </p:cNvPr>
            <p:cNvSpPr/>
            <p:nvPr/>
          </p:nvSpPr>
          <p:spPr>
            <a:xfrm>
              <a:off x="13475988" y="6007117"/>
              <a:ext cx="184265" cy="184265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34BEBF3B-F367-E945-8527-7561FACC9251}"/>
                </a:ext>
              </a:extLst>
            </p:cNvPr>
            <p:cNvSpPr/>
            <p:nvPr/>
          </p:nvSpPr>
          <p:spPr>
            <a:xfrm>
              <a:off x="13615327" y="7368056"/>
              <a:ext cx="2465916" cy="448733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8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Otros</a:t>
              </a:r>
              <a:r>
                <a: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(5%)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EF9564D-A4FF-0F41-9A86-2988D0FC824A}"/>
                </a:ext>
              </a:extLst>
            </p:cNvPr>
            <p:cNvSpPr/>
            <p:nvPr/>
          </p:nvSpPr>
          <p:spPr>
            <a:xfrm>
              <a:off x="13459659" y="6519413"/>
              <a:ext cx="184265" cy="18426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adroTexto 78">
              <a:extLst>
                <a:ext uri="{FF2B5EF4-FFF2-40B4-BE49-F238E27FC236}">
                  <a16:creationId xmlns:a16="http://schemas.microsoft.com/office/drawing/2014/main" id="{9C212045-9545-A843-8E86-451EBC1336FE}"/>
                </a:ext>
              </a:extLst>
            </p:cNvPr>
            <p:cNvSpPr txBox="1"/>
            <p:nvPr/>
          </p:nvSpPr>
          <p:spPr>
            <a:xfrm>
              <a:off x="13361189" y="3857328"/>
              <a:ext cx="2011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rPr>
                <a:t>Referencias</a:t>
              </a:r>
              <a:endParaRPr lang="es-ES_tradnl" dirty="0"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D847DC0-181B-C04E-97B5-3DFBB1A0AC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98" y="5983758"/>
            <a:ext cx="700145" cy="83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B55E5-4088-1541-9291-DB8975A6F3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5" y="2697373"/>
            <a:ext cx="805598" cy="805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72306-E1B8-9A44-904C-621B0191EA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5" y="4390103"/>
            <a:ext cx="876077" cy="781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340BF-57DB-704C-8F5E-A731C2063C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5" y="7565342"/>
            <a:ext cx="876696" cy="790109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EA57F88D-C243-FA4F-8D09-58E7AEC43F22}"/>
              </a:ext>
            </a:extLst>
          </p:cNvPr>
          <p:cNvSpPr/>
          <p:nvPr/>
        </p:nvSpPr>
        <p:spPr>
          <a:xfrm>
            <a:off x="7436786" y="5001278"/>
            <a:ext cx="184265" cy="1842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8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FD739A-06CC-794F-8329-B644DDA039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956" y="0"/>
            <a:ext cx="16319366" cy="9143999"/>
          </a:xfrm>
          <a:prstGeom prst="rect">
            <a:avLst/>
          </a:prstGeom>
        </p:spPr>
      </p:pic>
      <p:sp>
        <p:nvSpPr>
          <p:cNvPr id="42" name="Rectángulo 30">
            <a:extLst>
              <a:ext uri="{FF2B5EF4-FFF2-40B4-BE49-F238E27FC236}">
                <a16:creationId xmlns:a16="http://schemas.microsoft.com/office/drawing/2014/main" id="{704336A9-657A-634F-9B6B-FD82C30CD576}"/>
              </a:ext>
            </a:extLst>
          </p:cNvPr>
          <p:cNvSpPr/>
          <p:nvPr/>
        </p:nvSpPr>
        <p:spPr>
          <a:xfrm>
            <a:off x="-24957" y="1"/>
            <a:ext cx="16319365" cy="9143998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/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25477" y="536456"/>
            <a:ext cx="1115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Promovemos el desarrollo </a:t>
            </a:r>
            <a:br>
              <a:rPr lang="es-419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</a:br>
            <a:r>
              <a:rPr lang="es-419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las comunidades donde actuamos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057077" y="3552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419"/>
          </a:p>
        </p:txBody>
      </p:sp>
      <p:sp>
        <p:nvSpPr>
          <p:cNvPr id="40" name="CuadroTexto 78">
            <a:extLst>
              <a:ext uri="{FF2B5EF4-FFF2-40B4-BE49-F238E27FC236}">
                <a16:creationId xmlns:a16="http://schemas.microsoft.com/office/drawing/2014/main" id="{8D4FC513-938D-104F-A91F-FADE6C8C3E7D}"/>
              </a:ext>
            </a:extLst>
          </p:cNvPr>
          <p:cNvSpPr txBox="1"/>
          <p:nvPr/>
        </p:nvSpPr>
        <p:spPr>
          <a:xfrm>
            <a:off x="743393" y="4337607"/>
            <a:ext cx="48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>
                <a:solidFill>
                  <a:schemeClr val="bg1"/>
                </a:solidFill>
              </a:rPr>
              <a:t>Convicción de que la industria </a:t>
            </a:r>
            <a:r>
              <a:rPr lang="es-419" b="1">
                <a:solidFill>
                  <a:schemeClr val="accent2"/>
                </a:solidFill>
              </a:rPr>
              <a:t>contribuye al crecimiento sustentable y al desarrollo comunitario </a:t>
            </a:r>
            <a:r>
              <a:rPr lang="es-419">
                <a:solidFill>
                  <a:schemeClr val="bg1"/>
                </a:solidFill>
              </a:rPr>
              <a:t>con una mirada </a:t>
            </a:r>
            <a:br>
              <a:rPr lang="es-419">
                <a:solidFill>
                  <a:schemeClr val="bg1"/>
                </a:solidFill>
              </a:rPr>
            </a:br>
            <a:r>
              <a:rPr lang="es-419">
                <a:solidFill>
                  <a:schemeClr val="bg1"/>
                </a:solidFill>
              </a:rPr>
              <a:t>a largo plazo</a:t>
            </a:r>
            <a:endParaRPr lang="es-419" b="1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46" name="CuadroTexto 42">
            <a:extLst>
              <a:ext uri="{FF2B5EF4-FFF2-40B4-BE49-F238E27FC236}">
                <a16:creationId xmlns:a16="http://schemas.microsoft.com/office/drawing/2014/main" id="{39AE7F09-4DC4-EF42-AEE1-4FFF085D1E25}"/>
              </a:ext>
            </a:extLst>
          </p:cNvPr>
          <p:cNvSpPr txBox="1"/>
          <p:nvPr/>
        </p:nvSpPr>
        <p:spPr>
          <a:xfrm>
            <a:off x="5528987" y="4337607"/>
            <a:ext cx="5392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>
                <a:solidFill>
                  <a:schemeClr val="bg1"/>
                </a:solidFill>
              </a:rPr>
              <a:t>La </a:t>
            </a:r>
            <a:r>
              <a:rPr lang="es-419" b="1">
                <a:solidFill>
                  <a:schemeClr val="accent2"/>
                </a:solidFill>
              </a:rPr>
              <a:t>educación es el foco principal </a:t>
            </a:r>
            <a:br>
              <a:rPr lang="es-419" b="1">
                <a:solidFill>
                  <a:schemeClr val="accent2"/>
                </a:solidFill>
              </a:rPr>
            </a:br>
            <a:r>
              <a:rPr lang="es-419" b="1">
                <a:solidFill>
                  <a:schemeClr val="accent2"/>
                </a:solidFill>
              </a:rPr>
              <a:t>de nuestras acciones: </a:t>
            </a:r>
            <a:r>
              <a:rPr lang="es-419">
                <a:solidFill>
                  <a:schemeClr val="bg1"/>
                </a:solidFill>
              </a:rPr>
              <a:t>becas secundarias </a:t>
            </a:r>
            <a:br>
              <a:rPr lang="es-419">
                <a:solidFill>
                  <a:schemeClr val="bg1"/>
                </a:solidFill>
              </a:rPr>
            </a:br>
            <a:r>
              <a:rPr lang="es-419">
                <a:solidFill>
                  <a:schemeClr val="bg1"/>
                </a:solidFill>
              </a:rPr>
              <a:t>y universitarias, voluntariados en escuelas y apoyo a universidades</a:t>
            </a:r>
            <a:endParaRPr lang="es-419" b="1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cxnSp>
        <p:nvCxnSpPr>
          <p:cNvPr id="62" name="Conector recto 36">
            <a:extLst>
              <a:ext uri="{FF2B5EF4-FFF2-40B4-BE49-F238E27FC236}">
                <a16:creationId xmlns:a16="http://schemas.microsoft.com/office/drawing/2014/main" id="{576E6E4F-2807-5348-8738-A0C21E52BB12}"/>
              </a:ext>
            </a:extLst>
          </p:cNvPr>
          <p:cNvCxnSpPr>
            <a:cxnSpLocks/>
          </p:cNvCxnSpPr>
          <p:nvPr/>
        </p:nvCxnSpPr>
        <p:spPr>
          <a:xfrm>
            <a:off x="818872" y="6511013"/>
            <a:ext cx="4131500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36">
            <a:extLst>
              <a:ext uri="{FF2B5EF4-FFF2-40B4-BE49-F238E27FC236}">
                <a16:creationId xmlns:a16="http://schemas.microsoft.com/office/drawing/2014/main" id="{9432F8CB-22DA-7A45-A2E4-AEE56208E14B}"/>
              </a:ext>
            </a:extLst>
          </p:cNvPr>
          <p:cNvCxnSpPr>
            <a:cxnSpLocks/>
          </p:cNvCxnSpPr>
          <p:nvPr/>
        </p:nvCxnSpPr>
        <p:spPr>
          <a:xfrm>
            <a:off x="5664855" y="6546050"/>
            <a:ext cx="4708855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0874775F-F1FB-5143-A574-802DD5E9996C}"/>
              </a:ext>
            </a:extLst>
          </p:cNvPr>
          <p:cNvSpPr/>
          <p:nvPr/>
        </p:nvSpPr>
        <p:spPr>
          <a:xfrm>
            <a:off x="801301" y="2547675"/>
            <a:ext cx="1375179" cy="1375179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3AC6196-9546-C642-9134-372C96F001A2}"/>
              </a:ext>
            </a:extLst>
          </p:cNvPr>
          <p:cNvSpPr/>
          <p:nvPr/>
        </p:nvSpPr>
        <p:spPr>
          <a:xfrm>
            <a:off x="5528987" y="2547675"/>
            <a:ext cx="1375179" cy="1375179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8B74F58-CC9D-C347-A3F3-FB60432CC239}"/>
              </a:ext>
            </a:extLst>
          </p:cNvPr>
          <p:cNvSpPr/>
          <p:nvPr/>
        </p:nvSpPr>
        <p:spPr>
          <a:xfrm>
            <a:off x="11197301" y="2547675"/>
            <a:ext cx="1375179" cy="1375179"/>
          </a:xfrm>
          <a:prstGeom prst="ellipse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cxnSp>
        <p:nvCxnSpPr>
          <p:cNvPr id="43" name="Conector recto 36">
            <a:extLst>
              <a:ext uri="{FF2B5EF4-FFF2-40B4-BE49-F238E27FC236}">
                <a16:creationId xmlns:a16="http://schemas.microsoft.com/office/drawing/2014/main" id="{F87FD521-8C93-434E-BF50-3B814511DC9B}"/>
              </a:ext>
            </a:extLst>
          </p:cNvPr>
          <p:cNvCxnSpPr>
            <a:cxnSpLocks/>
          </p:cNvCxnSpPr>
          <p:nvPr/>
        </p:nvCxnSpPr>
        <p:spPr>
          <a:xfrm>
            <a:off x="11208348" y="6550768"/>
            <a:ext cx="4131500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78">
            <a:extLst>
              <a:ext uri="{FF2B5EF4-FFF2-40B4-BE49-F238E27FC236}">
                <a16:creationId xmlns:a16="http://schemas.microsoft.com/office/drawing/2014/main" id="{0104792A-84C3-F44D-ABA4-DDAF6210EDEA}"/>
              </a:ext>
            </a:extLst>
          </p:cNvPr>
          <p:cNvSpPr txBox="1"/>
          <p:nvPr/>
        </p:nvSpPr>
        <p:spPr>
          <a:xfrm>
            <a:off x="11054042" y="4337607"/>
            <a:ext cx="482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>
                <a:solidFill>
                  <a:schemeClr val="bg1"/>
                </a:solidFill>
              </a:rPr>
              <a:t>Apoyamos actividades culturales enfocadas en la </a:t>
            </a:r>
            <a:r>
              <a:rPr lang="es-419" b="1">
                <a:solidFill>
                  <a:schemeClr val="accent2"/>
                </a:solidFill>
              </a:rPr>
              <a:t>excelencia</a:t>
            </a:r>
            <a:r>
              <a:rPr lang="es-419">
                <a:solidFill>
                  <a:schemeClr val="accent2"/>
                </a:solidFill>
              </a:rPr>
              <a:t>,</a:t>
            </a:r>
            <a:r>
              <a:rPr lang="es-419">
                <a:solidFill>
                  <a:schemeClr val="bg1"/>
                </a:solidFill>
              </a:rPr>
              <a:t> </a:t>
            </a:r>
            <a:br>
              <a:rPr lang="es-419">
                <a:solidFill>
                  <a:schemeClr val="bg1"/>
                </a:solidFill>
              </a:rPr>
            </a:br>
            <a:r>
              <a:rPr lang="es-419">
                <a:solidFill>
                  <a:schemeClr val="bg1"/>
                </a:solidFill>
              </a:rPr>
              <a:t>la</a:t>
            </a:r>
            <a:r>
              <a:rPr lang="es-419" b="1">
                <a:solidFill>
                  <a:schemeClr val="bg1"/>
                </a:solidFill>
              </a:rPr>
              <a:t> </a:t>
            </a:r>
            <a:r>
              <a:rPr lang="es-419" b="1">
                <a:solidFill>
                  <a:schemeClr val="accent2"/>
                </a:solidFill>
              </a:rPr>
              <a:t>diversidad</a:t>
            </a:r>
            <a:r>
              <a:rPr lang="es-419" b="1">
                <a:solidFill>
                  <a:schemeClr val="bg1"/>
                </a:solidFill>
              </a:rPr>
              <a:t> </a:t>
            </a:r>
            <a:r>
              <a:rPr lang="es-419">
                <a:solidFill>
                  <a:schemeClr val="bg1"/>
                </a:solidFill>
              </a:rPr>
              <a:t>y la </a:t>
            </a:r>
            <a:r>
              <a:rPr lang="es-419" b="1">
                <a:solidFill>
                  <a:schemeClr val="accent2"/>
                </a:solidFill>
              </a:rPr>
              <a:t>integración</a:t>
            </a:r>
            <a:endParaRPr lang="es-419" b="1">
              <a:solidFill>
                <a:schemeClr val="accent2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CD90043-BD8A-8E46-B8F9-839A25D5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382" y="2821332"/>
            <a:ext cx="449436" cy="774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103E5-4760-814E-9B7E-860E1635A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488" y="2948551"/>
            <a:ext cx="898705" cy="589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934EA-72D4-F04D-90D6-2952C0FE6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4030" y="2816947"/>
            <a:ext cx="1081810" cy="1033730"/>
          </a:xfrm>
          <a:prstGeom prst="rect">
            <a:avLst/>
          </a:prstGeom>
        </p:spPr>
      </p:pic>
      <p:pic>
        <p:nvPicPr>
          <p:cNvPr id="19" name="Imagen 9">
            <a:extLst>
              <a:ext uri="{FF2B5EF4-FFF2-40B4-BE49-F238E27FC236}">
                <a16:creationId xmlns:a16="http://schemas.microsoft.com/office/drawing/2014/main" id="{C710FF7C-1878-044C-A909-A33554E600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F28E35F-1AEA-6F44-ABAE-9A7150635BE6}"/>
              </a:ext>
            </a:extLst>
          </p:cNvPr>
          <p:cNvSpPr/>
          <p:nvPr/>
        </p:nvSpPr>
        <p:spPr>
          <a:xfrm>
            <a:off x="-4727" y="3031529"/>
            <a:ext cx="5751160" cy="6159332"/>
          </a:xfrm>
          <a:prstGeom prst="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F25847-CEB8-6848-AF48-71B119A16762}"/>
              </a:ext>
            </a:extLst>
          </p:cNvPr>
          <p:cNvSpPr/>
          <p:nvPr/>
        </p:nvSpPr>
        <p:spPr>
          <a:xfrm>
            <a:off x="5413337" y="3031529"/>
            <a:ext cx="10844251" cy="615933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DA2369-47DE-DD4E-9B0D-B70C86865921}"/>
              </a:ext>
            </a:extLst>
          </p:cNvPr>
          <p:cNvSpPr/>
          <p:nvPr/>
        </p:nvSpPr>
        <p:spPr>
          <a:xfrm>
            <a:off x="0" y="0"/>
            <a:ext cx="8884666" cy="3045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D5B16C4-41CE-7F4B-ADDA-A177588FF36A}"/>
              </a:ext>
            </a:extLst>
          </p:cNvPr>
          <p:cNvSpPr/>
          <p:nvPr/>
        </p:nvSpPr>
        <p:spPr>
          <a:xfrm>
            <a:off x="8884666" y="0"/>
            <a:ext cx="7372922" cy="304535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6" y="974832"/>
            <a:ext cx="8308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Ingeniería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sz="4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Construcción</a:t>
            </a:r>
            <a:endParaRPr lang="es-ES" sz="4800" b="1" kern="0" dirty="0">
              <a:solidFill>
                <a:schemeClr val="bg1"/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2C80FCE2-E72D-7E47-8393-1276F5D73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965" y="1019464"/>
            <a:ext cx="5355434" cy="131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buSzPct val="100000"/>
              <a:buFont typeface="Wingdings" pitchFamily="2" charset="2"/>
              <a:buChar char="ü"/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Seguridad &amp; Medio Ambiente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Competitividad</a:t>
            </a:r>
          </a:p>
          <a:p>
            <a:pPr>
              <a:buSzPct val="100000"/>
              <a:buFont typeface="Wingdings" pitchFamily="2" charset="2"/>
              <a:buChar char="ü"/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Diferenciación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94D4B-1EA3-3246-A2B7-3B15C4710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400" y="1224814"/>
            <a:ext cx="597449" cy="9233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DE8195-DA01-9446-A93B-DB738A122694}"/>
              </a:ext>
            </a:extLst>
          </p:cNvPr>
          <p:cNvSpPr/>
          <p:nvPr/>
        </p:nvSpPr>
        <p:spPr>
          <a:xfrm>
            <a:off x="7182360" y="4096330"/>
            <a:ext cx="3538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AR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Temas de alto impacto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6D202CE8-F8E5-0343-9908-CB402010E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312" y="5065817"/>
            <a:ext cx="4837533" cy="20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de 200 </a:t>
            </a:r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ideas recibidas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de 45 </a:t>
            </a:r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en desarrollo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AR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de 20 </a:t>
            </a:r>
            <a:r>
              <a:rPr lang="es-AR" dirty="0">
                <a:latin typeface="Calibri" panose="020F0502020204030204" pitchFamily="34" charset="0"/>
                <a:cs typeface="Calibri" panose="020F0502020204030204" pitchFamily="34" charset="0"/>
              </a:rPr>
              <a:t>proyectos de alto impacto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57A401-2039-6F47-85F7-E7546BFC04E7}"/>
              </a:ext>
            </a:extLst>
          </p:cNvPr>
          <p:cNvSpPr/>
          <p:nvPr/>
        </p:nvSpPr>
        <p:spPr>
          <a:xfrm>
            <a:off x="1591686" y="4096330"/>
            <a:ext cx="197086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s-AR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Logros 2019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C9FE416-705D-A64A-98A6-CFED19F8EEFC}"/>
              </a:ext>
            </a:extLst>
          </p:cNvPr>
          <p:cNvCxnSpPr>
            <a:cxnSpLocks/>
          </p:cNvCxnSpPr>
          <p:nvPr/>
        </p:nvCxnSpPr>
        <p:spPr>
          <a:xfrm>
            <a:off x="1001313" y="5793313"/>
            <a:ext cx="327404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891C352-B779-4546-853F-6EFF42F17240}"/>
              </a:ext>
            </a:extLst>
          </p:cNvPr>
          <p:cNvCxnSpPr>
            <a:cxnSpLocks/>
          </p:cNvCxnSpPr>
          <p:nvPr/>
        </p:nvCxnSpPr>
        <p:spPr>
          <a:xfrm>
            <a:off x="1001313" y="6515207"/>
            <a:ext cx="283987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6A2C84B3-F1AA-934A-8B9B-F881687FFE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138" y="4030488"/>
            <a:ext cx="580625" cy="679756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092C5797-071C-5F4A-B502-AED0703F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912" y="5065817"/>
            <a:ext cx="5551888" cy="41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Diseño centrado en datos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C78E7E-9934-CD44-89F6-0EAA31226676}"/>
              </a:ext>
            </a:extLst>
          </p:cNvPr>
          <p:cNvSpPr/>
          <p:nvPr/>
        </p:nvSpPr>
        <p:spPr>
          <a:xfrm>
            <a:off x="6221343" y="5804983"/>
            <a:ext cx="4394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Digitalización de procesos </a:t>
            </a:r>
          </a:p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e integración de sistemas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A49C62-2C68-9E4F-9809-08B036BBD1AA}"/>
              </a:ext>
            </a:extLst>
          </p:cNvPr>
          <p:cNvSpPr/>
          <p:nvPr/>
        </p:nvSpPr>
        <p:spPr>
          <a:xfrm>
            <a:off x="6219528" y="6904631"/>
            <a:ext cx="3971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Registro con dispositivos móviles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BCFF3D-6C5B-5C4A-9D08-AC956409C279}"/>
              </a:ext>
            </a:extLst>
          </p:cNvPr>
          <p:cNvSpPr/>
          <p:nvPr/>
        </p:nvSpPr>
        <p:spPr>
          <a:xfrm>
            <a:off x="6230791" y="7559763"/>
            <a:ext cx="3755375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Big Data y Analytics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64A7A5-8E65-044A-BA5A-F58253821E43}"/>
              </a:ext>
            </a:extLst>
          </p:cNvPr>
          <p:cNvSpPr/>
          <p:nvPr/>
        </p:nvSpPr>
        <p:spPr>
          <a:xfrm>
            <a:off x="10729510" y="4980920"/>
            <a:ext cx="462867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Automatización de tareas de construcción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3832CA-9B57-644A-992E-5CB762DD53C0}"/>
              </a:ext>
            </a:extLst>
          </p:cNvPr>
          <p:cNvSpPr/>
          <p:nvPr/>
        </p:nvSpPr>
        <p:spPr>
          <a:xfrm>
            <a:off x="10729511" y="5839296"/>
            <a:ext cx="3933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Drones para relevamiento topográfico, de subsuelo y avance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194C01-4980-4A42-A35E-1762BFA4E17B}"/>
              </a:ext>
            </a:extLst>
          </p:cNvPr>
          <p:cNvSpPr/>
          <p:nvPr/>
        </p:nvSpPr>
        <p:spPr>
          <a:xfrm>
            <a:off x="10712424" y="6827646"/>
            <a:ext cx="8128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IIOT y Sensoring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E11B7A-51C9-5444-A072-ADD537C6BC76}"/>
              </a:ext>
            </a:extLst>
          </p:cNvPr>
          <p:cNvSpPr/>
          <p:nvPr/>
        </p:nvSpPr>
        <p:spPr>
          <a:xfrm>
            <a:off x="10724499" y="7604320"/>
            <a:ext cx="8128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2000" dirty="0">
                <a:latin typeface="Calibri" panose="020F0502020204030204" pitchFamily="34" charset="0"/>
                <a:cs typeface="Calibri" panose="020F0502020204030204" pitchFamily="34" charset="0"/>
              </a:rPr>
              <a:t>Realidad Virtual y Realidad Aumentada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851084-F7F4-9A42-BEFA-202D1198E91A}"/>
              </a:ext>
            </a:extLst>
          </p:cNvPr>
          <p:cNvCxnSpPr>
            <a:cxnSpLocks/>
          </p:cNvCxnSpPr>
          <p:nvPr/>
        </p:nvCxnSpPr>
        <p:spPr>
          <a:xfrm>
            <a:off x="6312474" y="5585585"/>
            <a:ext cx="271722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016D10D-B681-1E4E-A7D7-0BF6C04CCEB7}"/>
              </a:ext>
            </a:extLst>
          </p:cNvPr>
          <p:cNvCxnSpPr>
            <a:cxnSpLocks/>
          </p:cNvCxnSpPr>
          <p:nvPr/>
        </p:nvCxnSpPr>
        <p:spPr>
          <a:xfrm>
            <a:off x="6312474" y="6607232"/>
            <a:ext cx="2717226" cy="7536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149953-368C-084D-9D47-947C5F2FB028}"/>
              </a:ext>
            </a:extLst>
          </p:cNvPr>
          <p:cNvCxnSpPr>
            <a:cxnSpLocks/>
          </p:cNvCxnSpPr>
          <p:nvPr/>
        </p:nvCxnSpPr>
        <p:spPr>
          <a:xfrm>
            <a:off x="6312474" y="7391217"/>
            <a:ext cx="3370369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BAC2D5-F7FD-754A-BE17-4204EDF5240D}"/>
              </a:ext>
            </a:extLst>
          </p:cNvPr>
          <p:cNvCxnSpPr>
            <a:cxnSpLocks/>
          </p:cNvCxnSpPr>
          <p:nvPr/>
        </p:nvCxnSpPr>
        <p:spPr>
          <a:xfrm>
            <a:off x="6300767" y="8142649"/>
            <a:ext cx="2141104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88438A-DBD4-E943-8D3E-42846D4B5E84}"/>
              </a:ext>
            </a:extLst>
          </p:cNvPr>
          <p:cNvCxnSpPr>
            <a:cxnSpLocks/>
          </p:cNvCxnSpPr>
          <p:nvPr/>
        </p:nvCxnSpPr>
        <p:spPr>
          <a:xfrm>
            <a:off x="10801159" y="5582119"/>
            <a:ext cx="4433398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20EA594-41B6-3A44-AB1D-945CC9096F46}"/>
              </a:ext>
            </a:extLst>
          </p:cNvPr>
          <p:cNvCxnSpPr>
            <a:cxnSpLocks/>
          </p:cNvCxnSpPr>
          <p:nvPr/>
        </p:nvCxnSpPr>
        <p:spPr>
          <a:xfrm flipV="1">
            <a:off x="10801159" y="6607232"/>
            <a:ext cx="3551655" cy="7536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27C564-C0A6-AC41-9B25-7DB54E633AC5}"/>
              </a:ext>
            </a:extLst>
          </p:cNvPr>
          <p:cNvCxnSpPr>
            <a:cxnSpLocks/>
          </p:cNvCxnSpPr>
          <p:nvPr/>
        </p:nvCxnSpPr>
        <p:spPr>
          <a:xfrm>
            <a:off x="10801159" y="7276974"/>
            <a:ext cx="1886141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E539DF-5BDF-7E43-998A-9B2371277015}"/>
              </a:ext>
            </a:extLst>
          </p:cNvPr>
          <p:cNvCxnSpPr>
            <a:cxnSpLocks/>
          </p:cNvCxnSpPr>
          <p:nvPr/>
        </p:nvCxnSpPr>
        <p:spPr>
          <a:xfrm>
            <a:off x="10801159" y="8103539"/>
            <a:ext cx="4123155" cy="11503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5DC095-1697-024B-9CCC-A76420E76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767" y="4121101"/>
            <a:ext cx="837830" cy="61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5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2BC9B50-ACE3-2A49-9E61-CB57B9298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04" y="-1"/>
            <a:ext cx="16276091" cy="305196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72CDAB5-90C1-DE40-809C-817838378369}"/>
              </a:ext>
            </a:extLst>
          </p:cNvPr>
          <p:cNvSpPr/>
          <p:nvPr/>
        </p:nvSpPr>
        <p:spPr>
          <a:xfrm>
            <a:off x="-18504" y="-1"/>
            <a:ext cx="16276092" cy="3049577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6" y="974832"/>
            <a:ext cx="8308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Soluciones de ingeniería </a:t>
            </a:r>
          </a:p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a la medida de cada proyecto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A19E284-DBD1-8146-87FD-30FC4078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825" y="4467421"/>
            <a:ext cx="30315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Estudios de factibilidad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estimación de costos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0F8BD9-B501-7147-9FB6-F94C340443C7}"/>
              </a:ext>
            </a:extLst>
          </p:cNvPr>
          <p:cNvCxnSpPr>
            <a:cxnSpLocks/>
          </p:cNvCxnSpPr>
          <p:nvPr/>
        </p:nvCxnSpPr>
        <p:spPr>
          <a:xfrm>
            <a:off x="980195" y="5404221"/>
            <a:ext cx="292233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">
            <a:extLst>
              <a:ext uri="{FF2B5EF4-FFF2-40B4-BE49-F238E27FC236}">
                <a16:creationId xmlns:a16="http://schemas.microsoft.com/office/drawing/2014/main" id="{B2CC5992-BA75-BF4C-9311-B197A4A1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059" y="4460933"/>
            <a:ext cx="1643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Ingeniería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Conceptual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98E334-BA0B-DA44-9BC4-7DA92260AD5A}"/>
              </a:ext>
            </a:extLst>
          </p:cNvPr>
          <p:cNvCxnSpPr>
            <a:cxnSpLocks/>
          </p:cNvCxnSpPr>
          <p:nvPr/>
        </p:nvCxnSpPr>
        <p:spPr>
          <a:xfrm>
            <a:off x="4192332" y="5404221"/>
            <a:ext cx="149201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5">
            <a:extLst>
              <a:ext uri="{FF2B5EF4-FFF2-40B4-BE49-F238E27FC236}">
                <a16:creationId xmlns:a16="http://schemas.microsoft.com/office/drawing/2014/main" id="{C2BE701A-5AA0-5A4E-9DAA-DBEAA9440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78" y="4475369"/>
            <a:ext cx="2631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Ingeniería básica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FEED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053CB0-C0E7-5346-977C-E2EEE6263CB5}"/>
              </a:ext>
            </a:extLst>
          </p:cNvPr>
          <p:cNvCxnSpPr>
            <a:cxnSpLocks/>
          </p:cNvCxnSpPr>
          <p:nvPr/>
        </p:nvCxnSpPr>
        <p:spPr>
          <a:xfrm>
            <a:off x="5959161" y="5404221"/>
            <a:ext cx="208539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3104F770-09EA-F846-8B97-78CE47C22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044" y="4465736"/>
            <a:ext cx="14462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Ingeniería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valor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CD1575-6760-8A40-8BAB-70F49E54066B}"/>
              </a:ext>
            </a:extLst>
          </p:cNvPr>
          <p:cNvCxnSpPr>
            <a:cxnSpLocks/>
          </p:cNvCxnSpPr>
          <p:nvPr/>
        </p:nvCxnSpPr>
        <p:spPr>
          <a:xfrm>
            <a:off x="8305007" y="5404221"/>
            <a:ext cx="12363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">
            <a:extLst>
              <a:ext uri="{FF2B5EF4-FFF2-40B4-BE49-F238E27FC236}">
                <a16:creationId xmlns:a16="http://schemas.microsoft.com/office/drawing/2014/main" id="{45205264-AA70-D940-BB8A-CCE81215D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719" y="4475369"/>
            <a:ext cx="36292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Estudios de </a:t>
            </a:r>
            <a:r>
              <a:rPr lang="es-ES" altLang="en-US" i="1" err="1">
                <a:latin typeface="Calibri" panose="020F0502020204030204" pitchFamily="34" charset="0"/>
                <a:cs typeface="Calibri" panose="020F0502020204030204" pitchFamily="34" charset="0"/>
              </a:rPr>
              <a:t>debottlenecking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de </a:t>
            </a:r>
            <a:r>
              <a:rPr lang="es-ES" altLang="en-US" i="1" err="1">
                <a:latin typeface="Calibri" panose="020F0502020204030204" pitchFamily="34" charset="0"/>
                <a:cs typeface="Calibri" panose="020F0502020204030204" pitchFamily="34" charset="0"/>
              </a:rPr>
              <a:t>revamping</a:t>
            </a:r>
            <a:endParaRPr lang="es-ES" altLang="en-US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CABAF21-1EBB-D643-B2FC-C7FAEF5093A4}"/>
              </a:ext>
            </a:extLst>
          </p:cNvPr>
          <p:cNvCxnSpPr>
            <a:cxnSpLocks/>
          </p:cNvCxnSpPr>
          <p:nvPr/>
        </p:nvCxnSpPr>
        <p:spPr>
          <a:xfrm>
            <a:off x="9927718" y="5404221"/>
            <a:ext cx="362925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">
            <a:extLst>
              <a:ext uri="{FF2B5EF4-FFF2-40B4-BE49-F238E27FC236}">
                <a16:creationId xmlns:a16="http://schemas.microsoft.com/office/drawing/2014/main" id="{04F9C5E9-2B07-F441-A5A2-CE825ACD1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195" y="6497050"/>
            <a:ext cx="14981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Ingeniería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Detalle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8EA6D48-365C-1448-BC05-88E6EF43A223}"/>
              </a:ext>
            </a:extLst>
          </p:cNvPr>
          <p:cNvCxnSpPr>
            <a:cxnSpLocks/>
          </p:cNvCxnSpPr>
          <p:nvPr/>
        </p:nvCxnSpPr>
        <p:spPr>
          <a:xfrm>
            <a:off x="982884" y="7470171"/>
            <a:ext cx="125065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">
            <a:extLst>
              <a:ext uri="{FF2B5EF4-FFF2-40B4-BE49-F238E27FC236}">
                <a16:creationId xmlns:a16="http://schemas.microsoft.com/office/drawing/2014/main" id="{9C384443-7F91-1543-94EF-20F86D085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322" y="6497050"/>
            <a:ext cx="2014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Proyectos </a:t>
            </a:r>
            <a:r>
              <a:rPr lang="es-ES" altLang="en-US" err="1">
                <a:latin typeface="Calibri" panose="020F0502020204030204" pitchFamily="34" charset="0"/>
                <a:cs typeface="Calibri" panose="020F0502020204030204" pitchFamily="34" charset="0"/>
              </a:rPr>
              <a:t>modularizados</a:t>
            </a:r>
            <a:endParaRPr lang="es-E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041ACF0-DCB8-B742-8584-932A57267297}"/>
              </a:ext>
            </a:extLst>
          </p:cNvPr>
          <p:cNvCxnSpPr>
            <a:cxnSpLocks/>
          </p:cNvCxnSpPr>
          <p:nvPr/>
        </p:nvCxnSpPr>
        <p:spPr>
          <a:xfrm>
            <a:off x="2491504" y="7470171"/>
            <a:ext cx="186183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5">
            <a:extLst>
              <a:ext uri="{FF2B5EF4-FFF2-40B4-BE49-F238E27FC236}">
                <a16:creationId xmlns:a16="http://schemas.microsoft.com/office/drawing/2014/main" id="{EE4990AD-C648-DE41-8A5D-4FF1B760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208" y="6505517"/>
            <a:ext cx="30699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Management de proyectos de ingeniería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095C120-4C14-214B-9893-379C4104004F}"/>
              </a:ext>
            </a:extLst>
          </p:cNvPr>
          <p:cNvCxnSpPr>
            <a:cxnSpLocks/>
          </p:cNvCxnSpPr>
          <p:nvPr/>
        </p:nvCxnSpPr>
        <p:spPr>
          <a:xfrm>
            <a:off x="4637408" y="7470171"/>
            <a:ext cx="297596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5">
            <a:extLst>
              <a:ext uri="{FF2B5EF4-FFF2-40B4-BE49-F238E27FC236}">
                <a16:creationId xmlns:a16="http://schemas.microsoft.com/office/drawing/2014/main" id="{38390B5D-8B2E-F84E-A4DD-4BDD6EFAE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405" y="6417762"/>
            <a:ext cx="52540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Servicios de </a:t>
            </a:r>
            <a:r>
              <a:rPr lang="es-ES" altLang="en-US" err="1">
                <a:latin typeface="Calibri" panose="020F0502020204030204" pitchFamily="34" charset="0"/>
                <a:cs typeface="Calibri" panose="020F0502020204030204" pitchFamily="34" charset="0"/>
              </a:rPr>
              <a:t>precomisionado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, comisionado y puesta en marcha de plantas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9701378F-F316-A847-80B7-2785773B1FA3}"/>
              </a:ext>
            </a:extLst>
          </p:cNvPr>
          <p:cNvCxnSpPr>
            <a:cxnSpLocks/>
          </p:cNvCxnSpPr>
          <p:nvPr/>
        </p:nvCxnSpPr>
        <p:spPr>
          <a:xfrm>
            <a:off x="7905406" y="7473108"/>
            <a:ext cx="525400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5">
            <a:extLst>
              <a:ext uri="{FF2B5EF4-FFF2-40B4-BE49-F238E27FC236}">
                <a16:creationId xmlns:a16="http://schemas.microsoft.com/office/drawing/2014/main" id="{62C777C0-C2F3-0741-A72A-7CE347896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7585" y="6460547"/>
            <a:ext cx="21378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Asistencia a la construcción 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85FCCD8-08A3-7745-A137-60CDEEEBC7CA}"/>
              </a:ext>
            </a:extLst>
          </p:cNvPr>
          <p:cNvCxnSpPr>
            <a:cxnSpLocks/>
          </p:cNvCxnSpPr>
          <p:nvPr/>
        </p:nvCxnSpPr>
        <p:spPr>
          <a:xfrm>
            <a:off x="13457585" y="7470198"/>
            <a:ext cx="205201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9">
            <a:extLst>
              <a:ext uri="{FF2B5EF4-FFF2-40B4-BE49-F238E27FC236}">
                <a16:creationId xmlns:a16="http://schemas.microsoft.com/office/drawing/2014/main" id="{3E84138D-0E00-E24E-BCD4-CDD42E8D13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41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DD05B3-39D2-D24B-981E-67EC2F68F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648" y="0"/>
            <a:ext cx="16259236" cy="307148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DE998E8-8B7D-014C-B02D-1953C0F0F321}"/>
              </a:ext>
            </a:extLst>
          </p:cNvPr>
          <p:cNvSpPr/>
          <p:nvPr/>
        </p:nvSpPr>
        <p:spPr>
          <a:xfrm>
            <a:off x="1" y="3045356"/>
            <a:ext cx="6735334" cy="609864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067E31-7B47-5A47-80CC-4D0D6203B284}"/>
              </a:ext>
            </a:extLst>
          </p:cNvPr>
          <p:cNvSpPr/>
          <p:nvPr/>
        </p:nvSpPr>
        <p:spPr>
          <a:xfrm>
            <a:off x="-1648" y="-50565"/>
            <a:ext cx="16257588" cy="3045356"/>
          </a:xfrm>
          <a:prstGeom prst="rect">
            <a:avLst/>
          </a:prstGeom>
          <a:solidFill>
            <a:schemeClr val="accent5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C0AC40DF-5BCD-2746-97AA-804A5B8F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800" y="3795012"/>
            <a:ext cx="4864579" cy="513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Pct val="100000"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Buenos Aires/Neuquén,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endParaRPr lang="es-419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Ciudad de México/Monterrey,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b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Milán,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Italia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endParaRPr lang="es-419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Mumbai,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endParaRPr lang="es-419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Quito,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Ecuador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endParaRPr lang="es-419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Sevilla,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España</a:t>
            </a:r>
          </a:p>
          <a:p>
            <a:pPr marL="0" indent="0" defTabSz="1219170">
              <a:lnSpc>
                <a:spcPts val="2884"/>
              </a:lnSpc>
              <a:spcBef>
                <a:spcPct val="0"/>
              </a:spcBef>
              <a:buSzTx/>
              <a:buNone/>
            </a:pPr>
            <a:endParaRPr lang="es-419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lnSpc>
                <a:spcPts val="2884"/>
              </a:lnSpc>
              <a:spcBef>
                <a:spcPct val="0"/>
              </a:spcBef>
              <a:buSzTx/>
              <a:buNone/>
            </a:pPr>
            <a:r>
              <a:rPr lang="es-419" altLang="en-US" dirty="0">
                <a:latin typeface="Calibri" panose="020F0502020204030204" pitchFamily="34" charset="0"/>
                <a:cs typeface="Calibri" panose="020F0502020204030204" pitchFamily="34" charset="0"/>
              </a:rPr>
              <a:t>San Pablo, </a:t>
            </a:r>
            <a: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</a:p>
        </p:txBody>
      </p:sp>
      <p:sp>
        <p:nvSpPr>
          <p:cNvPr id="56" name="TextBox 7">
            <a:extLst>
              <a:ext uri="{FF2B5EF4-FFF2-40B4-BE49-F238E27FC236}">
                <a16:creationId xmlns:a16="http://schemas.microsoft.com/office/drawing/2014/main" id="{33CB9BA6-115F-574F-A6F9-493D17F9C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084" y="3858431"/>
            <a:ext cx="9348185" cy="7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experimentado </a:t>
            </a:r>
            <a:br>
              <a:rPr lang="es-419" altLang="en-US" sz="1867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lang="es-419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conocimientos específicos </a:t>
            </a:r>
            <a:r>
              <a:rPr lang="es-419" altLang="en-US" sz="2000">
                <a:latin typeface="Calibri" panose="020F0502020204030204" pitchFamily="34" charset="0"/>
                <a:cs typeface="Calibri" panose="020F0502020204030204" pitchFamily="34" charset="0"/>
              </a:rPr>
              <a:t>en las diferentes áreas regionales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FC83E10-E50C-EB46-90CD-A11F6B5602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3562652"/>
            <a:ext cx="877545" cy="64190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4CE93DB-5056-D149-9B53-48E8AC2CD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4301206"/>
            <a:ext cx="877545" cy="64190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294D22F-8DA3-FF4F-8873-731256D6C8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4973608"/>
            <a:ext cx="877545" cy="64190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00E77DE-134C-9C43-946B-75DFCE57A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5760730"/>
            <a:ext cx="877545" cy="6419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973521-F673-1841-B7E3-CD47AA0C8882}"/>
              </a:ext>
            </a:extLst>
          </p:cNvPr>
          <p:cNvSpPr/>
          <p:nvPr/>
        </p:nvSpPr>
        <p:spPr>
          <a:xfrm>
            <a:off x="7122227" y="5967780"/>
            <a:ext cx="8879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Bef>
                <a:spcPct val="0"/>
              </a:spcBef>
              <a:spcAft>
                <a:spcPts val="1433"/>
              </a:spcAft>
            </a:pPr>
            <a:r>
              <a:rPr lang="es-419" alt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Servicios de clase mundial </a:t>
            </a:r>
            <a:br>
              <a:rPr lang="es-419" alt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llevados adelante de acuerdo a los más altos estándares de ingeniería </a:t>
            </a:r>
            <a:br>
              <a:rPr lang="es-419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s-419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419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 capacidad de integración de </a:t>
            </a:r>
            <a:r>
              <a:rPr lang="es-419" alt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management procedures</a:t>
            </a:r>
            <a:endParaRPr lang="es-419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28A137-EA1C-064C-8CDA-D9736E1464DB}"/>
              </a:ext>
            </a:extLst>
          </p:cNvPr>
          <p:cNvSpPr/>
          <p:nvPr/>
        </p:nvSpPr>
        <p:spPr>
          <a:xfrm>
            <a:off x="7109093" y="4826233"/>
            <a:ext cx="671735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Equipos de ingeniería en los proyectos</a:t>
            </a:r>
            <a:r>
              <a:rPr lang="es-419" alt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s-419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>
                <a:latin typeface="Calibri" panose="020F0502020204030204" pitchFamily="34" charset="0"/>
                <a:cs typeface="Calibri" panose="020F0502020204030204" pitchFamily="34" charset="0"/>
              </a:rPr>
              <a:t>compuestos por </a:t>
            </a:r>
            <a:r>
              <a:rPr lang="es-419" altLang="en-US" sz="2000" i="1">
                <a:latin typeface="Calibri" panose="020F0502020204030204" pitchFamily="34" charset="0"/>
                <a:cs typeface="Calibri" panose="020F0502020204030204" pitchFamily="34" charset="0"/>
              </a:rPr>
              <a:t>Senior Staff </a:t>
            </a:r>
            <a:r>
              <a:rPr lang="es-419" altLang="en-US" sz="2000">
                <a:latin typeface="Calibri" panose="020F0502020204030204" pitchFamily="34" charset="0"/>
                <a:cs typeface="Calibri" panose="020F0502020204030204" pitchFamily="34" charset="0"/>
              </a:rPr>
              <a:t>y Jóvenes Profesionales</a:t>
            </a:r>
            <a:endParaRPr lang="es-419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16A42-D0B8-4242-93C2-30EB4E3EA3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6473962"/>
            <a:ext cx="877545" cy="6419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5EDD62-EF3F-CD49-ADBA-38478ECDC605}"/>
              </a:ext>
            </a:extLst>
          </p:cNvPr>
          <p:cNvSpPr/>
          <p:nvPr/>
        </p:nvSpPr>
        <p:spPr>
          <a:xfrm>
            <a:off x="7109093" y="7328147"/>
            <a:ext cx="8128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Licencias de software compartidas</a:t>
            </a:r>
            <a:r>
              <a:rPr lang="es-419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1219170">
              <a:spcBef>
                <a:spcPct val="0"/>
              </a:spcBef>
            </a:pPr>
            <a:r>
              <a:rPr lang="es-419" altLang="en-US" sz="2000">
                <a:latin typeface="Calibri" panose="020F0502020204030204" pitchFamily="34" charset="0"/>
                <a:cs typeface="Calibri" panose="020F0502020204030204" pitchFamily="34" charset="0"/>
              </a:rPr>
              <a:t>así como de las lecciones aprendidas, en </a:t>
            </a:r>
            <a:r>
              <a:rPr lang="es-419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bases de datos globales</a:t>
            </a:r>
          </a:p>
        </p:txBody>
      </p:sp>
      <p:sp>
        <p:nvSpPr>
          <p:cNvPr id="20" name="CuadroTexto 78">
            <a:extLst>
              <a:ext uri="{FF2B5EF4-FFF2-40B4-BE49-F238E27FC236}">
                <a16:creationId xmlns:a16="http://schemas.microsoft.com/office/drawing/2014/main" id="{761AC33E-DC47-A047-A0D5-F4B9CF978289}"/>
              </a:ext>
            </a:extLst>
          </p:cNvPr>
          <p:cNvSpPr txBox="1"/>
          <p:nvPr/>
        </p:nvSpPr>
        <p:spPr>
          <a:xfrm>
            <a:off x="877546" y="1103590"/>
            <a:ext cx="5362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Centros </a:t>
            </a:r>
            <a:br>
              <a:rPr lang="es-419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419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de Ingeniería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81B52D-B277-414F-8880-13A6551A41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8" y="7195676"/>
            <a:ext cx="877545" cy="641908"/>
          </a:xfrm>
          <a:prstGeom prst="rect">
            <a:avLst/>
          </a:prstGeom>
        </p:spPr>
      </p:pic>
      <p:pic>
        <p:nvPicPr>
          <p:cNvPr id="23" name="Imagen 9">
            <a:extLst>
              <a:ext uri="{FF2B5EF4-FFF2-40B4-BE49-F238E27FC236}">
                <a16:creationId xmlns:a16="http://schemas.microsoft.com/office/drawing/2014/main" id="{E2C2FF16-3B1E-2545-BF57-176E99B2FB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C7CFC6-491D-1946-BA0C-B74CE81A75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34" y="7896716"/>
            <a:ext cx="877545" cy="6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9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D3D995B-272F-8D47-A372-D1CA964769B1}"/>
              </a:ext>
            </a:extLst>
          </p:cNvPr>
          <p:cNvSpPr/>
          <p:nvPr/>
        </p:nvSpPr>
        <p:spPr>
          <a:xfrm>
            <a:off x="0" y="0"/>
            <a:ext cx="16257588" cy="30453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905F02-8195-A84F-AD70-8B0DB39FADC0}"/>
              </a:ext>
            </a:extLst>
          </p:cNvPr>
          <p:cNvSpPr/>
          <p:nvPr/>
        </p:nvSpPr>
        <p:spPr>
          <a:xfrm>
            <a:off x="9437556" y="-1"/>
            <a:ext cx="3410016" cy="304992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EBC268-C998-154E-8B69-6040B24A9595}"/>
              </a:ext>
            </a:extLst>
          </p:cNvPr>
          <p:cNvSpPr/>
          <p:nvPr/>
        </p:nvSpPr>
        <p:spPr>
          <a:xfrm>
            <a:off x="6027473" y="0"/>
            <a:ext cx="3410083" cy="3045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490904-CDCC-7147-8F54-198B5B1C3E75}"/>
              </a:ext>
            </a:extLst>
          </p:cNvPr>
          <p:cNvSpPr/>
          <p:nvPr/>
        </p:nvSpPr>
        <p:spPr>
          <a:xfrm>
            <a:off x="12847572" y="-1"/>
            <a:ext cx="3410016" cy="304992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28F8512C-21A9-234C-960B-E43CE7A2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509" y="1373853"/>
            <a:ext cx="32531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4400" b="1" dirty="0">
                <a:solidFill>
                  <a:schemeClr val="accent2"/>
                </a:solidFill>
                <a:cs typeface="Calibri" panose="020F0502020204030204" pitchFamily="34" charset="0"/>
              </a:rPr>
              <a:t>1024</a:t>
            </a:r>
            <a:r>
              <a:rPr lang="es-419" altLang="en-US" sz="4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</a:p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800" dirty="0">
                <a:solidFill>
                  <a:schemeClr val="bg1"/>
                </a:solidFill>
                <a:cs typeface="Calibri" panose="020F0502020204030204" pitchFamily="34" charset="0"/>
              </a:rPr>
              <a:t>empleados permanentes </a:t>
            </a:r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5" y="617522"/>
            <a:ext cx="5371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Especialidades de Ingeniería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6E0C7480-FC6C-3C44-9E74-10E8CA38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972" y="1373853"/>
            <a:ext cx="325319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4400" b="1" dirty="0">
                <a:solidFill>
                  <a:schemeClr val="accent2"/>
                </a:solidFill>
                <a:cs typeface="Calibri" panose="020F0502020204030204" pitchFamily="34" charset="0"/>
              </a:rPr>
              <a:t>1,7</a:t>
            </a:r>
            <a:r>
              <a:rPr lang="es-419" altLang="en-US" sz="4000" b="1" dirty="0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</a:p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800" dirty="0">
                <a:solidFill>
                  <a:schemeClr val="bg1"/>
                </a:solidFill>
                <a:cs typeface="Calibri" panose="020F0502020204030204" pitchFamily="34" charset="0"/>
              </a:rPr>
              <a:t>millones de horas-hombre </a:t>
            </a:r>
            <a:br>
              <a:rPr lang="es-419" altLang="en-US" sz="1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1800" dirty="0">
                <a:solidFill>
                  <a:schemeClr val="bg1"/>
                </a:solidFill>
                <a:cs typeface="Calibri" panose="020F0502020204030204" pitchFamily="34" charset="0"/>
              </a:rPr>
              <a:t>de ingeniería anuales</a:t>
            </a:r>
          </a:p>
        </p:txBody>
      </p:sp>
      <p:sp>
        <p:nvSpPr>
          <p:cNvPr id="84" name="TextBox 20">
            <a:extLst>
              <a:ext uri="{FF2B5EF4-FFF2-40B4-BE49-F238E27FC236}">
                <a16:creationId xmlns:a16="http://schemas.microsoft.com/office/drawing/2014/main" id="{51D11E28-3359-C84D-B4D1-78BB25DF3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678" y="4573425"/>
            <a:ext cx="2620433" cy="7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Equipos mecánicos, </a:t>
            </a:r>
            <a:b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cañerías y ductos</a:t>
            </a:r>
          </a:p>
        </p:txBody>
      </p:sp>
      <p:sp>
        <p:nvSpPr>
          <p:cNvPr id="85" name="Immagine 3">
            <a:extLst>
              <a:ext uri="{FF2B5EF4-FFF2-40B4-BE49-F238E27FC236}">
                <a16:creationId xmlns:a16="http://schemas.microsoft.com/office/drawing/2014/main" id="{F1E217B7-C024-924F-A415-50DFCE3F2A82}"/>
              </a:ext>
            </a:extLst>
          </p:cNvPr>
          <p:cNvSpPr>
            <a:spLocks noChangeAspect="1"/>
          </p:cNvSpPr>
          <p:nvPr/>
        </p:nvSpPr>
        <p:spPr bwMode="auto">
          <a:xfrm>
            <a:off x="10724037" y="4431884"/>
            <a:ext cx="768349" cy="76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419" altLang="en-US">
              <a:latin typeface="Calibri" panose="020F0502020204030204" pitchFamily="34" charset="0"/>
            </a:endParaRPr>
          </a:p>
        </p:txBody>
      </p:sp>
      <p:sp>
        <p:nvSpPr>
          <p:cNvPr id="86" name="Immagine 4">
            <a:extLst>
              <a:ext uri="{FF2B5EF4-FFF2-40B4-BE49-F238E27FC236}">
                <a16:creationId xmlns:a16="http://schemas.microsoft.com/office/drawing/2014/main" id="{809E5DA9-53AA-A345-B824-CE96CC027E8E}"/>
              </a:ext>
            </a:extLst>
          </p:cNvPr>
          <p:cNvSpPr>
            <a:spLocks noChangeAspect="1"/>
          </p:cNvSpPr>
          <p:nvPr/>
        </p:nvSpPr>
        <p:spPr bwMode="auto">
          <a:xfrm>
            <a:off x="7953319" y="4431883"/>
            <a:ext cx="577851" cy="75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419" altLang="en-US">
              <a:latin typeface="Calibri" panose="020F0502020204030204" pitchFamily="34" charset="0"/>
            </a:endParaRPr>
          </a:p>
        </p:txBody>
      </p:sp>
      <p:sp>
        <p:nvSpPr>
          <p:cNvPr id="91" name="TextBox 55">
            <a:extLst>
              <a:ext uri="{FF2B5EF4-FFF2-40B4-BE49-F238E27FC236}">
                <a16:creationId xmlns:a16="http://schemas.microsoft.com/office/drawing/2014/main" id="{8C7581B2-2B8C-4D43-95F4-96975801B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82" y="4330269"/>
            <a:ext cx="16610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31%</a:t>
            </a:r>
          </a:p>
        </p:txBody>
      </p:sp>
      <p:sp>
        <p:nvSpPr>
          <p:cNvPr id="96" name="Immagine 2" descr="techint-02.jpg">
            <a:extLst>
              <a:ext uri="{FF2B5EF4-FFF2-40B4-BE49-F238E27FC236}">
                <a16:creationId xmlns:a16="http://schemas.microsoft.com/office/drawing/2014/main" id="{91929F96-B074-4A4F-BAE9-556152C609D9}"/>
              </a:ext>
            </a:extLst>
          </p:cNvPr>
          <p:cNvSpPr>
            <a:spLocks noChangeAspect="1"/>
          </p:cNvSpPr>
          <p:nvPr/>
        </p:nvSpPr>
        <p:spPr bwMode="auto">
          <a:xfrm>
            <a:off x="2069516" y="4400133"/>
            <a:ext cx="918633" cy="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419" altLang="en-US">
              <a:latin typeface="Calibri" panose="020F0502020204030204" pitchFamily="34" charset="0"/>
            </a:endParaRP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6E1185BF-75EA-4840-8864-A409637D5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577" y="6800986"/>
            <a:ext cx="2620433" cy="17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Procesos y HSE</a:t>
            </a:r>
          </a:p>
          <a:p>
            <a:pPr defTabSz="1219170">
              <a:spcBef>
                <a:spcPct val="50000"/>
              </a:spcBef>
              <a:buClrTx/>
              <a:buSzTx/>
              <a:buNone/>
            </a:pPr>
            <a:endParaRPr lang="es-419" altLang="en-US" sz="2000">
              <a:solidFill>
                <a:srgbClr val="6E6E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5">
            <a:extLst>
              <a:ext uri="{FF2B5EF4-FFF2-40B4-BE49-F238E27FC236}">
                <a16:creationId xmlns:a16="http://schemas.microsoft.com/office/drawing/2014/main" id="{D2A2F9BF-CB8A-9D46-9563-A873FC1AA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482" y="6537210"/>
            <a:ext cx="16610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14%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35E5070D-D90D-D74B-8D83-95D3C3C0F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045" y="4612958"/>
            <a:ext cx="2736801" cy="7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Eléctrica, </a:t>
            </a:r>
            <a:b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instrumentación y control</a:t>
            </a:r>
          </a:p>
        </p:txBody>
      </p:sp>
      <p:sp>
        <p:nvSpPr>
          <p:cNvPr id="54" name="TextBox 55">
            <a:extLst>
              <a:ext uri="{FF2B5EF4-FFF2-40B4-BE49-F238E27FC236}">
                <a16:creationId xmlns:a16="http://schemas.microsoft.com/office/drawing/2014/main" id="{6BD783C0-D1EE-1946-B6A2-40E71AB1C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8013" y="4369802"/>
            <a:ext cx="16610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26%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B6E4FC43-FFEE-8141-ACD4-A87A5BF4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31" y="4562442"/>
            <a:ext cx="2736801" cy="7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Civil, arquitectura </a:t>
            </a:r>
            <a:b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0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estructura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9EBCDB-9E7B-774D-9AAC-45ACA9AE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0135" y="4369802"/>
            <a:ext cx="16610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22%</a:t>
            </a:r>
          </a:p>
        </p:txBody>
      </p:sp>
      <p:sp>
        <p:nvSpPr>
          <p:cNvPr id="57" name="TextBox 20">
            <a:extLst>
              <a:ext uri="{FF2B5EF4-FFF2-40B4-BE49-F238E27FC236}">
                <a16:creationId xmlns:a16="http://schemas.microsoft.com/office/drawing/2014/main" id="{79F2DF5D-9A7C-F64A-A7DD-62591F06D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317" y="6821768"/>
            <a:ext cx="1834604" cy="28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de ingeniería</a:t>
            </a:r>
          </a:p>
        </p:txBody>
      </p:sp>
      <p:sp>
        <p:nvSpPr>
          <p:cNvPr id="58" name="TextBox 55">
            <a:extLst>
              <a:ext uri="{FF2B5EF4-FFF2-40B4-BE49-F238E27FC236}">
                <a16:creationId xmlns:a16="http://schemas.microsoft.com/office/drawing/2014/main" id="{9B34E8FA-36B4-7648-998E-DF67049F9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0487" y="6537715"/>
            <a:ext cx="123142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4%</a:t>
            </a: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671FB8AD-B7DE-FE40-9C51-25B2DFA1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3305" y="6885936"/>
            <a:ext cx="2736801" cy="7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50000"/>
              </a:spcBef>
              <a:buClrTx/>
              <a:buSzTx/>
              <a:buNone/>
            </a:pPr>
            <a:r>
              <a:rPr lang="es-419" altLang="en-US" sz="2000" dirty="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 de procesamiento de acero  y minería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FE7833-83C3-2C44-8F47-D6F6942F5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1697" y="6614102"/>
            <a:ext cx="123142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419" altLang="en-US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622AB5-B99D-9440-AFCE-7A95A1E80965}"/>
              </a:ext>
            </a:extLst>
          </p:cNvPr>
          <p:cNvCxnSpPr>
            <a:cxnSpLocks/>
          </p:cNvCxnSpPr>
          <p:nvPr/>
        </p:nvCxnSpPr>
        <p:spPr>
          <a:xfrm>
            <a:off x="6027473" y="6038412"/>
            <a:ext cx="4116622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A6D28458-31A8-214A-A2AE-8C8C4795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509" y="352339"/>
            <a:ext cx="829564" cy="99187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DEC1072-ACC6-364B-9F58-63B577A0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253" y="410822"/>
            <a:ext cx="914400" cy="91440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A5D8F34-9E25-B245-90F0-D0C42684B477}"/>
              </a:ext>
            </a:extLst>
          </p:cNvPr>
          <p:cNvCxnSpPr>
            <a:cxnSpLocks/>
          </p:cNvCxnSpPr>
          <p:nvPr/>
        </p:nvCxnSpPr>
        <p:spPr>
          <a:xfrm>
            <a:off x="977491" y="6038412"/>
            <a:ext cx="4116622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F6169CA-01C6-FB4B-AC97-884D7BDCEAF0}"/>
              </a:ext>
            </a:extLst>
          </p:cNvPr>
          <p:cNvCxnSpPr>
            <a:cxnSpLocks/>
          </p:cNvCxnSpPr>
          <p:nvPr/>
        </p:nvCxnSpPr>
        <p:spPr>
          <a:xfrm>
            <a:off x="11430746" y="6038412"/>
            <a:ext cx="4116622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6">
            <a:extLst>
              <a:ext uri="{FF2B5EF4-FFF2-40B4-BE49-F238E27FC236}">
                <a16:creationId xmlns:a16="http://schemas.microsoft.com/office/drawing/2014/main" id="{EA672224-3258-EA4D-AE45-725B89B65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3198" y="1373853"/>
            <a:ext cx="325319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4400" b="1">
                <a:solidFill>
                  <a:schemeClr val="accent2"/>
                </a:solidFill>
                <a:cs typeface="Calibri" panose="020F0502020204030204" pitchFamily="34" charset="0"/>
              </a:rPr>
              <a:t>5%</a:t>
            </a:r>
            <a:endParaRPr lang="es-419" altLang="en-US" sz="4000" b="1">
              <a:solidFill>
                <a:schemeClr val="accent2"/>
              </a:solidFill>
              <a:cs typeface="Calibri" panose="020F0502020204030204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800">
                <a:solidFill>
                  <a:schemeClr val="bg1"/>
                </a:solidFill>
                <a:cs typeface="Calibri" panose="020F0502020204030204" pitchFamily="34" charset="0"/>
              </a:rPr>
              <a:t>horas-hombre de ingeniería invertidas en investigación </a:t>
            </a:r>
            <a:br>
              <a:rPr lang="es-419" altLang="en-US" sz="180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1800">
                <a:solidFill>
                  <a:schemeClr val="bg1"/>
                </a:solidFill>
                <a:cs typeface="Calibri" panose="020F0502020204030204" pitchFamily="34" charset="0"/>
              </a:rPr>
              <a:t>en desarrollo.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B80E4-71F5-5E4D-86C6-865D6C808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3269" y="408514"/>
            <a:ext cx="642593" cy="9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7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A5B1486-2453-984B-9C98-B321E6C6A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9"/>
            <a:ext cx="16257588" cy="316211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BE0B7B7-B16C-8F44-AA63-17B874C30327}"/>
              </a:ext>
            </a:extLst>
          </p:cNvPr>
          <p:cNvSpPr/>
          <p:nvPr/>
        </p:nvSpPr>
        <p:spPr>
          <a:xfrm>
            <a:off x="0" y="-43007"/>
            <a:ext cx="16257588" cy="3204032"/>
          </a:xfrm>
          <a:prstGeom prst="rect">
            <a:avLst/>
          </a:prstGeom>
          <a:gradFill>
            <a:gsLst>
              <a:gs pos="0">
                <a:schemeClr val="accent5">
                  <a:alpha val="50000"/>
                </a:schemeClr>
              </a:gs>
              <a:gs pos="99000">
                <a:schemeClr val="accent5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A19E284-DBD1-8146-87FD-30FC4078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33" y="4223742"/>
            <a:ext cx="35970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Gestión integral de Compra, Inspección, Activación,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Logística e Importación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0F8BD9-B501-7147-9FB6-F94C340443C7}"/>
              </a:ext>
            </a:extLst>
          </p:cNvPr>
          <p:cNvCxnSpPr>
            <a:cxnSpLocks/>
          </p:cNvCxnSpPr>
          <p:nvPr/>
        </p:nvCxnSpPr>
        <p:spPr>
          <a:xfrm>
            <a:off x="929362" y="5611165"/>
            <a:ext cx="329821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5">
            <a:extLst>
              <a:ext uri="{FF2B5EF4-FFF2-40B4-BE49-F238E27FC236}">
                <a16:creationId xmlns:a16="http://schemas.microsoft.com/office/drawing/2014/main" id="{E3E77C9D-2A72-D44E-95BD-14871FE89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405" y="4223742"/>
            <a:ext cx="35970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Profesionales expertos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en la materia, distribuidos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en múltiples países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58FEC2-A91A-5441-A8FD-416C7B5E287E}"/>
              </a:ext>
            </a:extLst>
          </p:cNvPr>
          <p:cNvCxnSpPr>
            <a:cxnSpLocks/>
          </p:cNvCxnSpPr>
          <p:nvPr/>
        </p:nvCxnSpPr>
        <p:spPr>
          <a:xfrm>
            <a:off x="4638515" y="5611165"/>
            <a:ext cx="32683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">
            <a:extLst>
              <a:ext uri="{FF2B5EF4-FFF2-40B4-BE49-F238E27FC236}">
                <a16:creationId xmlns:a16="http://schemas.microsoft.com/office/drawing/2014/main" id="{37B38F83-8335-F347-83C0-FB7E72C47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896" y="4223742"/>
            <a:ext cx="34105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Experiencia internacional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en diversos segmentos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mercado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FBAE2E-1643-FC41-8A70-8934B413FFB5}"/>
              </a:ext>
            </a:extLst>
          </p:cNvPr>
          <p:cNvCxnSpPr>
            <a:cxnSpLocks/>
          </p:cNvCxnSpPr>
          <p:nvPr/>
        </p:nvCxnSpPr>
        <p:spPr>
          <a:xfrm>
            <a:off x="8273825" y="5611165"/>
            <a:ext cx="310579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5">
            <a:extLst>
              <a:ext uri="{FF2B5EF4-FFF2-40B4-BE49-F238E27FC236}">
                <a16:creationId xmlns:a16="http://schemas.microsoft.com/office/drawing/2014/main" id="{4F176A0C-4E3F-1740-8A36-D32AACA3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8197" y="4223742"/>
            <a:ext cx="41456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Procesos y Procedimientos bajo altos estándares de calidad, integridad y transparencia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53830A-6788-8340-9057-578DEF02754F}"/>
              </a:ext>
            </a:extLst>
          </p:cNvPr>
          <p:cNvCxnSpPr>
            <a:cxnSpLocks/>
          </p:cNvCxnSpPr>
          <p:nvPr/>
        </p:nvCxnSpPr>
        <p:spPr>
          <a:xfrm>
            <a:off x="11793057" y="5611165"/>
            <a:ext cx="346391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5">
            <a:extLst>
              <a:ext uri="{FF2B5EF4-FFF2-40B4-BE49-F238E27FC236}">
                <a16:creationId xmlns:a16="http://schemas.microsoft.com/office/drawing/2014/main" id="{0792C2C9-0677-8240-8C07-DC9365538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94" y="6351445"/>
            <a:ext cx="44828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Amplia base de Proveedores con más de 60.000 activos. Acuerdos estratégicos con fabricantes clave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A2973C5-777B-3A43-83AD-BD82A380EDBE}"/>
              </a:ext>
            </a:extLst>
          </p:cNvPr>
          <p:cNvCxnSpPr>
            <a:cxnSpLocks/>
          </p:cNvCxnSpPr>
          <p:nvPr/>
        </p:nvCxnSpPr>
        <p:spPr>
          <a:xfrm>
            <a:off x="877545" y="7964336"/>
            <a:ext cx="412476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>
            <a:extLst>
              <a:ext uri="{FF2B5EF4-FFF2-40B4-BE49-F238E27FC236}">
                <a16:creationId xmlns:a16="http://schemas.microsoft.com/office/drawing/2014/main" id="{6CBABAA8-E0C4-6944-B682-5CC5FA65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781" y="6351445"/>
            <a:ext cx="439145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Herramientas informáticas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i="1">
                <a:latin typeface="Calibri" panose="020F0502020204030204" pitchFamily="34" charset="0"/>
                <a:cs typeface="Calibri" panose="020F0502020204030204" pitchFamily="34" charset="0"/>
              </a:rPr>
              <a:t>ad-hoc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, automatizando gestiones, controles y reportes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75BA32-AAA9-6B47-846C-F2E55626D363}"/>
              </a:ext>
            </a:extLst>
          </p:cNvPr>
          <p:cNvCxnSpPr>
            <a:cxnSpLocks/>
          </p:cNvCxnSpPr>
          <p:nvPr/>
        </p:nvCxnSpPr>
        <p:spPr>
          <a:xfrm>
            <a:off x="5423781" y="7964336"/>
            <a:ext cx="423558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5">
            <a:extLst>
              <a:ext uri="{FF2B5EF4-FFF2-40B4-BE49-F238E27FC236}">
                <a16:creationId xmlns:a16="http://schemas.microsoft.com/office/drawing/2014/main" id="{B688F9F0-B0E3-1440-93EC-AA371251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8046" y="6351445"/>
            <a:ext cx="439145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Sinergias con </a:t>
            </a:r>
            <a:r>
              <a:rPr lang="es-ES" altLang="en-US" err="1">
                <a:latin typeface="Calibri" panose="020F0502020204030204" pitchFamily="34" charset="0"/>
                <a:cs typeface="Calibri" panose="020F0502020204030204" pitchFamily="34" charset="0"/>
              </a:rPr>
              <a:t>Exiros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, agente de compras de </a:t>
            </a:r>
            <a:r>
              <a:rPr lang="es-ES" altLang="en-US" err="1">
                <a:latin typeface="Calibri" panose="020F0502020204030204" pitchFamily="34" charset="0"/>
                <a:cs typeface="Calibri" panose="020F0502020204030204" pitchFamily="34" charset="0"/>
              </a:rPr>
              <a:t>Ternium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altLang="en-US" err="1">
                <a:latin typeface="Calibri" panose="020F0502020204030204" pitchFamily="34" charset="0"/>
                <a:cs typeface="Calibri" panose="020F0502020204030204" pitchFamily="34" charset="0"/>
              </a:rPr>
              <a:t>Tenaris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, parte del Grupo Techint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92A5930-EDC6-4048-BE58-A20DE9D1CDED}"/>
              </a:ext>
            </a:extLst>
          </p:cNvPr>
          <p:cNvCxnSpPr>
            <a:cxnSpLocks/>
          </p:cNvCxnSpPr>
          <p:nvPr/>
        </p:nvCxnSpPr>
        <p:spPr>
          <a:xfrm>
            <a:off x="10130661" y="7964336"/>
            <a:ext cx="3848442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78">
            <a:extLst>
              <a:ext uri="{FF2B5EF4-FFF2-40B4-BE49-F238E27FC236}">
                <a16:creationId xmlns:a16="http://schemas.microsoft.com/office/drawing/2014/main" id="{9E056ABF-0413-0743-B085-E358AF69062A}"/>
              </a:ext>
            </a:extLst>
          </p:cNvPr>
          <p:cNvSpPr txBox="1"/>
          <p:nvPr/>
        </p:nvSpPr>
        <p:spPr>
          <a:xfrm>
            <a:off x="877546" y="965199"/>
            <a:ext cx="6879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Valor agregado a través de Suministros</a:t>
            </a:r>
          </a:p>
        </p:txBody>
      </p:sp>
      <p:pic>
        <p:nvPicPr>
          <p:cNvPr id="24" name="Imagen 9">
            <a:extLst>
              <a:ext uri="{FF2B5EF4-FFF2-40B4-BE49-F238E27FC236}">
                <a16:creationId xmlns:a16="http://schemas.microsoft.com/office/drawing/2014/main" id="{FA13BFAA-387F-E94D-8F0C-4AA4F0BAA4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53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020688A-D3B8-B648-A2A0-CA6510E0C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377"/>
            <a:ext cx="16257588" cy="33216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A385EC4-864E-134A-B740-B0AF35EC966F}"/>
              </a:ext>
            </a:extLst>
          </p:cNvPr>
          <p:cNvSpPr/>
          <p:nvPr/>
        </p:nvSpPr>
        <p:spPr>
          <a:xfrm>
            <a:off x="-1" y="-144274"/>
            <a:ext cx="16257589" cy="3320021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A19E284-DBD1-8146-87FD-30FC4078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84" y="4682546"/>
            <a:ext cx="88846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Experiencia en soluciones de </a:t>
            </a:r>
            <a:r>
              <a:rPr lang="es-ES" altLang="en-US" b="1" err="1">
                <a:latin typeface="Calibri" panose="020F0502020204030204" pitchFamily="34" charset="0"/>
                <a:cs typeface="Calibri" panose="020F0502020204030204" pitchFamily="34" charset="0"/>
              </a:rPr>
              <a:t>constructibilidad</a:t>
            </a: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para cumplir con requerimientos de plazo y costo bajo las condiciones más desafiantes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0F8BD9-B501-7147-9FB6-F94C340443C7}"/>
              </a:ext>
            </a:extLst>
          </p:cNvPr>
          <p:cNvCxnSpPr>
            <a:cxnSpLocks/>
          </p:cNvCxnSpPr>
          <p:nvPr/>
        </p:nvCxnSpPr>
        <p:spPr>
          <a:xfrm>
            <a:off x="661684" y="5783054"/>
            <a:ext cx="888466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5">
            <a:extLst>
              <a:ext uri="{FF2B5EF4-FFF2-40B4-BE49-F238E27FC236}">
                <a16:creationId xmlns:a16="http://schemas.microsoft.com/office/drawing/2014/main" id="{7F3E34EC-C614-854C-AE0C-78EA80D4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070" y="4682546"/>
            <a:ext cx="55333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Gestión del conocimiento: 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sólido proceso de intercambio de lecciones aprendidas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1E7CD74-1C88-744B-8735-24FA96EA9A24}"/>
              </a:ext>
            </a:extLst>
          </p:cNvPr>
          <p:cNvCxnSpPr>
            <a:cxnSpLocks/>
          </p:cNvCxnSpPr>
          <p:nvPr/>
        </p:nvCxnSpPr>
        <p:spPr>
          <a:xfrm>
            <a:off x="10069070" y="5783054"/>
            <a:ext cx="553987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">
            <a:extLst>
              <a:ext uri="{FF2B5EF4-FFF2-40B4-BE49-F238E27FC236}">
                <a16:creationId xmlns:a16="http://schemas.microsoft.com/office/drawing/2014/main" id="{BD72FD21-3572-8540-ACDB-029A730B8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53" y="6460904"/>
            <a:ext cx="76480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Unidad Offshore de </a:t>
            </a:r>
            <a:r>
              <a:rPr lang="es-ES" altLang="en-US" b="1" err="1">
                <a:latin typeface="Calibri" panose="020F0502020204030204" pitchFamily="34" charset="0"/>
                <a:cs typeface="Calibri" panose="020F0502020204030204" pitchFamily="34" charset="0"/>
              </a:rPr>
              <a:t>Techint</a:t>
            </a: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construcción e integración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equipos, módulos, y </a:t>
            </a:r>
            <a:r>
              <a:rPr lang="es-ES" altLang="en-US" i="1" err="1">
                <a:latin typeface="Calibri" panose="020F0502020204030204" pitchFamily="34" charset="0"/>
                <a:cs typeface="Calibri" panose="020F0502020204030204" pitchFamily="34" charset="0"/>
              </a:rPr>
              <a:t>jackets</a:t>
            </a:r>
            <a:r>
              <a:rPr lang="es-ES" altLang="en-US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para proyectos </a:t>
            </a:r>
            <a:r>
              <a:rPr lang="es-ES" altLang="en-US" i="1">
                <a:latin typeface="Calibri" panose="020F0502020204030204" pitchFamily="34" charset="0"/>
                <a:cs typeface="Calibri" panose="020F0502020204030204" pitchFamily="34" charset="0"/>
              </a:rPr>
              <a:t>offshore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01966B-F175-624B-B39C-57518738542A}"/>
              </a:ext>
            </a:extLst>
          </p:cNvPr>
          <p:cNvCxnSpPr>
            <a:cxnSpLocks/>
          </p:cNvCxnSpPr>
          <p:nvPr/>
        </p:nvCxnSpPr>
        <p:spPr>
          <a:xfrm>
            <a:off x="616753" y="7523948"/>
            <a:ext cx="680395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">
            <a:extLst>
              <a:ext uri="{FF2B5EF4-FFF2-40B4-BE49-F238E27FC236}">
                <a16:creationId xmlns:a16="http://schemas.microsoft.com/office/drawing/2014/main" id="{3AA0E105-5C5B-3442-9890-E913047B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371" y="6488521"/>
            <a:ext cx="74840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b="1">
                <a:latin typeface="Calibri" panose="020F0502020204030204" pitchFamily="34" charset="0"/>
                <a:cs typeface="Calibri" panose="020F0502020204030204" pitchFamily="34" charset="0"/>
              </a:rPr>
              <a:t>Eficiencia en control de proyectos </a:t>
            </a: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herramientas actualizadas de gestión de proyectos (Certificación PMI)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2F03BD-9FD7-A44A-9946-9538A9C9962E}"/>
              </a:ext>
            </a:extLst>
          </p:cNvPr>
          <p:cNvCxnSpPr>
            <a:cxnSpLocks/>
          </p:cNvCxnSpPr>
          <p:nvPr/>
        </p:nvCxnSpPr>
        <p:spPr>
          <a:xfrm>
            <a:off x="8118371" y="7523948"/>
            <a:ext cx="694774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78">
            <a:extLst>
              <a:ext uri="{FF2B5EF4-FFF2-40B4-BE49-F238E27FC236}">
                <a16:creationId xmlns:a16="http://schemas.microsoft.com/office/drawing/2014/main" id="{8555B710-3CD4-FE4C-A4F3-190BE314B59D}"/>
              </a:ext>
            </a:extLst>
          </p:cNvPr>
          <p:cNvSpPr txBox="1"/>
          <p:nvPr/>
        </p:nvSpPr>
        <p:spPr>
          <a:xfrm>
            <a:off x="877545" y="965199"/>
            <a:ext cx="9148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Soluciones integrales en proyectos EPC</a:t>
            </a:r>
          </a:p>
        </p:txBody>
      </p:sp>
      <p:pic>
        <p:nvPicPr>
          <p:cNvPr id="16" name="Imagen 9">
            <a:extLst>
              <a:ext uri="{FF2B5EF4-FFF2-40B4-BE49-F238E27FC236}">
                <a16:creationId xmlns:a16="http://schemas.microsoft.com/office/drawing/2014/main" id="{752E01F5-C026-B94D-A153-8D1D34BBFA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7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FD588C3-591C-7C48-AD58-68A17BCE6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50"/>
            <a:ext cx="16257588" cy="28900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1230FE-2B37-C944-8C19-3F4669CA1F93}"/>
              </a:ext>
            </a:extLst>
          </p:cNvPr>
          <p:cNvSpPr/>
          <p:nvPr/>
        </p:nvSpPr>
        <p:spPr>
          <a:xfrm>
            <a:off x="8894264" y="2878944"/>
            <a:ext cx="7363324" cy="6265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41686A-A58F-3345-9ACA-3AEDC453073F}"/>
              </a:ext>
            </a:extLst>
          </p:cNvPr>
          <p:cNvSpPr/>
          <p:nvPr/>
        </p:nvSpPr>
        <p:spPr>
          <a:xfrm>
            <a:off x="-7431" y="-20468"/>
            <a:ext cx="16270000" cy="2899412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78">
            <a:extLst>
              <a:ext uri="{FF2B5EF4-FFF2-40B4-BE49-F238E27FC236}">
                <a16:creationId xmlns:a16="http://schemas.microsoft.com/office/drawing/2014/main" id="{B0CFBA7D-962A-FA4D-8CDA-6545A1220A25}"/>
              </a:ext>
            </a:extLst>
          </p:cNvPr>
          <p:cNvSpPr txBox="1"/>
          <p:nvPr/>
        </p:nvSpPr>
        <p:spPr>
          <a:xfrm>
            <a:off x="781293" y="3524246"/>
            <a:ext cx="6593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2800" b="1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En proyectos de O&amp;G, plantas industriales y minería, Techint I&amp;C proporciona: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D6C9A2E-0DBE-654F-8296-22A0CE00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6" y="5123654"/>
            <a:ext cx="26657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Mantenimiento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ductos y plantas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87D6253F-615B-C149-A66C-9D2ED29FA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253" y="5123654"/>
            <a:ext cx="2631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Gestión de instalaciones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44B96A23-17B0-9342-A168-B81983F4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66" y="6802350"/>
            <a:ext cx="16165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Mejora del rendimiento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de activos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1CE8D860-2B34-AC4D-B93D-F57EC54A0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26" y="5123654"/>
            <a:ext cx="2631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Apoyo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operativo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DC172E-024B-5F44-AD7F-85FB7E225C0F}"/>
              </a:ext>
            </a:extLst>
          </p:cNvPr>
          <p:cNvCxnSpPr>
            <a:cxnSpLocks/>
          </p:cNvCxnSpPr>
          <p:nvPr/>
        </p:nvCxnSpPr>
        <p:spPr>
          <a:xfrm>
            <a:off x="6097426" y="6381328"/>
            <a:ext cx="21409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">
            <a:extLst>
              <a:ext uri="{FF2B5EF4-FFF2-40B4-BE49-F238E27FC236}">
                <a16:creationId xmlns:a16="http://schemas.microsoft.com/office/drawing/2014/main" id="{E2DA6BB3-430F-9E42-B28B-AA83AFDAA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253" y="7044209"/>
            <a:ext cx="20578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Puesta a punto operativa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48870DF2-594C-8B42-B7EB-0A50CAB09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26" y="7061142"/>
            <a:ext cx="24178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Puesta en marcha </a:t>
            </a:r>
            <a:b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>
                <a:latin typeface="Calibri" panose="020F0502020204030204" pitchFamily="34" charset="0"/>
                <a:cs typeface="Calibri" panose="020F0502020204030204" pitchFamily="34" charset="0"/>
              </a:rPr>
              <a:t>y comisionado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D9B056-E611-1240-BC0D-807CD6B8C716}"/>
              </a:ext>
            </a:extLst>
          </p:cNvPr>
          <p:cNvCxnSpPr>
            <a:cxnSpLocks/>
          </p:cNvCxnSpPr>
          <p:nvPr/>
        </p:nvCxnSpPr>
        <p:spPr>
          <a:xfrm>
            <a:off x="6097426" y="8077723"/>
            <a:ext cx="220319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78">
            <a:extLst>
              <a:ext uri="{FF2B5EF4-FFF2-40B4-BE49-F238E27FC236}">
                <a16:creationId xmlns:a16="http://schemas.microsoft.com/office/drawing/2014/main" id="{6AA17CF3-7D99-684D-8687-5FFC211AC7E3}"/>
              </a:ext>
            </a:extLst>
          </p:cNvPr>
          <p:cNvSpPr txBox="1"/>
          <p:nvPr/>
        </p:nvSpPr>
        <p:spPr>
          <a:xfrm>
            <a:off x="9347777" y="3524246"/>
            <a:ext cx="6593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2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Proyectos BOT y BOOT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1758A9EF-1574-5C41-9979-88943CC21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29" y="5583688"/>
            <a:ext cx="54483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ClrTx/>
              <a:buSzTx/>
              <a:buNone/>
            </a:pPr>
            <a:r>
              <a:rPr lang="es-ES_tradnl" altLang="en-US">
                <a:latin typeface="Calibri" panose="020F0502020204030204" pitchFamily="34" charset="0"/>
                <a:cs typeface="Calibri" panose="020F0502020204030204" pitchFamily="34" charset="0"/>
              </a:rPr>
              <a:t>Reducción de costos operativos, incremento de la productividad y preservación del valor de la inversión</a:t>
            </a:r>
            <a:endParaRPr lang="es-ES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7E7EFD-D690-CC43-A750-4DBCF60FBFF8}"/>
              </a:ext>
            </a:extLst>
          </p:cNvPr>
          <p:cNvSpPr/>
          <p:nvPr/>
        </p:nvSpPr>
        <p:spPr>
          <a:xfrm>
            <a:off x="9347777" y="4920592"/>
            <a:ext cx="4077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spcBef>
                <a:spcPct val="0"/>
              </a:spcBef>
              <a:buClrTx/>
              <a:buSzTx/>
              <a:buNone/>
            </a:pPr>
            <a:r>
              <a:rPr lang="it-IT" altLang="en-US" sz="28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Beneficios</a:t>
            </a:r>
            <a:r>
              <a:rPr lang="it-IT" alt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it-IT" altLang="en-US" sz="28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it-IT" altLang="en-US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cliente</a:t>
            </a:r>
            <a:r>
              <a:rPr lang="it-IT" altLang="ja-JP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4" name="CuadroTexto 78">
            <a:extLst>
              <a:ext uri="{FF2B5EF4-FFF2-40B4-BE49-F238E27FC236}">
                <a16:creationId xmlns:a16="http://schemas.microsoft.com/office/drawing/2014/main" id="{F5CBAA2B-E376-FE42-B92C-02F8424631F0}"/>
              </a:ext>
            </a:extLst>
          </p:cNvPr>
          <p:cNvSpPr txBox="1"/>
          <p:nvPr/>
        </p:nvSpPr>
        <p:spPr>
          <a:xfrm>
            <a:off x="877545" y="965199"/>
            <a:ext cx="9148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Servicios de Operación </a:t>
            </a:r>
            <a:b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y Mantenimiento</a:t>
            </a:r>
          </a:p>
        </p:txBody>
      </p:sp>
      <p:pic>
        <p:nvPicPr>
          <p:cNvPr id="32" name="Imagen 9">
            <a:extLst>
              <a:ext uri="{FF2B5EF4-FFF2-40B4-BE49-F238E27FC236}">
                <a16:creationId xmlns:a16="http://schemas.microsoft.com/office/drawing/2014/main" id="{742F6E33-B1E5-C544-B47B-ED09AA14D3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1033AC-CF93-6E4D-BBC4-A386401E8C3F}"/>
              </a:ext>
            </a:extLst>
          </p:cNvPr>
          <p:cNvCxnSpPr>
            <a:cxnSpLocks/>
          </p:cNvCxnSpPr>
          <p:nvPr/>
        </p:nvCxnSpPr>
        <p:spPr>
          <a:xfrm>
            <a:off x="3486253" y="6381328"/>
            <a:ext cx="21409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15749E-D4A5-FA46-A045-BAD7E3CA2919}"/>
              </a:ext>
            </a:extLst>
          </p:cNvPr>
          <p:cNvCxnSpPr>
            <a:cxnSpLocks/>
          </p:cNvCxnSpPr>
          <p:nvPr/>
        </p:nvCxnSpPr>
        <p:spPr>
          <a:xfrm>
            <a:off x="3486253" y="8077723"/>
            <a:ext cx="220319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6A05D3-7583-784D-AC89-9B017C56B1C8}"/>
              </a:ext>
            </a:extLst>
          </p:cNvPr>
          <p:cNvCxnSpPr>
            <a:cxnSpLocks/>
          </p:cNvCxnSpPr>
          <p:nvPr/>
        </p:nvCxnSpPr>
        <p:spPr>
          <a:xfrm>
            <a:off x="885346" y="6381328"/>
            <a:ext cx="214091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2B0721-35E6-CA47-A2B0-074044C8B318}"/>
              </a:ext>
            </a:extLst>
          </p:cNvPr>
          <p:cNvCxnSpPr>
            <a:cxnSpLocks/>
          </p:cNvCxnSpPr>
          <p:nvPr/>
        </p:nvCxnSpPr>
        <p:spPr>
          <a:xfrm>
            <a:off x="885346" y="8077723"/>
            <a:ext cx="220319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6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468E43F-7966-2949-BAAB-FCE72A4224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"/>
          <a:stretch/>
        </p:blipFill>
        <p:spPr>
          <a:xfrm>
            <a:off x="805" y="4707"/>
            <a:ext cx="16288346" cy="29399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7E6466-26CA-C245-BD67-32855C8FA035}"/>
              </a:ext>
            </a:extLst>
          </p:cNvPr>
          <p:cNvSpPr/>
          <p:nvPr/>
        </p:nvSpPr>
        <p:spPr>
          <a:xfrm>
            <a:off x="8569842" y="2960120"/>
            <a:ext cx="7700158" cy="61838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0F819-40E5-F544-8F1C-46DFAB431D4D}"/>
              </a:ext>
            </a:extLst>
          </p:cNvPr>
          <p:cNvSpPr/>
          <p:nvPr/>
        </p:nvSpPr>
        <p:spPr>
          <a:xfrm>
            <a:off x="0" y="-10761"/>
            <a:ext cx="16270000" cy="2955413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78">
            <a:extLst>
              <a:ext uri="{FF2B5EF4-FFF2-40B4-BE49-F238E27FC236}">
                <a16:creationId xmlns:a16="http://schemas.microsoft.com/office/drawing/2014/main" id="{4142BE6D-6159-C64F-9542-72C1E0F25988}"/>
              </a:ext>
            </a:extLst>
          </p:cNvPr>
          <p:cNvSpPr txBox="1"/>
          <p:nvPr/>
        </p:nvSpPr>
        <p:spPr>
          <a:xfrm>
            <a:off x="828117" y="1714480"/>
            <a:ext cx="10713093" cy="9141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>
              <a:defRPr/>
            </a:pPr>
            <a:r>
              <a:rPr lang="es-ES" altLang="en-US" sz="4800" b="1" kern="0" dirty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Gestión y mantenimiento de equipos</a:t>
            </a:r>
            <a:endParaRPr lang="es-ES" sz="4800" b="1" kern="0" dirty="0">
              <a:solidFill>
                <a:schemeClr val="bg1"/>
              </a:solidFill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FA391-457D-C54C-BC0D-AB7DDD4B36FF}"/>
              </a:ext>
            </a:extLst>
          </p:cNvPr>
          <p:cNvSpPr txBox="1"/>
          <p:nvPr/>
        </p:nvSpPr>
        <p:spPr>
          <a:xfrm>
            <a:off x="9283321" y="3307200"/>
            <a:ext cx="5868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parques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Equipos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Argentina,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Chile, México, Perú y Uruguay. </a:t>
            </a:r>
            <a:b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CBFCC-CFCB-F141-840A-50539301042A}"/>
              </a:ext>
            </a:extLst>
          </p:cNvPr>
          <p:cNvSpPr txBox="1"/>
          <p:nvPr/>
        </p:nvSpPr>
        <p:spPr>
          <a:xfrm>
            <a:off x="9283320" y="7022371"/>
            <a:ext cx="5868289" cy="20812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hectáreas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patio </a:t>
            </a:r>
          </a:p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offshore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Pontal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 Paraná,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el que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desarrollamos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jackets,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cubiertas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módulos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integraciones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para FPSO. </a:t>
            </a:r>
            <a:b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AD40D-AFD5-5A46-85C9-5AA2CFAB8FD1}"/>
              </a:ext>
            </a:extLst>
          </p:cNvPr>
          <p:cNvSpPr txBox="1"/>
          <p:nvPr/>
        </p:nvSpPr>
        <p:spPr>
          <a:xfrm>
            <a:off x="9283320" y="5031236"/>
            <a:ext cx="5635255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+2700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maquinarias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propias</a:t>
            </a:r>
            <a:r>
              <a:rPr lang="en-US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movimientos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suelo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trabajos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tuberías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izajes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y MISC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14982E-9EB5-274C-B280-BA108C03FF86}"/>
              </a:ext>
            </a:extLst>
          </p:cNvPr>
          <p:cNvCxnSpPr>
            <a:cxnSpLocks/>
          </p:cNvCxnSpPr>
          <p:nvPr/>
        </p:nvCxnSpPr>
        <p:spPr>
          <a:xfrm>
            <a:off x="9377916" y="4733367"/>
            <a:ext cx="5528930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18BAB6-CF93-7941-B845-FB083F79FF9A}"/>
              </a:ext>
            </a:extLst>
          </p:cNvPr>
          <p:cNvCxnSpPr>
            <a:cxnSpLocks/>
          </p:cNvCxnSpPr>
          <p:nvPr/>
        </p:nvCxnSpPr>
        <p:spPr>
          <a:xfrm>
            <a:off x="9377916" y="6751439"/>
            <a:ext cx="5528930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78">
            <a:extLst>
              <a:ext uri="{FF2B5EF4-FFF2-40B4-BE49-F238E27FC236}">
                <a16:creationId xmlns:a16="http://schemas.microsoft.com/office/drawing/2014/main" id="{AE77713D-AA9A-3C4F-9166-00F2A613B171}"/>
              </a:ext>
            </a:extLst>
          </p:cNvPr>
          <p:cNvSpPr txBox="1"/>
          <p:nvPr/>
        </p:nvSpPr>
        <p:spPr>
          <a:xfrm>
            <a:off x="975187" y="5347436"/>
            <a:ext cx="67847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Suministramos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equipos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requeridos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por los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proyectos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los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distintos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países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aseguramos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disponibilidad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mecánica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planificamos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ejecutamos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mantenimiento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correctivo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preventivo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predictivo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br>
              <a:rPr lang="en-US" alt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b="1" kern="0" dirty="0"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6C3CCB-D014-7747-BA29-535622F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87" y="3921253"/>
            <a:ext cx="1190497" cy="11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A43AE0-1CDD-9547-87DA-B71225A9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0" y="0"/>
            <a:ext cx="16257588" cy="28281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1F5D7B-A31E-F940-A4AA-1D12039FD321}"/>
              </a:ext>
            </a:extLst>
          </p:cNvPr>
          <p:cNvSpPr/>
          <p:nvPr/>
        </p:nvSpPr>
        <p:spPr>
          <a:xfrm>
            <a:off x="0" y="1"/>
            <a:ext cx="16257589" cy="2828102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B8E57F-E242-154C-A90A-3EFFAE1EE6F0}"/>
              </a:ext>
            </a:extLst>
          </p:cNvPr>
          <p:cNvSpPr/>
          <p:nvPr/>
        </p:nvSpPr>
        <p:spPr>
          <a:xfrm>
            <a:off x="8128794" y="5998395"/>
            <a:ext cx="8128794" cy="314560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8D4A3D-070B-214C-91E2-5791F916D20E}"/>
              </a:ext>
            </a:extLst>
          </p:cNvPr>
          <p:cNvSpPr/>
          <p:nvPr/>
        </p:nvSpPr>
        <p:spPr>
          <a:xfrm>
            <a:off x="-31949" y="2852792"/>
            <a:ext cx="8160744" cy="314560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A19E284-DBD1-8146-87FD-30FC4078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33" y="3551475"/>
            <a:ext cx="7056049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419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Proveemos </a:t>
            </a:r>
            <a: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servicios de gestión </a:t>
            </a:r>
            <a:b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 Proyectos, Ingeniería, Suministros, Construcción y Operación </a:t>
            </a:r>
            <a:r>
              <a:rPr lang="es-419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nivel internacional. Realizamos </a:t>
            </a:r>
            <a: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proyectos BOT </a:t>
            </a:r>
            <a:r>
              <a:rPr lang="es-419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 financiamiento 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B6FA6777-619E-424F-8850-BAE2CE3D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833" y="6725189"/>
            <a:ext cx="665775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Agregamos valor a nuestros emprendimientos gracias a una 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actitud innovadora</a:t>
            </a: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, una 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visión global</a:t>
            </a: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 y una 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presencia local</a:t>
            </a:r>
            <a:endParaRPr lang="es-419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67F87A71-7BBE-1748-BE86-1E5BA5E6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147" y="3551475"/>
            <a:ext cx="690059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419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Comprendemos las necesidades de nuestros clientes en los </a:t>
            </a:r>
            <a: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mercados del Oil &amp; Gas,</a:t>
            </a:r>
            <a:b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energía, minería, infraestructura e industrial </a:t>
            </a:r>
            <a:r>
              <a:rPr lang="es-419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brindándoles soluciones a medida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5060A57-B615-024C-8F9E-A839CB45C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270" y="6725189"/>
            <a:ext cx="682146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Tenemos un 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fuerte compromiso con </a:t>
            </a:r>
            <a:b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la seguridad de las personas, </a:t>
            </a: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el cuidado </a:t>
            </a:r>
            <a:b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del medioambiente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y el cumplimiento </a:t>
            </a:r>
            <a:b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800">
                <a:latin typeface="Calibri" panose="020F0502020204030204" pitchFamily="34" charset="0"/>
                <a:cs typeface="Calibri" panose="020F0502020204030204" pitchFamily="34" charset="0"/>
              </a:rPr>
              <a:t>de los </a:t>
            </a:r>
            <a:r>
              <a:rPr lang="es-419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estándares de calidad más exigentes</a:t>
            </a:r>
            <a:endParaRPr lang="es-419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78">
            <a:extLst>
              <a:ext uri="{FF2B5EF4-FFF2-40B4-BE49-F238E27FC236}">
                <a16:creationId xmlns:a16="http://schemas.microsoft.com/office/drawing/2014/main" id="{BFB31142-BAF8-0742-8504-439704B36BC5}"/>
              </a:ext>
            </a:extLst>
          </p:cNvPr>
          <p:cNvSpPr txBox="1"/>
          <p:nvPr/>
        </p:nvSpPr>
        <p:spPr>
          <a:xfrm>
            <a:off x="877546" y="974832"/>
            <a:ext cx="383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En síntesis</a:t>
            </a:r>
          </a:p>
        </p:txBody>
      </p:sp>
      <p:pic>
        <p:nvPicPr>
          <p:cNvPr id="19" name="Imagen 3">
            <a:extLst>
              <a:ext uri="{FF2B5EF4-FFF2-40B4-BE49-F238E27FC236}">
                <a16:creationId xmlns:a16="http://schemas.microsoft.com/office/drawing/2014/main" id="{2CBA5240-6139-9149-8C8E-11959BA34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12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33B14CF-DED3-2E4B-9EC0-37338D50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115" y="4045497"/>
            <a:ext cx="2722761" cy="5098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463D0E-E90C-CE49-A991-F8DDB43EF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5959" y="1662521"/>
            <a:ext cx="2725244" cy="5103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004276-F243-FF48-A84C-B0631E888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970" y="3998657"/>
            <a:ext cx="2747775" cy="51453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412FEA-DBB9-4243-AFFD-46D3794AA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926" y="4058272"/>
            <a:ext cx="2713176" cy="5080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8553F5-FEE8-524C-B642-59F5C14DC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" y="4063445"/>
            <a:ext cx="2713176" cy="5080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488E4B-3DB8-5A42-B7F4-175618B4B8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7338" y="3966280"/>
            <a:ext cx="2693194" cy="51777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20D814B-225B-F64D-8591-D1840D0DDEB4}"/>
              </a:ext>
            </a:extLst>
          </p:cNvPr>
          <p:cNvSpPr/>
          <p:nvPr/>
        </p:nvSpPr>
        <p:spPr>
          <a:xfrm>
            <a:off x="0" y="0"/>
            <a:ext cx="16257588" cy="4104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D96576-4797-BB44-B088-DA95379A6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47900"/>
            <a:ext cx="16257588" cy="1856151"/>
          </a:xfrm>
          <a:prstGeom prst="rect">
            <a:avLst/>
          </a:prstGeom>
        </p:spPr>
      </p:pic>
      <p:sp>
        <p:nvSpPr>
          <p:cNvPr id="38915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C5B39ACD-6C75-E84B-8C21-D4459BD6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19" y="2523293"/>
            <a:ext cx="14770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600" b="1" err="1">
                <a:solidFill>
                  <a:schemeClr val="bg1"/>
                </a:solidFill>
                <a:cs typeface="Calibri" panose="020F0502020204030204" pitchFamily="34" charset="0"/>
              </a:rPr>
              <a:t>Energía</a:t>
            </a:r>
            <a:endParaRPr lang="en-US" altLang="en-US" sz="26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8916" name="Rectangle 36">
            <a:extLst>
              <a:ext uri="{FF2B5EF4-FFF2-40B4-BE49-F238E27FC236}">
                <a16:creationId xmlns:a16="http://schemas.microsoft.com/office/drawing/2014/main" id="{134F39FC-3F17-5A49-8E9E-6DD1147CB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02" y="2523293"/>
            <a:ext cx="2163567" cy="11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lnSpc>
                <a:spcPts val="2884"/>
              </a:lnSpc>
              <a:buClr>
                <a:schemeClr val="accent1"/>
              </a:buClr>
            </a:pPr>
            <a:r>
              <a:rPr lang="en-US" altLang="en-US" sz="2600" b="1">
                <a:solidFill>
                  <a:schemeClr val="bg1"/>
                </a:solidFill>
                <a:cs typeface="Calibri" panose="020F0502020204030204" pitchFamily="34" charset="0"/>
              </a:rPr>
              <a:t>Downstream </a:t>
            </a:r>
            <a:br>
              <a:rPr lang="en-US" altLang="en-US" sz="26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600" b="1">
                <a:solidFill>
                  <a:schemeClr val="bg1"/>
                </a:solidFill>
                <a:cs typeface="Calibri" panose="020F0502020204030204" pitchFamily="34" charset="0"/>
              </a:rPr>
              <a:t>&amp; </a:t>
            </a:r>
            <a:r>
              <a:rPr lang="en-US" altLang="en-US" sz="26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6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  <a:p>
            <a:pPr defTabSz="1219170">
              <a:lnSpc>
                <a:spcPts val="2884"/>
              </a:lnSpc>
              <a:buClr>
                <a:schemeClr val="accent1"/>
              </a:buClr>
            </a:pPr>
            <a:r>
              <a:rPr lang="en-US" altLang="en-US" sz="2600" b="1" err="1">
                <a:solidFill>
                  <a:schemeClr val="bg1"/>
                </a:solidFill>
                <a:cs typeface="Calibri" panose="020F0502020204030204" pitchFamily="34" charset="0"/>
              </a:rPr>
              <a:t>Petroquímicas</a:t>
            </a:r>
            <a:endParaRPr lang="en-US" altLang="en-US" sz="26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5845" name="Rectangle 41">
            <a:extLst>
              <a:ext uri="{FF2B5EF4-FFF2-40B4-BE49-F238E27FC236}">
                <a16:creationId xmlns:a16="http://schemas.microsoft.com/office/drawing/2014/main" id="{56ACB26B-6D32-1B49-A01C-72218CA69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775" y="2523293"/>
            <a:ext cx="2380744" cy="4001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  <a:defRPr/>
            </a:pPr>
            <a:r>
              <a:rPr lang="en-US" alt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Oil &amp; Gas </a:t>
            </a:r>
            <a:endParaRPr lang="en-US" altLang="en-US" sz="1800" i="1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0AF2EC-8DDE-D146-9A34-FC1FD7939490}"/>
              </a:ext>
            </a:extLst>
          </p:cNvPr>
          <p:cNvSpPr/>
          <p:nvPr/>
        </p:nvSpPr>
        <p:spPr bwMode="auto">
          <a:xfrm>
            <a:off x="13868246" y="2523293"/>
            <a:ext cx="1786675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>
              <a:buClr>
                <a:schemeClr val="accent1"/>
              </a:buClr>
              <a:defRPr/>
            </a:pPr>
            <a:r>
              <a:rPr lang="en-US" sz="26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</a:t>
            </a:r>
            <a:r>
              <a:rPr lang="en-US" sz="2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1219170">
              <a:buClr>
                <a:schemeClr val="accent1"/>
              </a:buClr>
              <a:defRPr/>
            </a:pPr>
            <a:r>
              <a:rPr lang="en-US" sz="26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Industriales</a:t>
            </a:r>
            <a:endParaRPr lang="en-US" sz="2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9" name="Rectangle 51">
            <a:extLst>
              <a:ext uri="{FF2B5EF4-FFF2-40B4-BE49-F238E27FC236}">
                <a16:creationId xmlns:a16="http://schemas.microsoft.com/office/drawing/2014/main" id="{C96C1750-0AB1-9042-8481-AFAA84737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0129" y="2523293"/>
            <a:ext cx="1490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600" b="1" err="1">
                <a:solidFill>
                  <a:schemeClr val="bg1"/>
                </a:solidFill>
                <a:cs typeface="Calibri" panose="020F0502020204030204" pitchFamily="34" charset="0"/>
              </a:rPr>
              <a:t>Minería</a:t>
            </a:r>
            <a:endParaRPr lang="en-US" altLang="en-US" sz="26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3E1633-5788-5B42-AAF1-9C49D5F17280}"/>
              </a:ext>
            </a:extLst>
          </p:cNvPr>
          <p:cNvSpPr/>
          <p:nvPr/>
        </p:nvSpPr>
        <p:spPr bwMode="auto">
          <a:xfrm>
            <a:off x="11039341" y="2523293"/>
            <a:ext cx="2558200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>
              <a:buClr>
                <a:schemeClr val="accent1"/>
              </a:buClr>
              <a:defRPr/>
            </a:pP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Obras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Civiles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26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Infraestructura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D4B3E000-8D29-894B-B18D-6CFA3D4BE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24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01.</a:t>
            </a: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0F50230A-46CE-6742-963C-7759B1D7B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775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02.</a:t>
            </a: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89E41601-C663-6348-B345-97DA493B3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539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03</a:t>
            </a:r>
            <a:r>
              <a:rPr lang="en-US" altLang="en-US" sz="2800" dirty="0">
                <a:solidFill>
                  <a:srgbClr val="8DC63F"/>
                </a:solidFill>
                <a:effectLst>
                  <a:outerShdw blurRad="990600" sx="85000" sy="85000" algn="ctr" rotWithShape="0">
                    <a:schemeClr val="tx1">
                      <a:lumMod val="50000"/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36099591-5739-4442-AD28-ADF28C6B2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7418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04.</a:t>
            </a:r>
          </a:p>
        </p:txBody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DC348502-D423-5042-AC11-BFBDB9AE0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5681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05.</a:t>
            </a:r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id="{90DD18D3-308C-F44A-B0A7-D4F5361C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2444" y="8257691"/>
            <a:ext cx="1477049" cy="430887"/>
          </a:xfrm>
          <a:prstGeom prst="rect">
            <a:avLst/>
          </a:prstGeom>
          <a:noFill/>
          <a:ln>
            <a:noFill/>
          </a:ln>
          <a:effectLst>
            <a:outerShdw blurRad="889000" sx="102000" sy="102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</a:pPr>
            <a:r>
              <a:rPr lang="en-US" altLang="en-US" sz="2800" dirty="0">
                <a:solidFill>
                  <a:srgbClr val="8DC63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06.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5E82F-206B-9B4E-A9B2-3E146F25CB4E}"/>
              </a:ext>
            </a:extLst>
          </p:cNvPr>
          <p:cNvSpPr txBox="1"/>
          <p:nvPr/>
        </p:nvSpPr>
        <p:spPr>
          <a:xfrm>
            <a:off x="1322962" y="-18333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50" name="Straight Connector 49">
            <a:hlinkClick r:id="rId10" action="ppaction://hlinksldjump"/>
            <a:extLst>
              <a:ext uri="{FF2B5EF4-FFF2-40B4-BE49-F238E27FC236}">
                <a16:creationId xmlns:a16="http://schemas.microsoft.com/office/drawing/2014/main" id="{7C6F722E-CA22-B647-915B-7A77D40ECB91}"/>
              </a:ext>
            </a:extLst>
          </p:cNvPr>
          <p:cNvCxnSpPr>
            <a:cxnSpLocks/>
          </p:cNvCxnSpPr>
          <p:nvPr/>
        </p:nvCxnSpPr>
        <p:spPr>
          <a:xfrm>
            <a:off x="74927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422136-FBEA-EA4C-AC5F-90740BB4BCDB}"/>
              </a:ext>
            </a:extLst>
          </p:cNvPr>
          <p:cNvCxnSpPr>
            <a:cxnSpLocks/>
          </p:cNvCxnSpPr>
          <p:nvPr/>
        </p:nvCxnSpPr>
        <p:spPr>
          <a:xfrm>
            <a:off x="2784296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B82236-3224-9C4A-BCA1-5D9EB9B9934B}"/>
              </a:ext>
            </a:extLst>
          </p:cNvPr>
          <p:cNvCxnSpPr>
            <a:cxnSpLocks/>
          </p:cNvCxnSpPr>
          <p:nvPr/>
        </p:nvCxnSpPr>
        <p:spPr>
          <a:xfrm>
            <a:off x="5493665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51319D-BB0B-8B43-89C0-48218621E930}"/>
              </a:ext>
            </a:extLst>
          </p:cNvPr>
          <p:cNvCxnSpPr>
            <a:cxnSpLocks/>
          </p:cNvCxnSpPr>
          <p:nvPr/>
        </p:nvCxnSpPr>
        <p:spPr>
          <a:xfrm>
            <a:off x="8203034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D56862-B32F-4348-939D-0D2E33CC40A3}"/>
              </a:ext>
            </a:extLst>
          </p:cNvPr>
          <p:cNvCxnSpPr>
            <a:cxnSpLocks/>
          </p:cNvCxnSpPr>
          <p:nvPr/>
        </p:nvCxnSpPr>
        <p:spPr>
          <a:xfrm>
            <a:off x="10912403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2C8B4A8-CE9A-9245-AF03-152D091F15BD}"/>
              </a:ext>
            </a:extLst>
          </p:cNvPr>
          <p:cNvCxnSpPr>
            <a:cxnSpLocks/>
          </p:cNvCxnSpPr>
          <p:nvPr/>
        </p:nvCxnSpPr>
        <p:spPr>
          <a:xfrm>
            <a:off x="13621772" y="4063445"/>
            <a:ext cx="2560888" cy="5292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78">
            <a:extLst>
              <a:ext uri="{FF2B5EF4-FFF2-40B4-BE49-F238E27FC236}">
                <a16:creationId xmlns:a16="http://schemas.microsoft.com/office/drawing/2014/main" id="{71E5C685-59AD-3B40-A5A0-82F249ED5740}"/>
              </a:ext>
            </a:extLst>
          </p:cNvPr>
          <p:cNvSpPr txBox="1"/>
          <p:nvPr/>
        </p:nvSpPr>
        <p:spPr>
          <a:xfrm>
            <a:off x="485719" y="425668"/>
            <a:ext cx="793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altLang="en-US" sz="4800" b="1">
                <a:solidFill>
                  <a:srgbClr val="8DC63F"/>
                </a:solidFill>
              </a:rPr>
              <a:t>Segmentos de Mercado</a:t>
            </a:r>
            <a:endParaRPr lang="es-ES_tradnl" altLang="en-US" sz="4800">
              <a:solidFill>
                <a:srgbClr val="8DC63F"/>
              </a:solidFill>
            </a:endParaRPr>
          </a:p>
        </p:txBody>
      </p:sp>
      <p:sp>
        <p:nvSpPr>
          <p:cNvPr id="31" name="CuadroTexto 78">
            <a:extLst>
              <a:ext uri="{FF2B5EF4-FFF2-40B4-BE49-F238E27FC236}">
                <a16:creationId xmlns:a16="http://schemas.microsoft.com/office/drawing/2014/main" id="{82F31116-27D0-D943-BDF9-E15349339A58}"/>
              </a:ext>
            </a:extLst>
          </p:cNvPr>
          <p:cNvSpPr txBox="1"/>
          <p:nvPr/>
        </p:nvSpPr>
        <p:spPr>
          <a:xfrm>
            <a:off x="812983" y="1276452"/>
            <a:ext cx="793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altLang="en-US" sz="1800" dirty="0">
                <a:solidFill>
                  <a:schemeClr val="bg2"/>
                </a:solidFill>
              </a:rPr>
              <a:t>Hacer </a:t>
            </a:r>
            <a:r>
              <a:rPr lang="es-ES" altLang="en-US" sz="1800" dirty="0" err="1">
                <a:solidFill>
                  <a:schemeClr val="bg2"/>
                </a:solidFill>
              </a:rPr>
              <a:t>click</a:t>
            </a:r>
            <a:r>
              <a:rPr lang="es-ES" altLang="en-US" sz="1800" dirty="0">
                <a:solidFill>
                  <a:schemeClr val="bg2"/>
                </a:solidFill>
              </a:rPr>
              <a:t> en los segmentos de mercado para mayor información </a:t>
            </a:r>
            <a:endParaRPr lang="es-ES_tradnl" altLang="en-US" sz="18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A4D0C-9C25-794D-BE1D-49D6F51F46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1" y="-659295"/>
            <a:ext cx="272067" cy="272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E8B178-4230-5F4F-A0E1-D8B637AC6E5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46" y="1256665"/>
            <a:ext cx="272067" cy="272067"/>
          </a:xfrm>
          <a:prstGeom prst="rect">
            <a:avLst/>
          </a:prstGeom>
        </p:spPr>
      </p:pic>
      <p:sp>
        <p:nvSpPr>
          <p:cNvPr id="7" name="Rectangle 6">
            <a:hlinkClick r:id="rId10" action="ppaction://hlinksldjump"/>
            <a:extLst>
              <a:ext uri="{FF2B5EF4-FFF2-40B4-BE49-F238E27FC236}">
                <a16:creationId xmlns:a16="http://schemas.microsoft.com/office/drawing/2014/main" id="{BF1E8C5A-3426-A247-9BE5-578E748F8185}"/>
              </a:ext>
            </a:extLst>
          </p:cNvPr>
          <p:cNvSpPr/>
          <p:nvPr/>
        </p:nvSpPr>
        <p:spPr>
          <a:xfrm>
            <a:off x="0" y="2247900"/>
            <a:ext cx="2709664" cy="1856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13" action="ppaction://hlinksldjump"/>
            <a:extLst>
              <a:ext uri="{FF2B5EF4-FFF2-40B4-BE49-F238E27FC236}">
                <a16:creationId xmlns:a16="http://schemas.microsoft.com/office/drawing/2014/main" id="{4FFF1404-DEC7-CD41-8E00-8FEC811E0E89}"/>
              </a:ext>
            </a:extLst>
          </p:cNvPr>
          <p:cNvSpPr/>
          <p:nvPr/>
        </p:nvSpPr>
        <p:spPr>
          <a:xfrm>
            <a:off x="5415075" y="2247900"/>
            <a:ext cx="2702197" cy="689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14" action="ppaction://hlinksldjump"/>
            <a:extLst>
              <a:ext uri="{FF2B5EF4-FFF2-40B4-BE49-F238E27FC236}">
                <a16:creationId xmlns:a16="http://schemas.microsoft.com/office/drawing/2014/main" id="{38F2723A-0D66-5144-9C74-56FC42B14043}"/>
              </a:ext>
            </a:extLst>
          </p:cNvPr>
          <p:cNvSpPr/>
          <p:nvPr/>
        </p:nvSpPr>
        <p:spPr>
          <a:xfrm flipV="1">
            <a:off x="8128794" y="9138827"/>
            <a:ext cx="2725244" cy="238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15" action="ppaction://hlinksldjump"/>
            <a:extLst>
              <a:ext uri="{FF2B5EF4-FFF2-40B4-BE49-F238E27FC236}">
                <a16:creationId xmlns:a16="http://schemas.microsoft.com/office/drawing/2014/main" id="{1298625D-D2AF-A94F-BB11-A8C12C8984B2}"/>
              </a:ext>
            </a:extLst>
          </p:cNvPr>
          <p:cNvSpPr/>
          <p:nvPr/>
        </p:nvSpPr>
        <p:spPr>
          <a:xfrm>
            <a:off x="13604868" y="3769076"/>
            <a:ext cx="2649379" cy="5374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B606A116-F0F6-7A4C-92AF-1238C8199F0C}"/>
              </a:ext>
            </a:extLst>
          </p:cNvPr>
          <p:cNvSpPr/>
          <p:nvPr/>
        </p:nvSpPr>
        <p:spPr>
          <a:xfrm>
            <a:off x="6348" y="2247898"/>
            <a:ext cx="2709664" cy="6896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0">
            <a:hlinkClick r:id="rId16" action="ppaction://hlinksldjump"/>
            <a:extLst>
              <a:ext uri="{FF2B5EF4-FFF2-40B4-BE49-F238E27FC236}">
                <a16:creationId xmlns:a16="http://schemas.microsoft.com/office/drawing/2014/main" id="{5638855B-3949-B441-A953-EAC99787A494}"/>
              </a:ext>
            </a:extLst>
          </p:cNvPr>
          <p:cNvSpPr/>
          <p:nvPr/>
        </p:nvSpPr>
        <p:spPr>
          <a:xfrm>
            <a:off x="2722669" y="2247900"/>
            <a:ext cx="2692404" cy="689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Imagen 3">
            <a:extLst>
              <a:ext uri="{FF2B5EF4-FFF2-40B4-BE49-F238E27FC236}">
                <a16:creationId xmlns:a16="http://schemas.microsoft.com/office/drawing/2014/main" id="{7111E714-216A-4848-97E7-8CB47B6C87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48" name="Rectangle 10">
            <a:hlinkClick r:id="rId14" action="ppaction://hlinksldjump"/>
            <a:extLst>
              <a:ext uri="{FF2B5EF4-FFF2-40B4-BE49-F238E27FC236}">
                <a16:creationId xmlns:a16="http://schemas.microsoft.com/office/drawing/2014/main" id="{3C31E47B-FC2C-744E-A75F-0F2D473A6AEF}"/>
              </a:ext>
            </a:extLst>
          </p:cNvPr>
          <p:cNvSpPr/>
          <p:nvPr/>
        </p:nvSpPr>
        <p:spPr>
          <a:xfrm>
            <a:off x="8140317" y="2247900"/>
            <a:ext cx="2702197" cy="689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10">
            <a:hlinkClick r:id="rId18" action="ppaction://hlinksldjump"/>
            <a:extLst>
              <a:ext uri="{FF2B5EF4-FFF2-40B4-BE49-F238E27FC236}">
                <a16:creationId xmlns:a16="http://schemas.microsoft.com/office/drawing/2014/main" id="{86938CCD-972F-4F4B-BFFD-35CADD4DFAD3}"/>
              </a:ext>
            </a:extLst>
          </p:cNvPr>
          <p:cNvSpPr/>
          <p:nvPr/>
        </p:nvSpPr>
        <p:spPr>
          <a:xfrm>
            <a:off x="10843761" y="2247900"/>
            <a:ext cx="2702197" cy="6896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22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A9BEA76-DA67-BF4A-8165-EAD3620A9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794"/>
            <a:ext cx="16255999" cy="9233601"/>
          </a:xfrm>
          <a:prstGeom prst="rect">
            <a:avLst/>
          </a:prstGeom>
        </p:spPr>
      </p:pic>
      <p:sp>
        <p:nvSpPr>
          <p:cNvPr id="73" name="Rectángulo 30">
            <a:extLst>
              <a:ext uri="{FF2B5EF4-FFF2-40B4-BE49-F238E27FC236}">
                <a16:creationId xmlns:a16="http://schemas.microsoft.com/office/drawing/2014/main" id="{A5D74415-794D-E649-A9BA-F2F5555CEB79}"/>
              </a:ext>
            </a:extLst>
          </p:cNvPr>
          <p:cNvSpPr/>
          <p:nvPr/>
        </p:nvSpPr>
        <p:spPr>
          <a:xfrm>
            <a:off x="0" y="-84143"/>
            <a:ext cx="16257588" cy="9227949"/>
          </a:xfrm>
          <a:prstGeom prst="rect">
            <a:avLst/>
          </a:prstGeom>
          <a:solidFill>
            <a:schemeClr val="accent5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BFC742-4892-0E49-8A4F-741230A072F9}"/>
              </a:ext>
            </a:extLst>
          </p:cNvPr>
          <p:cNvSpPr/>
          <p:nvPr/>
        </p:nvSpPr>
        <p:spPr>
          <a:xfrm>
            <a:off x="971463" y="2526886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FDFF65A-8CCF-5947-8980-991DD28D1C55}"/>
              </a:ext>
            </a:extLst>
          </p:cNvPr>
          <p:cNvSpPr/>
          <p:nvPr/>
        </p:nvSpPr>
        <p:spPr>
          <a:xfrm>
            <a:off x="985905" y="5449813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ector recto 36">
            <a:extLst>
              <a:ext uri="{FF2B5EF4-FFF2-40B4-BE49-F238E27FC236}">
                <a16:creationId xmlns:a16="http://schemas.microsoft.com/office/drawing/2014/main" id="{3F7D634B-A575-EC4E-AB1C-2269357C68B9}"/>
              </a:ext>
            </a:extLst>
          </p:cNvPr>
          <p:cNvCxnSpPr>
            <a:cxnSpLocks/>
          </p:cNvCxnSpPr>
          <p:nvPr/>
        </p:nvCxnSpPr>
        <p:spPr>
          <a:xfrm>
            <a:off x="961028" y="5205279"/>
            <a:ext cx="262511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6">
            <a:extLst>
              <a:ext uri="{FF2B5EF4-FFF2-40B4-BE49-F238E27FC236}">
                <a16:creationId xmlns:a16="http://schemas.microsoft.com/office/drawing/2014/main" id="{24A2A3D9-E591-6443-9D75-2BDE72016FE4}"/>
              </a:ext>
            </a:extLst>
          </p:cNvPr>
          <p:cNvCxnSpPr>
            <a:cxnSpLocks/>
          </p:cNvCxnSpPr>
          <p:nvPr/>
        </p:nvCxnSpPr>
        <p:spPr>
          <a:xfrm>
            <a:off x="1020451" y="8128206"/>
            <a:ext cx="262511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0EA669A-819F-EE41-A4C1-F39AFB59F9CF}"/>
              </a:ext>
            </a:extLst>
          </p:cNvPr>
          <p:cNvSpPr/>
          <p:nvPr/>
        </p:nvSpPr>
        <p:spPr>
          <a:xfrm>
            <a:off x="932251" y="4007772"/>
            <a:ext cx="2332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Centrales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ciclo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abierto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43582F-C70A-2D42-8306-85A8C9F36E33}"/>
              </a:ext>
            </a:extLst>
          </p:cNvPr>
          <p:cNvSpPr/>
          <p:nvPr/>
        </p:nvSpPr>
        <p:spPr>
          <a:xfrm>
            <a:off x="971463" y="6930699"/>
            <a:ext cx="2674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Centrales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cogeneración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3C2FA7-FAB6-4444-B083-268E44D08DCB}"/>
              </a:ext>
            </a:extLst>
          </p:cNvPr>
          <p:cNvSpPr/>
          <p:nvPr/>
        </p:nvSpPr>
        <p:spPr>
          <a:xfrm>
            <a:off x="0" y="-89794"/>
            <a:ext cx="16256000" cy="2391904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7392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chemeClr val="accent1"/>
              </a:buClr>
            </a:pPr>
            <a:r>
              <a:rPr lang="es-ES_tradnl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1/</a:t>
            </a:r>
            <a:r>
              <a:rPr lang="en-US" altLang="en-US" sz="4800" b="1" err="1">
                <a:solidFill>
                  <a:schemeClr val="bg1"/>
                </a:solidFill>
                <a:cs typeface="Calibri" panose="020F0502020204030204" pitchFamily="34" charset="0"/>
              </a:rPr>
              <a:t>Energ</a:t>
            </a:r>
            <a:r>
              <a:rPr lang="es-ES" altLang="en-US" sz="4800" b="1" err="1">
                <a:solidFill>
                  <a:schemeClr val="bg1"/>
                </a:solidFill>
                <a:cs typeface="Calibri" panose="020F0502020204030204" pitchFamily="34" charset="0"/>
              </a:rPr>
              <a:t>ía</a:t>
            </a:r>
            <a:endParaRPr lang="en-US" altLang="en-US" sz="48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E178C1-C3AD-694C-83B4-F936A3C4293F}"/>
              </a:ext>
            </a:extLst>
          </p:cNvPr>
          <p:cNvSpPr/>
          <p:nvPr/>
        </p:nvSpPr>
        <p:spPr>
          <a:xfrm>
            <a:off x="770531" y="1630787"/>
            <a:ext cx="33577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100" b="1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GENERACI</a:t>
            </a:r>
            <a:r>
              <a:rPr lang="es-ES" altLang="en-US" sz="3100" b="1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ÓN</a:t>
            </a:r>
            <a:endParaRPr lang="en-US" altLang="en-US" sz="3100" b="1">
              <a:solidFill>
                <a:srgbClr val="8DC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0E2B1-3F38-624F-8EF7-28DB017985B4}"/>
              </a:ext>
            </a:extLst>
          </p:cNvPr>
          <p:cNvGrpSpPr/>
          <p:nvPr/>
        </p:nvGrpSpPr>
        <p:grpSpPr>
          <a:xfrm>
            <a:off x="3869910" y="5450808"/>
            <a:ext cx="2677120" cy="2678393"/>
            <a:chOff x="775310" y="5450808"/>
            <a:chExt cx="2677120" cy="267839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11CDA2-CA66-A447-A2B5-5AD1D07E405F}"/>
                </a:ext>
              </a:extLst>
            </p:cNvPr>
            <p:cNvSpPr/>
            <p:nvPr/>
          </p:nvSpPr>
          <p:spPr>
            <a:xfrm>
              <a:off x="788224" y="5450808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Conector recto 36">
              <a:extLst>
                <a:ext uri="{FF2B5EF4-FFF2-40B4-BE49-F238E27FC236}">
                  <a16:creationId xmlns:a16="http://schemas.microsoft.com/office/drawing/2014/main" id="{1A921105-3F6E-4947-8FCA-A4C612233B46}"/>
                </a:ext>
              </a:extLst>
            </p:cNvPr>
            <p:cNvCxnSpPr>
              <a:cxnSpLocks/>
            </p:cNvCxnSpPr>
            <p:nvPr/>
          </p:nvCxnSpPr>
          <p:spPr>
            <a:xfrm>
              <a:off x="827312" y="8129201"/>
              <a:ext cx="2625118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0E35DA8-2A0F-2C4E-A925-2C86EE61A114}"/>
                </a:ext>
              </a:extLst>
            </p:cNvPr>
            <p:cNvSpPr/>
            <p:nvPr/>
          </p:nvSpPr>
          <p:spPr>
            <a:xfrm>
              <a:off x="775310" y="6931694"/>
              <a:ext cx="267410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</a:pP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Instalaciones</a:t>
              </a: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nucleares</a:t>
              </a:r>
              <a:endParaRPr lang="en-US" altLang="en-US" sz="21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21E2D4-E40A-A147-91C2-68B7E5DC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571" y="5739855"/>
              <a:ext cx="898840" cy="79708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DE451-1CF7-6143-A373-7079FFCF32B0}"/>
              </a:ext>
            </a:extLst>
          </p:cNvPr>
          <p:cNvGrpSpPr/>
          <p:nvPr/>
        </p:nvGrpSpPr>
        <p:grpSpPr>
          <a:xfrm>
            <a:off x="7658151" y="1644658"/>
            <a:ext cx="5715206" cy="3541832"/>
            <a:chOff x="912296" y="4809024"/>
            <a:chExt cx="5715206" cy="354183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C5F8C9A-057E-1943-9C0E-9B73E1B1A2C8}"/>
                </a:ext>
              </a:extLst>
            </p:cNvPr>
            <p:cNvSpPr/>
            <p:nvPr/>
          </p:nvSpPr>
          <p:spPr>
            <a:xfrm>
              <a:off x="912296" y="5671761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552874E-7B39-BC4B-BB29-F71540284837}"/>
                </a:ext>
              </a:extLst>
            </p:cNvPr>
            <p:cNvSpPr/>
            <p:nvPr/>
          </p:nvSpPr>
          <p:spPr>
            <a:xfrm>
              <a:off x="3843229" y="5655327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ector recto 36">
              <a:extLst>
                <a:ext uri="{FF2B5EF4-FFF2-40B4-BE49-F238E27FC236}">
                  <a16:creationId xmlns:a16="http://schemas.microsoft.com/office/drawing/2014/main" id="{E8C64979-780E-1145-A022-6ED84C8632FB}"/>
                </a:ext>
              </a:extLst>
            </p:cNvPr>
            <p:cNvCxnSpPr>
              <a:cxnSpLocks/>
            </p:cNvCxnSpPr>
            <p:nvPr/>
          </p:nvCxnSpPr>
          <p:spPr>
            <a:xfrm>
              <a:off x="974916" y="8350856"/>
              <a:ext cx="2625118" cy="0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36">
              <a:extLst>
                <a:ext uri="{FF2B5EF4-FFF2-40B4-BE49-F238E27FC236}">
                  <a16:creationId xmlns:a16="http://schemas.microsoft.com/office/drawing/2014/main" id="{E0DF2B95-CCF1-0F4F-B04F-2BAC573905E7}"/>
                </a:ext>
              </a:extLst>
            </p:cNvPr>
            <p:cNvCxnSpPr>
              <a:cxnSpLocks/>
            </p:cNvCxnSpPr>
            <p:nvPr/>
          </p:nvCxnSpPr>
          <p:spPr>
            <a:xfrm>
              <a:off x="3943489" y="8350856"/>
              <a:ext cx="2625118" cy="0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A7F5CE-0A3D-2143-B996-2A2550AE7D8A}"/>
                </a:ext>
              </a:extLst>
            </p:cNvPr>
            <p:cNvSpPr/>
            <p:nvPr/>
          </p:nvSpPr>
          <p:spPr>
            <a:xfrm>
              <a:off x="1005600" y="7159305"/>
              <a:ext cx="302305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</a:pP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Líneas</a:t>
              </a: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b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</a:b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de </a:t>
              </a: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transmisión</a:t>
              </a:r>
              <a:endParaRPr lang="en-US" altLang="en-US" sz="21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551BC34-47B0-3248-A86D-1574073EAA4D}"/>
                </a:ext>
              </a:extLst>
            </p:cNvPr>
            <p:cNvSpPr/>
            <p:nvPr/>
          </p:nvSpPr>
          <p:spPr>
            <a:xfrm>
              <a:off x="3953396" y="7159305"/>
              <a:ext cx="267410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</a:pP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Estaciones</a:t>
              </a: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transformadoras</a:t>
              </a:r>
              <a:endParaRPr lang="en-US" altLang="en-US" sz="21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7CAFC57-61E0-EC4B-9ACF-7689C29DE45B}"/>
                </a:ext>
              </a:extLst>
            </p:cNvPr>
            <p:cNvSpPr/>
            <p:nvPr/>
          </p:nvSpPr>
          <p:spPr>
            <a:xfrm>
              <a:off x="912296" y="4809024"/>
              <a:ext cx="3357731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1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TRANSMISI</a:t>
              </a:r>
              <a:r>
                <a:rPr lang="es-ES" altLang="en-US" sz="31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ÓN</a:t>
              </a:r>
              <a:endParaRPr lang="en-US" altLang="en-US" sz="31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B8E31C-39E8-9640-9090-4E44D3B30EE6}"/>
              </a:ext>
            </a:extLst>
          </p:cNvPr>
          <p:cNvGrpSpPr/>
          <p:nvPr/>
        </p:nvGrpSpPr>
        <p:grpSpPr>
          <a:xfrm>
            <a:off x="3815502" y="2527172"/>
            <a:ext cx="2679526" cy="2678393"/>
            <a:chOff x="764465" y="2200316"/>
            <a:chExt cx="2679526" cy="267839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25D387-E1D2-174D-8163-49CE4FAADBA1}"/>
                </a:ext>
              </a:extLst>
            </p:cNvPr>
            <p:cNvSpPr/>
            <p:nvPr/>
          </p:nvSpPr>
          <p:spPr>
            <a:xfrm>
              <a:off x="776001" y="2200316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ector recto 36">
              <a:extLst>
                <a:ext uri="{FF2B5EF4-FFF2-40B4-BE49-F238E27FC236}">
                  <a16:creationId xmlns:a16="http://schemas.microsoft.com/office/drawing/2014/main" id="{76C5872A-64A2-DD46-9B63-C61A833550E9}"/>
                </a:ext>
              </a:extLst>
            </p:cNvPr>
            <p:cNvCxnSpPr>
              <a:cxnSpLocks/>
            </p:cNvCxnSpPr>
            <p:nvPr/>
          </p:nvCxnSpPr>
          <p:spPr>
            <a:xfrm>
              <a:off x="818873" y="4878709"/>
              <a:ext cx="2625118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B37AF-5641-8741-BC17-DDC5274F27E9}"/>
                </a:ext>
              </a:extLst>
            </p:cNvPr>
            <p:cNvSpPr/>
            <p:nvPr/>
          </p:nvSpPr>
          <p:spPr>
            <a:xfrm>
              <a:off x="764465" y="3681202"/>
              <a:ext cx="233213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91440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</a:pP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Centrales</a:t>
              </a: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 de </a:t>
              </a: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ciclo</a:t>
              </a:r>
              <a:r>
                <a:rPr lang="en-US" altLang="en-US" sz="2100" b="1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100" b="1" err="1">
                  <a:solidFill>
                    <a:schemeClr val="bg1"/>
                  </a:solidFill>
                  <a:cs typeface="Calibri" panose="020F0502020204030204" pitchFamily="34" charset="0"/>
                </a:rPr>
                <a:t>combinado</a:t>
              </a:r>
              <a:endParaRPr lang="en-US" altLang="en-US" sz="2100" b="1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63FC1E-9348-DD49-920D-DD3B00B1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7681" y="2437966"/>
              <a:ext cx="820477" cy="899878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9ECF205-8139-864C-9954-F0F7DDAE4EB8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66" name="Picture 65">
              <a:hlinkClick r:id="rId6" action="ppaction://hlinksldjump"/>
              <a:extLst>
                <a:ext uri="{FF2B5EF4-FFF2-40B4-BE49-F238E27FC236}">
                  <a16:creationId xmlns:a16="http://schemas.microsoft.com/office/drawing/2014/main" id="{DA69A160-4E50-BB40-9060-C546D7AC4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67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D0364DA5-B2CB-E742-BFBB-2A5CEEE4B80E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322757-F03E-1C40-9DAB-BF12862648CD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68" name="Picture 67">
              <a:hlinkClick r:id="rId8" action="ppaction://hlinksldjump"/>
              <a:extLst>
                <a:ext uri="{FF2B5EF4-FFF2-40B4-BE49-F238E27FC236}">
                  <a16:creationId xmlns:a16="http://schemas.microsoft.com/office/drawing/2014/main" id="{F03A50A5-CDA6-5A4F-B6E1-8827FD1BB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69" name="CuadroTexto 78">
              <a:hlinkClick r:id="rId8" action="ppaction://hlinksldjump"/>
              <a:extLst>
                <a:ext uri="{FF2B5EF4-FFF2-40B4-BE49-F238E27FC236}">
                  <a16:creationId xmlns:a16="http://schemas.microsoft.com/office/drawing/2014/main" id="{A85AD781-E1D9-D843-A681-4E933BE39320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13FF9C-33F7-5C41-A75B-5C0D4F9CA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853" y="2664882"/>
            <a:ext cx="773230" cy="992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58693D-A6E0-1346-BD0A-C724823C3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4127" y="5757001"/>
            <a:ext cx="730726" cy="749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AACA6-28CA-AD4B-90C7-28C808DCF8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781" y="2714745"/>
            <a:ext cx="793325" cy="996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08DF6-F6A9-D442-9BA3-4B8399FC9E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7264" y="2663817"/>
            <a:ext cx="666158" cy="983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F00D21-FC41-F744-A94C-4E3D621819F5}"/>
              </a:ext>
            </a:extLst>
          </p:cNvPr>
          <p:cNvSpPr txBox="1"/>
          <p:nvPr/>
        </p:nvSpPr>
        <p:spPr>
          <a:xfrm>
            <a:off x="3412273" y="-15165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3" name="Imagen 9">
            <a:extLst>
              <a:ext uri="{FF2B5EF4-FFF2-40B4-BE49-F238E27FC236}">
                <a16:creationId xmlns:a16="http://schemas.microsoft.com/office/drawing/2014/main" id="{750D8117-D38C-C048-9900-754991B36E8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D9B2AA-8498-264E-993F-D07D3CD4A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9791"/>
            <a:ext cx="16256895" cy="7837200"/>
          </a:xfrm>
          <a:prstGeom prst="rect">
            <a:avLst/>
          </a:prstGeom>
        </p:spPr>
      </p:pic>
      <p:sp>
        <p:nvSpPr>
          <p:cNvPr id="36" name="Rectángulo 30">
            <a:extLst>
              <a:ext uri="{FF2B5EF4-FFF2-40B4-BE49-F238E27FC236}">
                <a16:creationId xmlns:a16="http://schemas.microsoft.com/office/drawing/2014/main" id="{3098F3B4-34C7-6C47-9C5F-DE95CAD006C3}"/>
              </a:ext>
            </a:extLst>
          </p:cNvPr>
          <p:cNvSpPr/>
          <p:nvPr/>
        </p:nvSpPr>
        <p:spPr>
          <a:xfrm>
            <a:off x="0" y="6086475"/>
            <a:ext cx="16257588" cy="3057526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20000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ángulo 30">
            <a:extLst>
              <a:ext uri="{FF2B5EF4-FFF2-40B4-BE49-F238E27FC236}">
                <a16:creationId xmlns:a16="http://schemas.microsoft.com/office/drawing/2014/main" id="{53CB917E-4171-AE48-9DB7-A225535AE4E5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Energía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07329"/>
            <a:ext cx="234790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AJNIII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697145" y="6907329"/>
            <a:ext cx="1270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456436" y="6879391"/>
            <a:ext cx="7517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Construcción de una Central Térmica de Ciclo Combinado consistente en dos módulos 2TGx1TV con una potencia neta garantizada mínima de 907 MW y un </a:t>
            </a:r>
            <a:r>
              <a:rPr lang="es-ES" altLang="en-US" sz="1800" i="1" dirty="0" err="1">
                <a:solidFill>
                  <a:schemeClr val="bg1"/>
                </a:solidFill>
                <a:cs typeface="Calibri Light" panose="020F0302020204030204" pitchFamily="34" charset="0"/>
              </a:rPr>
              <a:t>Heat</a:t>
            </a:r>
            <a:r>
              <a:rPr lang="es-ES" altLang="en-US" sz="1800" i="1" dirty="0">
                <a:solidFill>
                  <a:schemeClr val="bg1"/>
                </a:solidFill>
                <a:cs typeface="Calibri Light" panose="020F0302020204030204" pitchFamily="34" charset="0"/>
              </a:rPr>
              <a:t> </a:t>
            </a:r>
            <a:r>
              <a:rPr lang="es-ES" altLang="en-US" sz="1800" i="1" dirty="0" err="1">
                <a:solidFill>
                  <a:schemeClr val="bg1"/>
                </a:solidFill>
                <a:cs typeface="Calibri Light" panose="020F0302020204030204" pitchFamily="34" charset="0"/>
              </a:rPr>
              <a:t>Rate</a:t>
            </a:r>
            <a:r>
              <a:rPr lang="es-ES" altLang="en-US" sz="1800" i="1" dirty="0">
                <a:solidFill>
                  <a:schemeClr val="bg1"/>
                </a:solidFill>
                <a:cs typeface="Calibri Light" panose="020F0302020204030204" pitchFamily="34" charset="0"/>
              </a:rPr>
              <a:t> </a:t>
            </a:r>
            <a:r>
              <a:rPr lang="es-E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de 6.369 kJ/</a:t>
            </a:r>
            <a:r>
              <a:rPr lang="es-ES" altLang="en-US" sz="1800" dirty="0" err="1">
                <a:solidFill>
                  <a:schemeClr val="bg1"/>
                </a:solidFill>
                <a:cs typeface="Calibri Light" panose="020F0302020204030204" pitchFamily="34" charset="0"/>
              </a:rPr>
              <a:t>kWh</a:t>
            </a:r>
            <a:r>
              <a:rPr lang="es-ES" altLang="en-US" sz="1800" dirty="0">
                <a:solidFill>
                  <a:schemeClr val="bg1"/>
                </a:solidFill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D3818-92AD-F447-AD9E-999EF78707E4}"/>
              </a:ext>
            </a:extLst>
          </p:cNvPr>
          <p:cNvSpPr/>
          <p:nvPr/>
        </p:nvSpPr>
        <p:spPr>
          <a:xfrm>
            <a:off x="3146142" y="6907329"/>
            <a:ext cx="1525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5FD15D96-BF8E-7349-8967-F3E33527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265" y="1836000"/>
            <a:ext cx="2785500" cy="1001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CENTRAL ELÉCTRICA PESQUERÍA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6FC3186D-C0FE-9F4E-AC0E-B06E33222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342" y="1836000"/>
            <a:ext cx="2772767" cy="12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03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CENTRAL TERMOELÉCTRICA SÚPER CRÍTICA DE SOUTH HELWAN </a:t>
            </a:r>
            <a:endParaRPr lang="en-US" altLang="en-US" sz="14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60E91F-F3E7-B743-A1AB-2E158D75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765" y="1836000"/>
            <a:ext cx="2416639" cy="5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cs typeface="Calibri" panose="020F0502020204030204" pitchFamily="34" charset="0"/>
              </a:rPr>
              <a:t>CICLO COMBINADO GENELBA PLUS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6CE56B3E-3955-4145-B31F-14EE41DC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052" y="1836000"/>
            <a:ext cx="2808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05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CENTRAL NUCLEAR ATUCHA II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F8D4A1-7736-D844-B70C-8B6F70FEDD06}"/>
              </a:ext>
            </a:extLst>
          </p:cNvPr>
          <p:cNvGrpSpPr/>
          <p:nvPr/>
        </p:nvGrpSpPr>
        <p:grpSpPr>
          <a:xfrm>
            <a:off x="726775" y="1615963"/>
            <a:ext cx="14882165" cy="767937"/>
            <a:chOff x="726775" y="1615964"/>
            <a:chExt cx="18727333" cy="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82E7CA3-3C97-CD4A-8317-1F35E969CFFF}"/>
                </a:ext>
              </a:extLst>
            </p:cNvPr>
            <p:cNvCxnSpPr>
              <a:cxnSpLocks/>
            </p:cNvCxnSpPr>
            <p:nvPr/>
          </p:nvCxnSpPr>
          <p:spPr>
            <a:xfrm>
              <a:off x="4595650" y="1615964"/>
              <a:ext cx="3566845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69509E-5A7A-D245-89E6-C9D6D6CA94CF}"/>
                </a:ext>
              </a:extLst>
            </p:cNvPr>
            <p:cNvCxnSpPr>
              <a:cxnSpLocks/>
            </p:cNvCxnSpPr>
            <p:nvPr/>
          </p:nvCxnSpPr>
          <p:spPr>
            <a:xfrm>
              <a:off x="726775" y="1615964"/>
              <a:ext cx="3599648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85545A-7D3E-AC4F-8DE0-7007572D1729}"/>
                </a:ext>
              </a:extLst>
            </p:cNvPr>
            <p:cNvCxnSpPr>
              <a:cxnSpLocks/>
            </p:cNvCxnSpPr>
            <p:nvPr/>
          </p:nvCxnSpPr>
          <p:spPr>
            <a:xfrm>
              <a:off x="8431722" y="1615964"/>
              <a:ext cx="3325898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D5331A-68AB-414C-8E9D-2C8044DA647E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847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3CA322C-4521-384B-9B7C-3878E371BDCA}"/>
                </a:ext>
              </a:extLst>
            </p:cNvPr>
            <p:cNvCxnSpPr>
              <a:cxnSpLocks/>
            </p:cNvCxnSpPr>
            <p:nvPr/>
          </p:nvCxnSpPr>
          <p:spPr>
            <a:xfrm>
              <a:off x="15872015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8">
            <a:extLst>
              <a:ext uri="{FF2B5EF4-FFF2-40B4-BE49-F238E27FC236}">
                <a16:creationId xmlns:a16="http://schemas.microsoft.com/office/drawing/2014/main" id="{208B55B1-42DA-354B-B05D-494CAEA54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5" y="1836000"/>
            <a:ext cx="2846604" cy="11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01 | CENTRAL DE CICLO</a:t>
            </a:r>
            <a:b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</a:br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COMBINADO NORTE III </a:t>
            </a:r>
            <a:endParaRPr lang="pt" altLang="en-US" sz="140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30004"/>
            <a:ext cx="14869188" cy="39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" altLang="en-US" sz="3200" b="1">
                <a:solidFill>
                  <a:schemeClr val="bg2"/>
                </a:solidFill>
                <a:cs typeface="Calibri" panose="020F0502020204030204" pitchFamily="34" charset="0"/>
              </a:rPr>
              <a:t>CENTRAL DE CICLO COMBINADO NORTE III </a:t>
            </a:r>
            <a:r>
              <a:rPr lang="en-US" altLang="en-US" sz="3200">
                <a:solidFill>
                  <a:schemeClr val="bg2"/>
                </a:solidFill>
                <a:cs typeface="Calibri" panose="020F0502020204030204" pitchFamily="34" charset="0"/>
              </a:rPr>
              <a:t>[907MW]</a:t>
            </a:r>
            <a:endParaRPr lang="pt" altLang="en-US" sz="32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F4F6A0-A43C-5544-B790-21D35ABCF91D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AC7DBDFC-D1CE-6244-9A14-F24BF73C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" action="ppaction://noaction"/>
              <a:extLst>
                <a:ext uri="{FF2B5EF4-FFF2-40B4-BE49-F238E27FC236}">
                  <a16:creationId xmlns:a16="http://schemas.microsoft.com/office/drawing/2014/main" id="{3A674B53-ABBE-154E-965E-1CFE29D82A50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D5225-BB3B-F943-BD8B-F516CBD9366B}"/>
              </a:ext>
            </a:extLst>
          </p:cNvPr>
          <p:cNvSpPr/>
          <p:nvPr/>
        </p:nvSpPr>
        <p:spPr>
          <a:xfrm>
            <a:off x="6383412" y="6907329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pic>
        <p:nvPicPr>
          <p:cNvPr id="41" name="Imagen 3">
            <a:extLst>
              <a:ext uri="{FF2B5EF4-FFF2-40B4-BE49-F238E27FC236}">
                <a16:creationId xmlns:a16="http://schemas.microsoft.com/office/drawing/2014/main" id="{68C483DE-4790-8745-99CE-2BCA0C7ECB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B8CDECC4-1B45-3E44-A832-79E82C68FCD6}"/>
              </a:ext>
            </a:extLst>
          </p:cNvPr>
          <p:cNvSpPr/>
          <p:nvPr/>
        </p:nvSpPr>
        <p:spPr>
          <a:xfrm>
            <a:off x="726775" y="8433836"/>
            <a:ext cx="3734206" cy="683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168D14-27B9-264B-8175-AF5B5FBCD5A2}"/>
              </a:ext>
            </a:extLst>
          </p:cNvPr>
          <p:cNvGrpSpPr/>
          <p:nvPr/>
        </p:nvGrpSpPr>
        <p:grpSpPr>
          <a:xfrm>
            <a:off x="12413298" y="8433835"/>
            <a:ext cx="3560302" cy="683155"/>
            <a:chOff x="12413298" y="8433835"/>
            <a:chExt cx="3560302" cy="68315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435CD4-E7FF-5E4C-99F2-61B858E0E153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39" name="Picture 38">
                <a:hlinkClick r:id="" action="ppaction://noaction"/>
                <a:extLst>
                  <a:ext uri="{FF2B5EF4-FFF2-40B4-BE49-F238E27FC236}">
                    <a16:creationId xmlns:a16="http://schemas.microsoft.com/office/drawing/2014/main" id="{DAF7B820-AC5B-D442-8961-B35794FFB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42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2F44A6DF-5B16-E34E-889C-ABE26F26181E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6A972552-52E2-1740-87F0-CBFD7CCBF50B}"/>
                </a:ext>
              </a:extLst>
            </p:cNvPr>
            <p:cNvSpPr/>
            <p:nvPr/>
          </p:nvSpPr>
          <p:spPr>
            <a:xfrm>
              <a:off x="12413298" y="8433835"/>
              <a:ext cx="3560302" cy="6831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 dirty="0"/>
            </a:p>
          </p:txBody>
        </p:sp>
      </p:grpSp>
    </p:spTree>
    <p:extLst>
      <p:ext uri="{BB962C8B-B14F-4D97-AF65-F5344CB8AC3E}">
        <p14:creationId xmlns:p14="http://schemas.microsoft.com/office/powerpoint/2010/main" val="3261315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0D9484-D3C5-3247-9A78-DA5A25774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" y="274657"/>
            <a:ext cx="16239890" cy="8869343"/>
          </a:xfrm>
          <a:prstGeom prst="rect">
            <a:avLst/>
          </a:prstGeom>
        </p:spPr>
      </p:pic>
      <p:sp>
        <p:nvSpPr>
          <p:cNvPr id="60" name="Rectángulo 30">
            <a:extLst>
              <a:ext uri="{FF2B5EF4-FFF2-40B4-BE49-F238E27FC236}">
                <a16:creationId xmlns:a16="http://schemas.microsoft.com/office/drawing/2014/main" id="{5B60FB77-9D3B-C047-8F5D-A22F9E1A28E1}"/>
              </a:ext>
            </a:extLst>
          </p:cNvPr>
          <p:cNvSpPr/>
          <p:nvPr/>
        </p:nvSpPr>
        <p:spPr>
          <a:xfrm>
            <a:off x="-9134" y="6086474"/>
            <a:ext cx="16266721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ángulo 30">
            <a:extLst>
              <a:ext uri="{FF2B5EF4-FFF2-40B4-BE49-F238E27FC236}">
                <a16:creationId xmlns:a16="http://schemas.microsoft.com/office/drawing/2014/main" id="{6F2DED3D-2B68-9C4B-BDDF-587D8F48762B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Energía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7029705"/>
            <a:ext cx="234790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Techgen</a:t>
            </a: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613841" y="7029705"/>
            <a:ext cx="1270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896027" y="7001767"/>
            <a:ext cx="6721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Generación de energía a ciclo combinado con una capacidad de 900 MW y una configuración de tres turbinas de gas y una de vapor.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D3818-92AD-F447-AD9E-999EF78707E4}"/>
              </a:ext>
            </a:extLst>
          </p:cNvPr>
          <p:cNvSpPr/>
          <p:nvPr/>
        </p:nvSpPr>
        <p:spPr>
          <a:xfrm>
            <a:off x="2802328" y="7029705"/>
            <a:ext cx="1135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5FD15D96-BF8E-7349-8967-F3E33527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265" y="1836000"/>
            <a:ext cx="2785500" cy="1001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02 | </a:t>
            </a:r>
            <a: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CENTRAL ELÉCTRICA PESQUERÍA</a:t>
            </a:r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 </a:t>
            </a:r>
            <a:endParaRPr lang="en-US" altLang="en-US" sz="1400" b="1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6FC3186D-C0FE-9F4E-AC0E-B06E33222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342" y="1836000"/>
            <a:ext cx="2772767" cy="12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CENTRAL TERMOELÉCTRICA SÚPER CRÍTICA DE SOUTH HELWAN 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6CE56B3E-3955-4145-B31F-14EE41DC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052" y="1836000"/>
            <a:ext cx="2808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05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CENTRAL NUCLEAR ATUCHA II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F8D4A1-7736-D844-B70C-8B6F70FEDD06}"/>
              </a:ext>
            </a:extLst>
          </p:cNvPr>
          <p:cNvGrpSpPr/>
          <p:nvPr/>
        </p:nvGrpSpPr>
        <p:grpSpPr>
          <a:xfrm>
            <a:off x="726775" y="1615963"/>
            <a:ext cx="14882165" cy="767937"/>
            <a:chOff x="726775" y="1615964"/>
            <a:chExt cx="18727333" cy="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82E7CA3-3C97-CD4A-8317-1F35E969CFFF}"/>
                </a:ext>
              </a:extLst>
            </p:cNvPr>
            <p:cNvCxnSpPr>
              <a:cxnSpLocks/>
            </p:cNvCxnSpPr>
            <p:nvPr/>
          </p:nvCxnSpPr>
          <p:spPr>
            <a:xfrm>
              <a:off x="4595650" y="1615964"/>
              <a:ext cx="3566845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69509E-5A7A-D245-89E6-C9D6D6CA94CF}"/>
                </a:ext>
              </a:extLst>
            </p:cNvPr>
            <p:cNvCxnSpPr>
              <a:cxnSpLocks/>
            </p:cNvCxnSpPr>
            <p:nvPr/>
          </p:nvCxnSpPr>
          <p:spPr>
            <a:xfrm>
              <a:off x="726775" y="1615964"/>
              <a:ext cx="359964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85545A-7D3E-AC4F-8DE0-7007572D1729}"/>
                </a:ext>
              </a:extLst>
            </p:cNvPr>
            <p:cNvCxnSpPr>
              <a:cxnSpLocks/>
            </p:cNvCxnSpPr>
            <p:nvPr/>
          </p:nvCxnSpPr>
          <p:spPr>
            <a:xfrm>
              <a:off x="8431722" y="1615964"/>
              <a:ext cx="332589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D5331A-68AB-414C-8E9D-2C8044DA647E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847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3CA322C-4521-384B-9B7C-3878E371BDCA}"/>
                </a:ext>
              </a:extLst>
            </p:cNvPr>
            <p:cNvCxnSpPr>
              <a:cxnSpLocks/>
            </p:cNvCxnSpPr>
            <p:nvPr/>
          </p:nvCxnSpPr>
          <p:spPr>
            <a:xfrm>
              <a:off x="15872015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8">
            <a:extLst>
              <a:ext uri="{FF2B5EF4-FFF2-40B4-BE49-F238E27FC236}">
                <a16:creationId xmlns:a16="http://schemas.microsoft.com/office/drawing/2014/main" id="{208B55B1-42DA-354B-B05D-494CAEA54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5" y="1836000"/>
            <a:ext cx="2846604" cy="11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CENTRAL DE CICLO</a:t>
            </a:r>
            <a:b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COMBINADO NORTE III </a:t>
            </a:r>
            <a:endParaRPr lang="pt" altLang="en-US" sz="140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74890"/>
            <a:ext cx="14869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2"/>
                </a:solidFill>
                <a:cs typeface="Calibri" panose="020F0502020204030204" pitchFamily="34" charset="0"/>
              </a:rPr>
              <a:t>CENTRAL ELÉCTRICA PESQUERÍA</a:t>
            </a:r>
            <a:r>
              <a:rPr lang="en-US" altLang="en-US" sz="3200">
                <a:solidFill>
                  <a:schemeClr val="bg2"/>
                </a:solidFill>
                <a:cs typeface="Calibri" panose="020F0502020204030204" pitchFamily="34" charset="0"/>
              </a:rPr>
              <a:t> [900MW] </a:t>
            </a:r>
            <a:endParaRPr lang="en-US" altLang="en-US" sz="32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D5225-BB3B-F943-BD8B-F516CBD9366B}"/>
              </a:ext>
            </a:extLst>
          </p:cNvPr>
          <p:cNvSpPr/>
          <p:nvPr/>
        </p:nvSpPr>
        <p:spPr>
          <a:xfrm>
            <a:off x="6507396" y="7029705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pic>
        <p:nvPicPr>
          <p:cNvPr id="43" name="Imagen 3">
            <a:extLst>
              <a:ext uri="{FF2B5EF4-FFF2-40B4-BE49-F238E27FC236}">
                <a16:creationId xmlns:a16="http://schemas.microsoft.com/office/drawing/2014/main" id="{8FB48111-5C18-A840-8C2C-69900E99E8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48DAAB5-7F02-FC44-973C-3756465C7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766" y="1808399"/>
            <a:ext cx="2416639" cy="5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cs typeface="Calibri" panose="020F0502020204030204" pitchFamily="34" charset="0"/>
              </a:rPr>
              <a:t>CICLO COMBINADO GENELBA PLUS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E59C45-8536-D048-8B7D-F88D4D915ACA}"/>
              </a:ext>
            </a:extLst>
          </p:cNvPr>
          <p:cNvGrpSpPr/>
          <p:nvPr/>
        </p:nvGrpSpPr>
        <p:grpSpPr>
          <a:xfrm>
            <a:off x="726775" y="8423376"/>
            <a:ext cx="3734206" cy="710164"/>
            <a:chOff x="726775" y="8423376"/>
            <a:chExt cx="3734206" cy="7101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7F4F6A0-A43C-5544-B790-21D35ABCF91D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33" name="Picture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AC7DBDFC-D1CE-6244-9A14-F24BF73CE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3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3A674B53-ABBE-154E-965E-1CFE29D82A50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2" name="Rectangle 1">
              <a:hlinkClick r:id="rId6" action="ppaction://hlinksldjump"/>
              <a:extLst>
                <a:ext uri="{FF2B5EF4-FFF2-40B4-BE49-F238E27FC236}">
                  <a16:creationId xmlns:a16="http://schemas.microsoft.com/office/drawing/2014/main" id="{788D962E-BB99-4149-8B37-D6E7CFDD04A4}"/>
                </a:ext>
              </a:extLst>
            </p:cNvPr>
            <p:cNvSpPr/>
            <p:nvPr/>
          </p:nvSpPr>
          <p:spPr>
            <a:xfrm>
              <a:off x="726775" y="8423376"/>
              <a:ext cx="3714596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E09149-4A5E-0D4A-AB5C-ADEFE6ABA958}"/>
              </a:ext>
            </a:extLst>
          </p:cNvPr>
          <p:cNvGrpSpPr/>
          <p:nvPr/>
        </p:nvGrpSpPr>
        <p:grpSpPr>
          <a:xfrm>
            <a:off x="12413298" y="8444832"/>
            <a:ext cx="3448743" cy="699704"/>
            <a:chOff x="12413298" y="8444832"/>
            <a:chExt cx="3448743" cy="69970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435CD4-E7FF-5E4C-99F2-61B858E0E153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39" name="Picture 38">
                <a:hlinkClick r:id="" action="ppaction://noaction"/>
                <a:extLst>
                  <a:ext uri="{FF2B5EF4-FFF2-40B4-BE49-F238E27FC236}">
                    <a16:creationId xmlns:a16="http://schemas.microsoft.com/office/drawing/2014/main" id="{DAF7B820-AC5B-D442-8961-B35794FFB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42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2F44A6DF-5B16-E34E-889C-ABE26F26181E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8" name="Rectangle 7">
              <a:hlinkClick r:id="rId7" action="ppaction://hlinksldjump"/>
              <a:extLst>
                <a:ext uri="{FF2B5EF4-FFF2-40B4-BE49-F238E27FC236}">
                  <a16:creationId xmlns:a16="http://schemas.microsoft.com/office/drawing/2014/main" id="{B8052F89-86FB-6543-9B97-3ECBA8E0D0B8}"/>
                </a:ext>
              </a:extLst>
            </p:cNvPr>
            <p:cNvSpPr/>
            <p:nvPr/>
          </p:nvSpPr>
          <p:spPr>
            <a:xfrm>
              <a:off x="12413298" y="8444832"/>
              <a:ext cx="3448743" cy="6997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13615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3F28B2-3DC5-D748-8E11-670237B7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085"/>
            <a:ext cx="16257588" cy="7629915"/>
          </a:xfrm>
          <a:prstGeom prst="rect">
            <a:avLst/>
          </a:prstGeom>
        </p:spPr>
      </p:pic>
      <p:sp>
        <p:nvSpPr>
          <p:cNvPr id="36" name="Rectángulo 30">
            <a:extLst>
              <a:ext uri="{FF2B5EF4-FFF2-40B4-BE49-F238E27FC236}">
                <a16:creationId xmlns:a16="http://schemas.microsoft.com/office/drawing/2014/main" id="{3098F3B4-34C7-6C47-9C5F-DE95CAD006C3}"/>
              </a:ext>
            </a:extLst>
          </p:cNvPr>
          <p:cNvSpPr/>
          <p:nvPr/>
        </p:nvSpPr>
        <p:spPr>
          <a:xfrm>
            <a:off x="-9133" y="6086474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ángulo 30">
            <a:extLst>
              <a:ext uri="{FF2B5EF4-FFF2-40B4-BE49-F238E27FC236}">
                <a16:creationId xmlns:a16="http://schemas.microsoft.com/office/drawing/2014/main" id="{6F2DED3D-2B68-9C4B-BDDF-587D8F48762B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Energía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07329"/>
            <a:ext cx="2347901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cs typeface="Calibri Light" panose="020F0302020204030204" pitchFamily="34" charset="0"/>
              </a:rPr>
              <a:t>Upper Egypt Electricity Production Company; Egyptian Electricity Holding Company </a:t>
            </a:r>
            <a:endParaRPr lang="es-ES" altLang="en-US" sz="180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697145" y="6907329"/>
            <a:ext cx="1270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456436" y="6879391"/>
            <a:ext cx="7517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cs typeface="Calibri Light" panose="020F0302020204030204" pitchFamily="34" charset="0"/>
              </a:rPr>
              <a:t>Servicios EPC para los sistemas auxiliares (Balance de Planta) de la Central termoeléctrica Supercrítica alimentada por petróleo y gas. Incluye la instalación de tres calderas de generación de vapor, operadas por 3 turbinas de vapor con una capacidad de generación de 650 MW cada una.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D3818-92AD-F447-AD9E-999EF78707E4}"/>
              </a:ext>
            </a:extLst>
          </p:cNvPr>
          <p:cNvSpPr/>
          <p:nvPr/>
        </p:nvSpPr>
        <p:spPr>
          <a:xfrm>
            <a:off x="3279492" y="6907329"/>
            <a:ext cx="1135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Egipto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5FD15D96-BF8E-7349-8967-F3E33527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265" y="1836000"/>
            <a:ext cx="2785500" cy="1001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CENTRAL ELÉCTRICA PESQUERÍA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7" name="TextBox 8">
            <a:extLst>
              <a:ext uri="{FF2B5EF4-FFF2-40B4-BE49-F238E27FC236}">
                <a16:creationId xmlns:a16="http://schemas.microsoft.com/office/drawing/2014/main" id="{6FC3186D-C0FE-9F4E-AC0E-B06E33222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342" y="1836000"/>
            <a:ext cx="2772767" cy="12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03 | CENTRAL TERMOELÉCTRICA SÚPER CRÍTICA DE SOUTH HELWAN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60E91F-F3E7-B743-A1AB-2E158D755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765" y="1836000"/>
            <a:ext cx="2416639" cy="5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cs typeface="Calibri" panose="020F0502020204030204" pitchFamily="34" charset="0"/>
              </a:rPr>
              <a:t>CICLO COMBINADO GENELBA PLUS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6CE56B3E-3955-4145-B31F-14EE41DC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052" y="1836000"/>
            <a:ext cx="2808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05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CENTRAL NUCLEAR ATUCHA II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F8D4A1-7736-D844-B70C-8B6F70FEDD06}"/>
              </a:ext>
            </a:extLst>
          </p:cNvPr>
          <p:cNvGrpSpPr/>
          <p:nvPr/>
        </p:nvGrpSpPr>
        <p:grpSpPr>
          <a:xfrm>
            <a:off x="726775" y="1615963"/>
            <a:ext cx="14882165" cy="767937"/>
            <a:chOff x="726775" y="1615964"/>
            <a:chExt cx="18727333" cy="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82E7CA3-3C97-CD4A-8317-1F35E969CFFF}"/>
                </a:ext>
              </a:extLst>
            </p:cNvPr>
            <p:cNvCxnSpPr>
              <a:cxnSpLocks/>
            </p:cNvCxnSpPr>
            <p:nvPr/>
          </p:nvCxnSpPr>
          <p:spPr>
            <a:xfrm>
              <a:off x="4595650" y="1615964"/>
              <a:ext cx="3566845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69509E-5A7A-D245-89E6-C9D6D6CA94CF}"/>
                </a:ext>
              </a:extLst>
            </p:cNvPr>
            <p:cNvCxnSpPr>
              <a:cxnSpLocks/>
            </p:cNvCxnSpPr>
            <p:nvPr/>
          </p:nvCxnSpPr>
          <p:spPr>
            <a:xfrm>
              <a:off x="726775" y="1615964"/>
              <a:ext cx="359964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85545A-7D3E-AC4F-8DE0-7007572D1729}"/>
                </a:ext>
              </a:extLst>
            </p:cNvPr>
            <p:cNvCxnSpPr>
              <a:cxnSpLocks/>
            </p:cNvCxnSpPr>
            <p:nvPr/>
          </p:nvCxnSpPr>
          <p:spPr>
            <a:xfrm>
              <a:off x="8431722" y="1615964"/>
              <a:ext cx="3325898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D5331A-68AB-414C-8E9D-2C8044DA647E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847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3CA322C-4521-384B-9B7C-3878E371BDCA}"/>
                </a:ext>
              </a:extLst>
            </p:cNvPr>
            <p:cNvCxnSpPr>
              <a:cxnSpLocks/>
            </p:cNvCxnSpPr>
            <p:nvPr/>
          </p:nvCxnSpPr>
          <p:spPr>
            <a:xfrm>
              <a:off x="15872015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8">
            <a:extLst>
              <a:ext uri="{FF2B5EF4-FFF2-40B4-BE49-F238E27FC236}">
                <a16:creationId xmlns:a16="http://schemas.microsoft.com/office/drawing/2014/main" id="{208B55B1-42DA-354B-B05D-494CAEA54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5" y="1836000"/>
            <a:ext cx="2846604" cy="11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CENTRAL DE CICLO</a:t>
            </a:r>
            <a:b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COMBINADO NORTE III </a:t>
            </a:r>
            <a:endParaRPr lang="pt" altLang="en-US" sz="140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30004"/>
            <a:ext cx="14869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CENTRAL TERMOELÉCTRICA SÚPER CRÍTICA DE SOUTH HELWAN </a:t>
            </a:r>
            <a:r>
              <a:rPr lang="en-US" altLang="en-US" sz="3200">
                <a:solidFill>
                  <a:schemeClr val="bg1"/>
                </a:solidFill>
                <a:cs typeface="Calibri" panose="020F0502020204030204" pitchFamily="34" charset="0"/>
              </a:rPr>
              <a:t>[650MW] </a:t>
            </a:r>
            <a:endParaRPr lang="en-US" altLang="en-US" sz="3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D5225-BB3B-F943-BD8B-F516CBD9366B}"/>
              </a:ext>
            </a:extLst>
          </p:cNvPr>
          <p:cNvSpPr/>
          <p:nvPr/>
        </p:nvSpPr>
        <p:spPr>
          <a:xfrm>
            <a:off x="6383412" y="6907329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pic>
        <p:nvPicPr>
          <p:cNvPr id="41" name="Imagen 3">
            <a:extLst>
              <a:ext uri="{FF2B5EF4-FFF2-40B4-BE49-F238E27FC236}">
                <a16:creationId xmlns:a16="http://schemas.microsoft.com/office/drawing/2014/main" id="{C348901E-863A-834C-94F8-3A287A387B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F400D5-67CE-2542-A536-7E76DD082011}"/>
              </a:ext>
            </a:extLst>
          </p:cNvPr>
          <p:cNvGrpSpPr/>
          <p:nvPr/>
        </p:nvGrpSpPr>
        <p:grpSpPr>
          <a:xfrm>
            <a:off x="726775" y="8433836"/>
            <a:ext cx="3734206" cy="710164"/>
            <a:chOff x="726775" y="8433836"/>
            <a:chExt cx="3734206" cy="7101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7F4F6A0-A43C-5544-B790-21D35ABCF91D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33" name="Picture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AC7DBDFC-D1CE-6244-9A14-F24BF73CE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3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3A674B53-ABBE-154E-965E-1CFE29D82A50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2" name="Rectangle 1">
              <a:hlinkClick r:id="rId6" action="ppaction://hlinksldjump"/>
              <a:extLst>
                <a:ext uri="{FF2B5EF4-FFF2-40B4-BE49-F238E27FC236}">
                  <a16:creationId xmlns:a16="http://schemas.microsoft.com/office/drawing/2014/main" id="{AE861950-F559-B249-A83F-670C265A3905}"/>
                </a:ext>
              </a:extLst>
            </p:cNvPr>
            <p:cNvSpPr/>
            <p:nvPr/>
          </p:nvSpPr>
          <p:spPr>
            <a:xfrm>
              <a:off x="726775" y="8433836"/>
              <a:ext cx="3734206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0D626B-09E7-6B4D-B20C-A2003B584DC4}"/>
              </a:ext>
            </a:extLst>
          </p:cNvPr>
          <p:cNvGrpSpPr/>
          <p:nvPr/>
        </p:nvGrpSpPr>
        <p:grpSpPr>
          <a:xfrm>
            <a:off x="12214895" y="8433836"/>
            <a:ext cx="3734206" cy="710164"/>
            <a:chOff x="12214895" y="8433836"/>
            <a:chExt cx="3734206" cy="71016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435CD4-E7FF-5E4C-99F2-61B858E0E153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39" name="Picture 38">
                <a:hlinkClick r:id="" action="ppaction://noaction"/>
                <a:extLst>
                  <a:ext uri="{FF2B5EF4-FFF2-40B4-BE49-F238E27FC236}">
                    <a16:creationId xmlns:a16="http://schemas.microsoft.com/office/drawing/2014/main" id="{DAF7B820-AC5B-D442-8961-B35794FFB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42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2F44A6DF-5B16-E34E-889C-ABE26F26181E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40" name="Rectangle 39">
              <a:hlinkClick r:id="rId7" action="ppaction://hlinksldjump"/>
              <a:extLst>
                <a:ext uri="{FF2B5EF4-FFF2-40B4-BE49-F238E27FC236}">
                  <a16:creationId xmlns:a16="http://schemas.microsoft.com/office/drawing/2014/main" id="{BE5683E4-CC3F-BC49-AC6C-135362A074B0}"/>
                </a:ext>
              </a:extLst>
            </p:cNvPr>
            <p:cNvSpPr/>
            <p:nvPr/>
          </p:nvSpPr>
          <p:spPr>
            <a:xfrm>
              <a:off x="12214895" y="8433836"/>
              <a:ext cx="3734206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233780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DDC997-895B-C646-9725-635348E849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"/>
          <a:stretch/>
        </p:blipFill>
        <p:spPr>
          <a:xfrm>
            <a:off x="-6365" y="0"/>
            <a:ext cx="16263953" cy="9144000"/>
          </a:xfrm>
          <a:prstGeom prst="rect">
            <a:avLst/>
          </a:prstGeom>
        </p:spPr>
      </p:pic>
      <p:sp>
        <p:nvSpPr>
          <p:cNvPr id="58" name="Rectángulo 30">
            <a:extLst>
              <a:ext uri="{FF2B5EF4-FFF2-40B4-BE49-F238E27FC236}">
                <a16:creationId xmlns:a16="http://schemas.microsoft.com/office/drawing/2014/main" id="{6943A721-DA8A-8B45-856F-B92810AD7DE4}"/>
              </a:ext>
            </a:extLst>
          </p:cNvPr>
          <p:cNvSpPr/>
          <p:nvPr/>
        </p:nvSpPr>
        <p:spPr>
          <a:xfrm>
            <a:off x="-205273" y="6086474"/>
            <a:ext cx="16469226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Rectángulo 30">
            <a:extLst>
              <a:ext uri="{FF2B5EF4-FFF2-40B4-BE49-F238E27FC236}">
                <a16:creationId xmlns:a16="http://schemas.microsoft.com/office/drawing/2014/main" id="{E71F4067-B552-4647-9F3D-6548E79B0304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Rectángulo 30">
            <a:extLst>
              <a:ext uri="{FF2B5EF4-FFF2-40B4-BE49-F238E27FC236}">
                <a16:creationId xmlns:a16="http://schemas.microsoft.com/office/drawing/2014/main" id="{863CD85D-DABB-1D48-B82B-33F1C7D6AC83}"/>
              </a:ext>
            </a:extLst>
          </p:cNvPr>
          <p:cNvSpPr/>
          <p:nvPr/>
        </p:nvSpPr>
        <p:spPr>
          <a:xfrm>
            <a:off x="0" y="1615964"/>
            <a:ext cx="16257588" cy="984758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81419F-BC26-F046-8F01-8212B1B6090A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Energía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40660"/>
            <a:ext cx="13874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2"/>
                </a:solidFill>
                <a:cs typeface="Calibri" panose="020F0502020204030204" pitchFamily="34" charset="0"/>
              </a:rPr>
              <a:t>CENTRAL DE CICLO COMBINADO GENELBA PLUS </a:t>
            </a:r>
            <a:r>
              <a:rPr lang="en-US" altLang="en-US" sz="3200">
                <a:solidFill>
                  <a:schemeClr val="bg2"/>
                </a:solidFill>
                <a:cs typeface="Calibri" panose="020F0502020204030204" pitchFamily="34" charset="0"/>
              </a:rPr>
              <a:t>[360MW]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2" y="7069167"/>
            <a:ext cx="162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Pampa Energía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806386" y="706916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625318" y="7041229"/>
            <a:ext cx="7099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Ampliación de la Central Termoeléctrica GENELBA, partiendo de una turbina a gas (169 MW) existente a un ciclo combinado de configuración 2+1 de 360 MW de potencia.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D3818-92AD-F447-AD9E-999EF78707E4}"/>
              </a:ext>
            </a:extLst>
          </p:cNvPr>
          <p:cNvSpPr/>
          <p:nvPr/>
        </p:nvSpPr>
        <p:spPr>
          <a:xfrm>
            <a:off x="2934143" y="706916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226BFA-EC88-D14E-B80A-BA504AB8A49C}"/>
              </a:ext>
            </a:extLst>
          </p:cNvPr>
          <p:cNvGrpSpPr/>
          <p:nvPr/>
        </p:nvGrpSpPr>
        <p:grpSpPr>
          <a:xfrm>
            <a:off x="726775" y="1615963"/>
            <a:ext cx="14882165" cy="767937"/>
            <a:chOff x="726775" y="1615964"/>
            <a:chExt cx="18727333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E6C431A-EEA0-5449-84BD-EA3D5D50273F}"/>
                </a:ext>
              </a:extLst>
            </p:cNvPr>
            <p:cNvCxnSpPr>
              <a:cxnSpLocks/>
            </p:cNvCxnSpPr>
            <p:nvPr/>
          </p:nvCxnSpPr>
          <p:spPr>
            <a:xfrm>
              <a:off x="4595650" y="1615964"/>
              <a:ext cx="3566845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446B425-6169-824D-B387-08897F8AD701}"/>
                </a:ext>
              </a:extLst>
            </p:cNvPr>
            <p:cNvCxnSpPr>
              <a:cxnSpLocks/>
            </p:cNvCxnSpPr>
            <p:nvPr/>
          </p:nvCxnSpPr>
          <p:spPr>
            <a:xfrm>
              <a:off x="726775" y="1615964"/>
              <a:ext cx="3599648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BF8D976-D3F8-1647-8438-32766B23C016}"/>
                </a:ext>
              </a:extLst>
            </p:cNvPr>
            <p:cNvCxnSpPr>
              <a:cxnSpLocks/>
            </p:cNvCxnSpPr>
            <p:nvPr/>
          </p:nvCxnSpPr>
          <p:spPr>
            <a:xfrm>
              <a:off x="8431722" y="1615964"/>
              <a:ext cx="3325898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537131-92E1-6D4C-BF72-66924A729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847" y="1615964"/>
              <a:ext cx="3582093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83007B-B42A-D64D-8509-7E2DA2C4047E}"/>
                </a:ext>
              </a:extLst>
            </p:cNvPr>
            <p:cNvCxnSpPr>
              <a:cxnSpLocks/>
            </p:cNvCxnSpPr>
            <p:nvPr/>
          </p:nvCxnSpPr>
          <p:spPr>
            <a:xfrm>
              <a:off x="15872015" y="1615964"/>
              <a:ext cx="3582093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35109B4-835E-B547-8F60-D604F4E3BFC9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6" name="Picture 45">
              <a:hlinkClick r:id="rId4" action="ppaction://hlinksldjump"/>
              <a:extLst>
                <a:ext uri="{FF2B5EF4-FFF2-40B4-BE49-F238E27FC236}">
                  <a16:creationId xmlns:a16="http://schemas.microsoft.com/office/drawing/2014/main" id="{606F6284-0AE2-4C44-BA12-B809B6D0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4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258EFBCA-DDD5-D041-B817-E0C239B4A722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6B8C783-04C6-9A4F-B793-41E6F44536A3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9" name="Picture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442B2B3D-1DC5-B244-A020-D83BCFA9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50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B6D010C9-4794-5648-9782-8F32FFD2F188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5" name="Imagen 3">
            <a:extLst>
              <a:ext uri="{FF2B5EF4-FFF2-40B4-BE49-F238E27FC236}">
                <a16:creationId xmlns:a16="http://schemas.microsoft.com/office/drawing/2014/main" id="{6BF25767-B4A5-FE4C-8043-E3A22D66B0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51" name="TextBox 8">
            <a:extLst>
              <a:ext uri="{FF2B5EF4-FFF2-40B4-BE49-F238E27FC236}">
                <a16:creationId xmlns:a16="http://schemas.microsoft.com/office/drawing/2014/main" id="{321E5093-9668-9E43-A794-720901686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265" y="1836000"/>
            <a:ext cx="2785500" cy="1001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CENTRAL ELÉCTRICA PESQUERÍA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2" name="TextBox 8">
            <a:extLst>
              <a:ext uri="{FF2B5EF4-FFF2-40B4-BE49-F238E27FC236}">
                <a16:creationId xmlns:a16="http://schemas.microsoft.com/office/drawing/2014/main" id="{34900658-7F73-EA46-AD7A-3F7DFC5B9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342" y="1836000"/>
            <a:ext cx="2772767" cy="12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n-US" altLang="en-US" sz="1400">
                <a:solidFill>
                  <a:schemeClr val="bg1"/>
                </a:solidFill>
                <a:cs typeface="Calibri" panose="020F0502020204030204" pitchFamily="34" charset="0"/>
              </a:rPr>
              <a:t>CENTRAL TERMOELÉCTRICA SÚPER CRÍTICA DE SOUTH HELWAN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B4CA03-AB6B-3B46-96E5-FC257171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765" y="1836000"/>
            <a:ext cx="2416639" cy="5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accent2"/>
                </a:solidFill>
                <a:cs typeface="Calibri Light" panose="020F0302020204030204" pitchFamily="34" charset="0"/>
              </a:rPr>
              <a:t>04 | </a:t>
            </a:r>
            <a:r>
              <a:rPr lang="en-US" altLang="en-US" sz="1400">
                <a:solidFill>
                  <a:schemeClr val="accent2"/>
                </a:solidFill>
                <a:cs typeface="Calibri" panose="020F0502020204030204" pitchFamily="34" charset="0"/>
              </a:rPr>
              <a:t>CICLO COMBINADO GENELBA PLUS</a:t>
            </a:r>
            <a:r>
              <a:rPr lang="pt" altLang="en-US" sz="140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 b="1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E3CC4D69-AEE0-FD40-8054-4D98D37C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052" y="1836000"/>
            <a:ext cx="2808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05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 Light" panose="020F0302020204030204" pitchFamily="34" charset="0"/>
              </a:rPr>
              <a:t>CENTRAL NUCLEAR ATUCHA II </a:t>
            </a:r>
            <a:r>
              <a:rPr lang="en-US" altLang="en-US" sz="1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5" name="TextBox 8">
            <a:extLst>
              <a:ext uri="{FF2B5EF4-FFF2-40B4-BE49-F238E27FC236}">
                <a16:creationId xmlns:a16="http://schemas.microsoft.com/office/drawing/2014/main" id="{A7EC25DD-DDAF-EF4F-89C1-28B5D38DF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5" y="1836000"/>
            <a:ext cx="2846604" cy="11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CENTRAL DE CICLO</a:t>
            </a:r>
            <a:b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COMBINADO NORTE III </a:t>
            </a:r>
            <a:endParaRPr lang="pt" altLang="en-US" sz="140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0F75FD-A101-6D45-BD10-3D57EF1618F8}"/>
              </a:ext>
            </a:extLst>
          </p:cNvPr>
          <p:cNvSpPr/>
          <p:nvPr/>
        </p:nvSpPr>
        <p:spPr>
          <a:xfrm>
            <a:off x="6623354" y="7059726"/>
            <a:ext cx="1671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214019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9774CC-9CA6-9B42-B5D5-8311D45847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165"/>
            <a:ext cx="16257588" cy="8566150"/>
          </a:xfrm>
          <a:prstGeom prst="rect">
            <a:avLst/>
          </a:prstGeom>
        </p:spPr>
      </p:pic>
      <p:sp>
        <p:nvSpPr>
          <p:cNvPr id="35" name="Rectángulo 30">
            <a:extLst>
              <a:ext uri="{FF2B5EF4-FFF2-40B4-BE49-F238E27FC236}">
                <a16:creationId xmlns:a16="http://schemas.microsoft.com/office/drawing/2014/main" id="{AC540710-2C94-A541-8995-6B35BD439180}"/>
              </a:ext>
            </a:extLst>
          </p:cNvPr>
          <p:cNvSpPr/>
          <p:nvPr/>
        </p:nvSpPr>
        <p:spPr>
          <a:xfrm>
            <a:off x="0" y="6086475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Rectángulo 30">
            <a:extLst>
              <a:ext uri="{FF2B5EF4-FFF2-40B4-BE49-F238E27FC236}">
                <a16:creationId xmlns:a16="http://schemas.microsoft.com/office/drawing/2014/main" id="{D9D65951-D987-4D4D-83DC-237AF50C1966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1127236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Energía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94161"/>
            <a:ext cx="13874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2"/>
                </a:solidFill>
                <a:cs typeface="Calibri" panose="020F0502020204030204" pitchFamily="34" charset="0"/>
              </a:rPr>
              <a:t>CENTRAL NUCLEAR ATUCHA II </a:t>
            </a:r>
            <a:r>
              <a:rPr lang="en-US" altLang="en-US" sz="3200">
                <a:solidFill>
                  <a:schemeClr val="bg2"/>
                </a:solidFill>
                <a:cs typeface="Calibri" panose="020F0502020204030204" pitchFamily="34" charset="0"/>
              </a:rPr>
              <a:t>[</a:t>
            </a:r>
            <a:r>
              <a:rPr lang="en-US" altLang="en-US" sz="3200">
                <a:solidFill>
                  <a:schemeClr val="bg1"/>
                </a:solidFill>
                <a:cs typeface="Calibri" panose="020F0502020204030204" pitchFamily="34" charset="0"/>
              </a:rPr>
              <a:t>700MW</a:t>
            </a:r>
            <a:r>
              <a:rPr lang="en-US" altLang="en-US" sz="3200">
                <a:solidFill>
                  <a:schemeClr val="bg2"/>
                </a:solidFill>
                <a:cs typeface="Calibri" panose="020F0502020204030204" pitchFamily="34" charset="0"/>
              </a:rPr>
              <a:t>] </a:t>
            </a:r>
            <a:endParaRPr lang="en-US" altLang="en-US" sz="32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2" y="7007170"/>
            <a:ext cx="2186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pt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Núcleoeléctrica Argentina </a:t>
            </a:r>
            <a:endParaRPr lang="es-ES" altLang="en-US" sz="1800" err="1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043450" y="700717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773881" y="6979232"/>
            <a:ext cx="7360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Montaje mecánico en el edificio auxiliar del reactor (Edificio UKA)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DD3818-92AD-F447-AD9E-999EF78707E4}"/>
              </a:ext>
            </a:extLst>
          </p:cNvPr>
          <p:cNvSpPr/>
          <p:nvPr/>
        </p:nvSpPr>
        <p:spPr>
          <a:xfrm>
            <a:off x="3154610" y="700717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631E83A-ADE6-CA43-AE7F-99B8062A3D1E}"/>
              </a:ext>
            </a:extLst>
          </p:cNvPr>
          <p:cNvGrpSpPr/>
          <p:nvPr/>
        </p:nvGrpSpPr>
        <p:grpSpPr>
          <a:xfrm>
            <a:off x="726775" y="1615963"/>
            <a:ext cx="14882165" cy="767937"/>
            <a:chOff x="726775" y="1615964"/>
            <a:chExt cx="18727333" cy="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AADCF5-FCA5-0C4F-9E97-87872EC3F18C}"/>
                </a:ext>
              </a:extLst>
            </p:cNvPr>
            <p:cNvCxnSpPr>
              <a:cxnSpLocks/>
            </p:cNvCxnSpPr>
            <p:nvPr/>
          </p:nvCxnSpPr>
          <p:spPr>
            <a:xfrm>
              <a:off x="4595650" y="1615964"/>
              <a:ext cx="3566845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8C3DAC2-86BA-E44C-A0B4-5755522FF2A3}"/>
                </a:ext>
              </a:extLst>
            </p:cNvPr>
            <p:cNvCxnSpPr>
              <a:cxnSpLocks/>
            </p:cNvCxnSpPr>
            <p:nvPr/>
          </p:nvCxnSpPr>
          <p:spPr>
            <a:xfrm>
              <a:off x="726775" y="1615964"/>
              <a:ext cx="3599648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D64C4AD-6219-3045-966A-5FBC7197A714}"/>
                </a:ext>
              </a:extLst>
            </p:cNvPr>
            <p:cNvCxnSpPr>
              <a:cxnSpLocks/>
            </p:cNvCxnSpPr>
            <p:nvPr/>
          </p:nvCxnSpPr>
          <p:spPr>
            <a:xfrm>
              <a:off x="8431722" y="1615964"/>
              <a:ext cx="3325898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6BB2637-4BF3-F842-886A-AE0C3C7F3B8D}"/>
                </a:ext>
              </a:extLst>
            </p:cNvPr>
            <p:cNvCxnSpPr>
              <a:cxnSpLocks/>
            </p:cNvCxnSpPr>
            <p:nvPr/>
          </p:nvCxnSpPr>
          <p:spPr>
            <a:xfrm>
              <a:off x="12026847" y="1615964"/>
              <a:ext cx="3582093" cy="0"/>
            </a:xfrm>
            <a:prstGeom prst="line">
              <a:avLst/>
            </a:prstGeom>
            <a:ln w="762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BB59E8-DBDF-974F-814B-F0BDEFB1E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872015" y="1615964"/>
              <a:ext cx="3582093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48CE61-DA57-F04B-AFE5-CD043C474FA1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61DB9DD9-220B-B74C-B48F-B25C6D586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D3CB3945-41A6-B54F-ABFD-61577D83C74B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FCD842-27D9-2042-99E8-C796DF2336F0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39" name="Picture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61A93E07-B5BE-654C-A5CE-CF6AA09E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3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DACA8F48-85A1-874A-8CFB-8AAAAF4ED705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6" name="Imagen 3">
            <a:extLst>
              <a:ext uri="{FF2B5EF4-FFF2-40B4-BE49-F238E27FC236}">
                <a16:creationId xmlns:a16="http://schemas.microsoft.com/office/drawing/2014/main" id="{C392FC7F-678B-0744-884A-814C0A5ED7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59" name="TextBox 8">
            <a:extLst>
              <a:ext uri="{FF2B5EF4-FFF2-40B4-BE49-F238E27FC236}">
                <a16:creationId xmlns:a16="http://schemas.microsoft.com/office/drawing/2014/main" id="{DF67EFF9-2BA1-DE4A-8A00-94F525B65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265" y="1836000"/>
            <a:ext cx="2785500" cy="10011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CENTRAL ELÉCTRICA PESQUERÍA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id="{6870E0AF-3456-704E-8079-B6C048EA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342" y="1836000"/>
            <a:ext cx="2772767" cy="12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n-US" altLang="en-US" sz="1400">
                <a:solidFill>
                  <a:schemeClr val="bg1"/>
                </a:solidFill>
                <a:cs typeface="Calibri" panose="020F0502020204030204" pitchFamily="34" charset="0"/>
              </a:rPr>
              <a:t>CENTRAL TERMOELÉCTRICA SÚPER CRÍTICA DE SOUTH HELWAN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A6DDAC-3AE9-B549-BD22-717A335DD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765" y="1836000"/>
            <a:ext cx="2416639" cy="5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bg2"/>
                </a:solidFill>
                <a:cs typeface="Calibri Light" panose="020F03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cs typeface="Calibri" panose="020F0502020204030204" pitchFamily="34" charset="0"/>
              </a:rPr>
              <a:t>CICLO COMBINADO GENELBA PLUS</a:t>
            </a:r>
            <a:r>
              <a:rPr lang="pt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 b="1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62" name="TextBox 10">
            <a:extLst>
              <a:ext uri="{FF2B5EF4-FFF2-40B4-BE49-F238E27FC236}">
                <a16:creationId xmlns:a16="http://schemas.microsoft.com/office/drawing/2014/main" id="{E6A2601B-BEDF-7F43-A0FF-70990D52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052" y="1836000"/>
            <a:ext cx="2808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en-US" altLang="en-US" sz="1400" b="1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05 | </a:t>
            </a:r>
            <a:r>
              <a:rPr lang="en-US" altLang="en-US" sz="140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CENTRAL NUCLEAR ATUCHA II </a:t>
            </a:r>
            <a:r>
              <a:rPr lang="en-US" altLang="en-US" sz="140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sz="1400">
              <a:solidFill>
                <a:schemeClr val="accent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3" name="TextBox 8">
            <a:extLst>
              <a:ext uri="{FF2B5EF4-FFF2-40B4-BE49-F238E27FC236}">
                <a16:creationId xmlns:a16="http://schemas.microsoft.com/office/drawing/2014/main" id="{4418DBEF-C56A-1D4E-8629-1B73BA66E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5" y="1836000"/>
            <a:ext cx="2846604" cy="11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CENTRAL DE CICLO</a:t>
            </a:r>
            <a:b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pt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COMBINADO NORTE III </a:t>
            </a:r>
            <a:endParaRPr lang="pt" altLang="en-US" sz="140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830214E-44FC-784C-AD5B-CE8A862EF8B2}"/>
              </a:ext>
            </a:extLst>
          </p:cNvPr>
          <p:cNvSpPr/>
          <p:nvPr/>
        </p:nvSpPr>
        <p:spPr>
          <a:xfrm>
            <a:off x="6739010" y="7008927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498143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479D77D-668E-8146-A7C4-F26A9C599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39" r="2456"/>
          <a:stretch/>
        </p:blipFill>
        <p:spPr>
          <a:xfrm>
            <a:off x="-9161" y="-80376"/>
            <a:ext cx="16602171" cy="9224376"/>
          </a:xfrm>
          <a:prstGeom prst="rect">
            <a:avLst/>
          </a:prstGeom>
        </p:spPr>
      </p:pic>
      <p:sp>
        <p:nvSpPr>
          <p:cNvPr id="23" name="Rectángulo 30">
            <a:extLst>
              <a:ext uri="{FF2B5EF4-FFF2-40B4-BE49-F238E27FC236}">
                <a16:creationId xmlns:a16="http://schemas.microsoft.com/office/drawing/2014/main" id="{7EDE16A5-1BE0-B54A-9DA8-9597C86E4921}"/>
              </a:ext>
            </a:extLst>
          </p:cNvPr>
          <p:cNvSpPr/>
          <p:nvPr/>
        </p:nvSpPr>
        <p:spPr>
          <a:xfrm>
            <a:off x="42341" y="-10920"/>
            <a:ext cx="16462809" cy="9154920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41E39A1C-C0D4-7140-8BF3-E65C4817C353}"/>
              </a:ext>
            </a:extLst>
          </p:cNvPr>
          <p:cNvSpPr/>
          <p:nvPr/>
        </p:nvSpPr>
        <p:spPr>
          <a:xfrm>
            <a:off x="-97020" y="0"/>
            <a:ext cx="16602171" cy="9144000"/>
          </a:xfrm>
          <a:prstGeom prst="rect">
            <a:avLst/>
          </a:prstGeom>
          <a:gradFill>
            <a:gsLst>
              <a:gs pos="30000">
                <a:schemeClr val="accent5">
                  <a:alpha val="50000"/>
                </a:schemeClr>
              </a:gs>
              <a:gs pos="100000">
                <a:schemeClr val="tx1">
                  <a:lumMod val="73000"/>
                  <a:alpha val="1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A85E60-D0E0-D647-BA32-240E0070F320}"/>
              </a:ext>
            </a:extLst>
          </p:cNvPr>
          <p:cNvSpPr/>
          <p:nvPr/>
        </p:nvSpPr>
        <p:spPr>
          <a:xfrm>
            <a:off x="0" y="-10919"/>
            <a:ext cx="16505150" cy="3118424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1423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2/</a:t>
            </a:r>
            <a:r>
              <a:rPr lang="es-ES_tradnl" sz="4800" b="1" err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&amp;Gas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9B3AEC7-861C-E947-9A9D-4A6721A731D7}"/>
              </a:ext>
            </a:extLst>
          </p:cNvPr>
          <p:cNvSpPr/>
          <p:nvPr/>
        </p:nvSpPr>
        <p:spPr>
          <a:xfrm>
            <a:off x="818873" y="2408652"/>
            <a:ext cx="33577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100" b="1" i="1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UPSTREAM</a:t>
            </a:r>
          </a:p>
        </p:txBody>
      </p:sp>
      <p:sp>
        <p:nvSpPr>
          <p:cNvPr id="70" name="TextBox 5">
            <a:extLst>
              <a:ext uri="{FF2B5EF4-FFF2-40B4-BE49-F238E27FC236}">
                <a16:creationId xmlns:a16="http://schemas.microsoft.com/office/drawing/2014/main" id="{F7A17968-9485-574A-9C3E-CBE8060DB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73" y="4070797"/>
            <a:ext cx="3134719" cy="74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Plataformas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instalaciones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boca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pozo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1" name="TextBox 5">
            <a:extLst>
              <a:ext uri="{FF2B5EF4-FFF2-40B4-BE49-F238E27FC236}">
                <a16:creationId xmlns:a16="http://schemas.microsoft.com/office/drawing/2014/main" id="{6AC48A2A-384F-0646-9F13-7B25358C3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73" y="5650896"/>
            <a:ext cx="2531483" cy="7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Ductos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multifaséticos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flujo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captación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2" name="TextBox 5">
            <a:extLst>
              <a:ext uri="{FF2B5EF4-FFF2-40B4-BE49-F238E27FC236}">
                <a16:creationId xmlns:a16="http://schemas.microsoft.com/office/drawing/2014/main" id="{FF2F6A7B-A200-944B-841C-64628B37B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80" y="4070797"/>
            <a:ext cx="2892320" cy="102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tratamiento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gas,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petróleo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agua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3" name="TextBox 5">
            <a:extLst>
              <a:ext uri="{FF2B5EF4-FFF2-40B4-BE49-F238E27FC236}">
                <a16:creationId xmlns:a16="http://schemas.microsoft.com/office/drawing/2014/main" id="{B8A0E634-2CBD-8543-991F-071364AA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336" y="5650896"/>
            <a:ext cx="2234302" cy="53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Electrificación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yacimientos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7AE61A5-C574-0F48-B741-3B6B509FD166}"/>
              </a:ext>
            </a:extLst>
          </p:cNvPr>
          <p:cNvSpPr/>
          <p:nvPr/>
        </p:nvSpPr>
        <p:spPr>
          <a:xfrm>
            <a:off x="8800179" y="2408652"/>
            <a:ext cx="33577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100" b="1" i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MIDSTREAM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4A7D1-BE58-0144-9316-572F999954C9}"/>
              </a:ext>
            </a:extLst>
          </p:cNvPr>
          <p:cNvSpPr/>
          <p:nvPr/>
        </p:nvSpPr>
        <p:spPr>
          <a:xfrm>
            <a:off x="8769158" y="5633311"/>
            <a:ext cx="32853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E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Instalaciones de bombeo </a:t>
            </a:r>
            <a:br>
              <a:rPr lang="es-E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E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y compresión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FB76691-FF22-FC40-BA62-6F3623BE7AEA}"/>
              </a:ext>
            </a:extLst>
          </p:cNvPr>
          <p:cNvSpPr/>
          <p:nvPr/>
        </p:nvSpPr>
        <p:spPr>
          <a:xfrm>
            <a:off x="12404830" y="4070797"/>
            <a:ext cx="32728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Tanques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almacenamiento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913D79-B9DE-6041-B23B-87ED93058D5B}"/>
              </a:ext>
            </a:extLst>
          </p:cNvPr>
          <p:cNvSpPr/>
          <p:nvPr/>
        </p:nvSpPr>
        <p:spPr>
          <a:xfrm>
            <a:off x="8800179" y="4070797"/>
            <a:ext cx="243932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Ductos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troncales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para gas,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petróleo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líquidos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A9DA73A-B31A-7649-BC83-CAF8C445BFE2}"/>
              </a:ext>
            </a:extLst>
          </p:cNvPr>
          <p:cNvSpPr/>
          <p:nvPr/>
        </p:nvSpPr>
        <p:spPr>
          <a:xfrm>
            <a:off x="12404830" y="5648441"/>
            <a:ext cx="36603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acondicionamiento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crudo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2F05F1E-8ED4-0D44-B678-DE14D0EF27D7}"/>
              </a:ext>
            </a:extLst>
          </p:cNvPr>
          <p:cNvSpPr/>
          <p:nvPr/>
        </p:nvSpPr>
        <p:spPr>
          <a:xfrm>
            <a:off x="8762722" y="6907830"/>
            <a:ext cx="3253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E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Terminales de licuefacción y regasificación de GNL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E9FD051-A7E8-C143-AC6E-92E9D921A08E}"/>
              </a:ext>
            </a:extLst>
          </p:cNvPr>
          <p:cNvSpPr/>
          <p:nvPr/>
        </p:nvSpPr>
        <p:spPr>
          <a:xfrm>
            <a:off x="12404830" y="6890245"/>
            <a:ext cx="34638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E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 de deshidratación, ajuste del punto de rocío </a:t>
            </a:r>
            <a:br>
              <a:rPr lang="es-E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endulzamiento de gas </a:t>
            </a:r>
            <a:endParaRPr lang="en-US" altLang="en-US" sz="21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Conector recto 36">
            <a:extLst>
              <a:ext uri="{FF2B5EF4-FFF2-40B4-BE49-F238E27FC236}">
                <a16:creationId xmlns:a16="http://schemas.microsoft.com/office/drawing/2014/main" id="{559A628C-A6DD-9743-B1AA-C44102CBB759}"/>
              </a:ext>
            </a:extLst>
          </p:cNvPr>
          <p:cNvCxnSpPr>
            <a:cxnSpLocks/>
          </p:cNvCxnSpPr>
          <p:nvPr/>
        </p:nvCxnSpPr>
        <p:spPr>
          <a:xfrm>
            <a:off x="818873" y="664869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36">
            <a:extLst>
              <a:ext uri="{FF2B5EF4-FFF2-40B4-BE49-F238E27FC236}">
                <a16:creationId xmlns:a16="http://schemas.microsoft.com/office/drawing/2014/main" id="{4034A187-8CBF-CB45-8CE3-1F9CB52BCAEF}"/>
              </a:ext>
            </a:extLst>
          </p:cNvPr>
          <p:cNvCxnSpPr>
            <a:cxnSpLocks/>
          </p:cNvCxnSpPr>
          <p:nvPr/>
        </p:nvCxnSpPr>
        <p:spPr>
          <a:xfrm>
            <a:off x="4460980" y="664869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36">
            <a:extLst>
              <a:ext uri="{FF2B5EF4-FFF2-40B4-BE49-F238E27FC236}">
                <a16:creationId xmlns:a16="http://schemas.microsoft.com/office/drawing/2014/main" id="{7E7FCCEE-097A-B541-929B-6FC370736E27}"/>
              </a:ext>
            </a:extLst>
          </p:cNvPr>
          <p:cNvCxnSpPr>
            <a:cxnSpLocks/>
          </p:cNvCxnSpPr>
          <p:nvPr/>
        </p:nvCxnSpPr>
        <p:spPr>
          <a:xfrm>
            <a:off x="818873" y="5391761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36">
            <a:extLst>
              <a:ext uri="{FF2B5EF4-FFF2-40B4-BE49-F238E27FC236}">
                <a16:creationId xmlns:a16="http://schemas.microsoft.com/office/drawing/2014/main" id="{DF56DDBC-B306-2F47-BDD5-0211AF263113}"/>
              </a:ext>
            </a:extLst>
          </p:cNvPr>
          <p:cNvCxnSpPr>
            <a:cxnSpLocks/>
          </p:cNvCxnSpPr>
          <p:nvPr/>
        </p:nvCxnSpPr>
        <p:spPr>
          <a:xfrm>
            <a:off x="4460980" y="5391761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36">
            <a:extLst>
              <a:ext uri="{FF2B5EF4-FFF2-40B4-BE49-F238E27FC236}">
                <a16:creationId xmlns:a16="http://schemas.microsoft.com/office/drawing/2014/main" id="{BE103E17-9FF0-4F4E-AD6A-CE2692062008}"/>
              </a:ext>
            </a:extLst>
          </p:cNvPr>
          <p:cNvCxnSpPr>
            <a:cxnSpLocks/>
          </p:cNvCxnSpPr>
          <p:nvPr/>
        </p:nvCxnSpPr>
        <p:spPr>
          <a:xfrm>
            <a:off x="8762723" y="7905630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6">
            <a:extLst>
              <a:ext uri="{FF2B5EF4-FFF2-40B4-BE49-F238E27FC236}">
                <a16:creationId xmlns:a16="http://schemas.microsoft.com/office/drawing/2014/main" id="{E0FF0F96-6428-D740-ABEE-96C2E3933B37}"/>
              </a:ext>
            </a:extLst>
          </p:cNvPr>
          <p:cNvCxnSpPr>
            <a:cxnSpLocks/>
          </p:cNvCxnSpPr>
          <p:nvPr/>
        </p:nvCxnSpPr>
        <p:spPr>
          <a:xfrm>
            <a:off x="12404830" y="8081479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6">
            <a:extLst>
              <a:ext uri="{FF2B5EF4-FFF2-40B4-BE49-F238E27FC236}">
                <a16:creationId xmlns:a16="http://schemas.microsoft.com/office/drawing/2014/main" id="{1F69F5D7-5A8E-FF49-A677-4D8870BCE062}"/>
              </a:ext>
            </a:extLst>
          </p:cNvPr>
          <p:cNvCxnSpPr>
            <a:cxnSpLocks/>
          </p:cNvCxnSpPr>
          <p:nvPr/>
        </p:nvCxnSpPr>
        <p:spPr>
          <a:xfrm>
            <a:off x="8762723" y="5240332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6">
            <a:extLst>
              <a:ext uri="{FF2B5EF4-FFF2-40B4-BE49-F238E27FC236}">
                <a16:creationId xmlns:a16="http://schemas.microsoft.com/office/drawing/2014/main" id="{442B55E1-C033-3D4C-AA2A-3E9FFE50F584}"/>
              </a:ext>
            </a:extLst>
          </p:cNvPr>
          <p:cNvCxnSpPr>
            <a:cxnSpLocks/>
          </p:cNvCxnSpPr>
          <p:nvPr/>
        </p:nvCxnSpPr>
        <p:spPr>
          <a:xfrm>
            <a:off x="12432672" y="5238136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6">
            <a:extLst>
              <a:ext uri="{FF2B5EF4-FFF2-40B4-BE49-F238E27FC236}">
                <a16:creationId xmlns:a16="http://schemas.microsoft.com/office/drawing/2014/main" id="{3C0C6EE6-CF5D-7445-8F3E-46028EF8B136}"/>
              </a:ext>
            </a:extLst>
          </p:cNvPr>
          <p:cNvCxnSpPr>
            <a:cxnSpLocks/>
          </p:cNvCxnSpPr>
          <p:nvPr/>
        </p:nvCxnSpPr>
        <p:spPr>
          <a:xfrm>
            <a:off x="8762723" y="6631110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6">
            <a:extLst>
              <a:ext uri="{FF2B5EF4-FFF2-40B4-BE49-F238E27FC236}">
                <a16:creationId xmlns:a16="http://schemas.microsoft.com/office/drawing/2014/main" id="{0004CD8D-100F-814F-9855-E2051A0AA58E}"/>
              </a:ext>
            </a:extLst>
          </p:cNvPr>
          <p:cNvCxnSpPr>
            <a:cxnSpLocks/>
          </p:cNvCxnSpPr>
          <p:nvPr/>
        </p:nvCxnSpPr>
        <p:spPr>
          <a:xfrm>
            <a:off x="12404830" y="6648695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7A23FF2-6C83-F14B-9DB1-DC54296A8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2" y="1930400"/>
            <a:ext cx="1170891" cy="1047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F633AF-9486-F74D-8803-24E2D81C4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00" y="2152612"/>
            <a:ext cx="963664" cy="80823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2283520-E153-CD40-A818-221DE2C50B92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55" name="Picture 54">
              <a:hlinkClick r:id="rId6" action="ppaction://hlinksldjump"/>
              <a:extLst>
                <a:ext uri="{FF2B5EF4-FFF2-40B4-BE49-F238E27FC236}">
                  <a16:creationId xmlns:a16="http://schemas.microsoft.com/office/drawing/2014/main" id="{E8B8BCA5-19B7-6D4D-BE4D-60ABD982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56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73C1C1C2-C02E-A047-ABD9-1A71773C9134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D81E01-1663-5F46-B754-E052D622268E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58" name="Picture 57">
              <a:hlinkClick r:id="rId8" action="ppaction://hlinksldjump"/>
              <a:extLst>
                <a:ext uri="{FF2B5EF4-FFF2-40B4-BE49-F238E27FC236}">
                  <a16:creationId xmlns:a16="http://schemas.microsoft.com/office/drawing/2014/main" id="{19FCC0CA-319D-AC48-BD11-D8E5795B4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59" name="CuadroTexto 78">
              <a:hlinkClick r:id="rId8" action="ppaction://hlinksldjump"/>
              <a:extLst>
                <a:ext uri="{FF2B5EF4-FFF2-40B4-BE49-F238E27FC236}">
                  <a16:creationId xmlns:a16="http://schemas.microsoft.com/office/drawing/2014/main" id="{CC629E72-A45F-A842-837A-2ABC06B7BF84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82DBD4-06EB-8444-88C3-96ECC9373A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5824" y="2146975"/>
            <a:ext cx="2292821" cy="76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2ECC30-CEC9-5645-9A50-3A0CE72AE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02600" y="2408652"/>
            <a:ext cx="1083161" cy="472520"/>
          </a:xfrm>
          <a:prstGeom prst="rect">
            <a:avLst/>
          </a:prstGeom>
        </p:spPr>
      </p:pic>
      <p:pic>
        <p:nvPicPr>
          <p:cNvPr id="41" name="Imagen 9">
            <a:extLst>
              <a:ext uri="{FF2B5EF4-FFF2-40B4-BE49-F238E27FC236}">
                <a16:creationId xmlns:a16="http://schemas.microsoft.com/office/drawing/2014/main" id="{BD81A44C-CD13-2447-A579-EBC2E90DA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967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CD3618A-CFBB-8B4D-AD1F-D3CCAECC3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5460"/>
            <a:ext cx="16270444" cy="7682400"/>
          </a:xfrm>
          <a:prstGeom prst="rect">
            <a:avLst/>
          </a:prstGeom>
        </p:spPr>
      </p:pic>
      <p:sp>
        <p:nvSpPr>
          <p:cNvPr id="52" name="Rectángulo 30">
            <a:extLst>
              <a:ext uri="{FF2B5EF4-FFF2-40B4-BE49-F238E27FC236}">
                <a16:creationId xmlns:a16="http://schemas.microsoft.com/office/drawing/2014/main" id="{CB3931F5-09C8-DD49-AF49-4E83AA2DB4C5}"/>
              </a:ext>
            </a:extLst>
          </p:cNvPr>
          <p:cNvSpPr/>
          <p:nvPr/>
        </p:nvSpPr>
        <p:spPr>
          <a:xfrm>
            <a:off x="0" y="6234265"/>
            <a:ext cx="16286099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-1" y="1615963"/>
            <a:ext cx="16265292" cy="102670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84225"/>
            <a:ext cx="982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PLATAFORMA </a:t>
            </a:r>
            <a:r>
              <a:rPr lang="en-US" altLang="en-US" sz="3200" b="1" i="1" dirty="0">
                <a:solidFill>
                  <a:schemeClr val="bg1"/>
                </a:solidFill>
                <a:cs typeface="Calibri" panose="020F0502020204030204" pitchFamily="34" charset="0"/>
              </a:rPr>
              <a:t>OFFSHORE</a:t>
            </a:r>
            <a: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 P-76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AB3121D2-FD33-AB48-BF93-80C6C2763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81" y="1870935"/>
            <a:ext cx="1956673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BF1DBA3D-3BC8-7B41-A7DA-CAAD25F7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142" y="1870934"/>
            <a:ext cx="2872456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TERMINAL DE </a:t>
            </a:r>
          </a:p>
          <a:p>
            <a:pPr defTabSz="1219170"/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REGASIFICACIÓN </a:t>
            </a:r>
          </a:p>
          <a:p>
            <a:pPr defTabSz="1219170"/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F6720A-8D69-1042-9A95-DE1159EF4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866" y="1828169"/>
            <a:ext cx="206322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FORTIN DE PIEDRA – VACA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MUERTA</a:t>
            </a:r>
            <a:endParaRPr lang="es-ES" altLang="en-US" sz="1400" dirty="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A4E0E687-D155-C041-BFF8-9B0FA4C4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2474" y="1823008"/>
            <a:ext cx="24087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05 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ESTACIÓN DE </a:t>
            </a:r>
          </a:p>
          <a:p>
            <a:pPr defTabSz="1219170"/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COMPRESIÓN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 ALTAMIRA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616840C2-FFD7-1F44-A4D9-1B2015FA1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b="1" i="1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b="1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pic>
        <p:nvPicPr>
          <p:cNvPr id="36" name="Imagen 3">
            <a:extLst>
              <a:ext uri="{FF2B5EF4-FFF2-40B4-BE49-F238E27FC236}">
                <a16:creationId xmlns:a16="http://schemas.microsoft.com/office/drawing/2014/main" id="{BE454AD4-F24D-604E-98E5-B6E868206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58" name="Rectángulo 30">
            <a:extLst>
              <a:ext uri="{FF2B5EF4-FFF2-40B4-BE49-F238E27FC236}">
                <a16:creationId xmlns:a16="http://schemas.microsoft.com/office/drawing/2014/main" id="{8FA5E711-C513-EE42-830E-C157F15ABBDE}"/>
              </a:ext>
            </a:extLst>
          </p:cNvPr>
          <p:cNvSpPr/>
          <p:nvPr/>
        </p:nvSpPr>
        <p:spPr>
          <a:xfrm>
            <a:off x="0" y="8433835"/>
            <a:ext cx="16257588" cy="857955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85B84B-5C01-374A-9E05-040C81891377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8E113B-CC34-BB45-AAAA-F33C6810AA76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8B60E79-636F-4C49-9219-354D03A60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824375A-114C-F544-B7AF-FB7E80DFA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0BAA1CF-407B-3F45-967C-BDE4D3FE1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422C34A-908B-1A45-A720-35715102D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0C4F437-676B-8841-8AEE-B2691E88F8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2033432-5F78-EE41-8333-BB24A576D3EF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10">
            <a:extLst>
              <a:ext uri="{FF2B5EF4-FFF2-40B4-BE49-F238E27FC236}">
                <a16:creationId xmlns:a16="http://schemas.microsoft.com/office/drawing/2014/main" id="{594BC470-3351-5C46-BE8E-C2DC4CDF5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934" y="1843248"/>
            <a:ext cx="2408738" cy="5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AUCA - SHUSHUFINDI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8E049D-53D6-7C40-83CA-DD86FAE12D9F}"/>
              </a:ext>
            </a:extLst>
          </p:cNvPr>
          <p:cNvSpPr/>
          <p:nvPr/>
        </p:nvSpPr>
        <p:spPr>
          <a:xfrm>
            <a:off x="739752" y="7021781"/>
            <a:ext cx="2208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Petrobras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F7A517-F891-B141-A196-61BDFC28488E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23AD33-949D-3540-8A4C-BCEECAB86D52}"/>
              </a:ext>
            </a:extLst>
          </p:cNvPr>
          <p:cNvSpPr/>
          <p:nvPr/>
        </p:nvSpPr>
        <p:spPr>
          <a:xfrm>
            <a:off x="8665348" y="7020909"/>
            <a:ext cx="7043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EPC, integración y comisionado de módulos para FPSO P-76 (producción, almacenamiento y descarga flotante). Plataforma con capacidad de producción de 150.000 barriles de petróleo y 7 millones de m3/día de gas.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D2F42C-4DD6-664C-9B7E-6B192E54F506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endParaRPr lang="en-US" alt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60E899D-0B3B-1046-93DA-E46DCA8F5010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" name="Botón de acción: Volver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11D8D37-F63F-5E4C-AE5B-9AE7539350BA}"/>
              </a:ext>
            </a:extLst>
          </p:cNvPr>
          <p:cNvSpPr/>
          <p:nvPr/>
        </p:nvSpPr>
        <p:spPr>
          <a:xfrm>
            <a:off x="548942" y="8221238"/>
            <a:ext cx="4420247" cy="922762"/>
          </a:xfrm>
          <a:prstGeom prst="actionButtonRetur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Botón de acción: Hacia delante o Siguient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DC963C-FE88-4241-8100-67974F421130}"/>
              </a:ext>
            </a:extLst>
          </p:cNvPr>
          <p:cNvSpPr/>
          <p:nvPr/>
        </p:nvSpPr>
        <p:spPr>
          <a:xfrm>
            <a:off x="12080631" y="8221238"/>
            <a:ext cx="4026877" cy="92276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6DB319-7CD2-4D49-92BA-BD74D3EE8201}"/>
              </a:ext>
            </a:extLst>
          </p:cNvPr>
          <p:cNvGrpSpPr/>
          <p:nvPr/>
        </p:nvGrpSpPr>
        <p:grpSpPr>
          <a:xfrm>
            <a:off x="508449" y="8481868"/>
            <a:ext cx="4420247" cy="794217"/>
            <a:chOff x="508449" y="8481868"/>
            <a:chExt cx="4420247" cy="79421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D7E3E5C-CD9A-4F4A-B532-8969CB5A987C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60" name="Picture 59">
                <a:hlinkClick r:id="" action="ppaction://noaction"/>
                <a:extLst>
                  <a:ext uri="{FF2B5EF4-FFF2-40B4-BE49-F238E27FC236}">
                    <a16:creationId xmlns:a16="http://schemas.microsoft.com/office/drawing/2014/main" id="{5E409810-CD16-2D4A-ABDB-C8F4E1EE5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61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26CB8F98-BF17-5B4E-84DA-7EF3FF4CC8F8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8A3023D5-FBE6-BE47-B887-8F62C20385B7}"/>
                </a:ext>
              </a:extLst>
            </p:cNvPr>
            <p:cNvSpPr/>
            <p:nvPr/>
          </p:nvSpPr>
          <p:spPr>
            <a:xfrm>
              <a:off x="508449" y="8481868"/>
              <a:ext cx="4420247" cy="7942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C84901-C560-B54C-A58A-2FB98AF60438}"/>
              </a:ext>
            </a:extLst>
          </p:cNvPr>
          <p:cNvGrpSpPr/>
          <p:nvPr/>
        </p:nvGrpSpPr>
        <p:grpSpPr>
          <a:xfrm>
            <a:off x="12153900" y="8481867"/>
            <a:ext cx="4026877" cy="794217"/>
            <a:chOff x="12153900" y="8481867"/>
            <a:chExt cx="4026877" cy="79421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B248339-AC9D-8943-8308-5C407A12BBAC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63" name="Picture 62">
                <a:hlinkClick r:id="" action="ppaction://noaction"/>
                <a:extLst>
                  <a:ext uri="{FF2B5EF4-FFF2-40B4-BE49-F238E27FC236}">
                    <a16:creationId xmlns:a16="http://schemas.microsoft.com/office/drawing/2014/main" id="{74B2D60E-44DD-1A44-BFEC-366723B4B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6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F8F6B06C-E1CB-7B4A-B525-C832D76AD4F6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39" name="Rectangle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9DEB2493-1BC7-C444-9EBD-84AB02989543}"/>
                </a:ext>
              </a:extLst>
            </p:cNvPr>
            <p:cNvSpPr/>
            <p:nvPr/>
          </p:nvSpPr>
          <p:spPr>
            <a:xfrm>
              <a:off x="12153900" y="8481867"/>
              <a:ext cx="4026877" cy="7942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2694525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2789BA-5AFB-C14B-95F0-8093C3E3B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11" y="0"/>
            <a:ext cx="16284129" cy="9144000"/>
          </a:xfrm>
          <a:prstGeom prst="rect">
            <a:avLst/>
          </a:prstGeom>
        </p:spPr>
      </p:pic>
      <p:sp>
        <p:nvSpPr>
          <p:cNvPr id="54" name="Rectángulo 30">
            <a:extLst>
              <a:ext uri="{FF2B5EF4-FFF2-40B4-BE49-F238E27FC236}">
                <a16:creationId xmlns:a16="http://schemas.microsoft.com/office/drawing/2014/main" id="{407AB3A4-E896-3E40-AA01-8147DFAD9A0B}"/>
              </a:ext>
            </a:extLst>
          </p:cNvPr>
          <p:cNvSpPr/>
          <p:nvPr/>
        </p:nvSpPr>
        <p:spPr>
          <a:xfrm>
            <a:off x="-28511" y="6111874"/>
            <a:ext cx="16286099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30">
            <a:extLst>
              <a:ext uri="{FF2B5EF4-FFF2-40B4-BE49-F238E27FC236}">
                <a16:creationId xmlns:a16="http://schemas.microsoft.com/office/drawing/2014/main" id="{9F366012-9C66-A54A-9805-2EFAACBE5025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-28511" y="0"/>
            <a:ext cx="16284129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26775" y="6366504"/>
            <a:ext cx="982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2" y="7021781"/>
            <a:ext cx="2208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Transportadora</a:t>
            </a:r>
            <a:r>
              <a:rPr lang="en-U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Gas del Perú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665349" y="7020909"/>
            <a:ext cx="6896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Sistema está compuesto por un ducto de Gas Natural de 730 km y un ducto paralelo de Líquidos de Gas Natural de 560 km, incluyendo además cuatro estaciones de bombeo y dos estaciones reductoras de presión, sistema </a:t>
            </a:r>
            <a:r>
              <a:rPr lang="es-ES" altLang="en-U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Scada</a:t>
            </a:r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y de comunicaciones y un </a:t>
            </a:r>
            <a:r>
              <a:rPr lang="es-ES" altLang="en-US" sz="18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city</a:t>
            </a:r>
            <a:r>
              <a:rPr lang="es-ES" altLang="en-US" sz="18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n-US" sz="18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gate</a:t>
            </a:r>
            <a:r>
              <a:rPr lang="es-ES" altLang="en-US" sz="18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Lima.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Perú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728FC8-E825-444E-900D-692F6270A1E5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" action="ppaction://noaction"/>
              <a:extLst>
                <a:ext uri="{FF2B5EF4-FFF2-40B4-BE49-F238E27FC236}">
                  <a16:creationId xmlns:a16="http://schemas.microsoft.com/office/drawing/2014/main" id="{EC659C6A-3460-C34D-8E52-E9E2A1847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" action="ppaction://noaction"/>
              <a:extLst>
                <a:ext uri="{FF2B5EF4-FFF2-40B4-BE49-F238E27FC236}">
                  <a16:creationId xmlns:a16="http://schemas.microsoft.com/office/drawing/2014/main" id="{E031D052-D10A-B548-A8F8-745D0774AE2B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pic>
        <p:nvPicPr>
          <p:cNvPr id="36" name="Imagen 3">
            <a:extLst>
              <a:ext uri="{FF2B5EF4-FFF2-40B4-BE49-F238E27FC236}">
                <a16:creationId xmlns:a16="http://schemas.microsoft.com/office/drawing/2014/main" id="{8A86CD87-CE85-4644-AFC4-D9CBD1AD6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40" name="Rectángulo 30">
            <a:extLst>
              <a:ext uri="{FF2B5EF4-FFF2-40B4-BE49-F238E27FC236}">
                <a16:creationId xmlns:a16="http://schemas.microsoft.com/office/drawing/2014/main" id="{4EE7A9EF-FF4D-3448-B452-8A92F9442783}"/>
              </a:ext>
            </a:extLst>
          </p:cNvPr>
          <p:cNvSpPr/>
          <p:nvPr/>
        </p:nvSpPr>
        <p:spPr>
          <a:xfrm>
            <a:off x="-28511" y="1615963"/>
            <a:ext cx="16293893" cy="102670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60E7152E-9096-934E-BE56-1969EF412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127" y="1848308"/>
            <a:ext cx="2367574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02| </a:t>
            </a:r>
            <a:r>
              <a:rPr lang="en-US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EE2165-5AB7-414B-86C2-D7C652CF5F64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2004</a:t>
            </a:r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DB729E0A-35F2-214C-B3F6-032F89782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142" y="1870934"/>
            <a:ext cx="2872456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TERMINAL DE </a:t>
            </a:r>
          </a:p>
          <a:p>
            <a:pPr defTabSz="1219170"/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REGASIFICACIÓN </a:t>
            </a:r>
          </a:p>
          <a:p>
            <a:pPr defTabSz="1219170"/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9D79B4-4283-DB48-B116-DBE85019D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866" y="1828169"/>
            <a:ext cx="206322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FORTIN DE PIEDRA – VACA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MUERTA</a:t>
            </a:r>
            <a:endParaRPr lang="es-ES" altLang="en-US" sz="1400" dirty="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F8F42248-B658-3D49-910F-C9ED454B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2474" y="1823008"/>
            <a:ext cx="24087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05 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ESTACIÓN DE </a:t>
            </a:r>
          </a:p>
          <a:p>
            <a:pPr defTabSz="1219170"/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COMPRESIÓN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 ALTAMIRA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8" name="TextBox 8">
            <a:extLst>
              <a:ext uri="{FF2B5EF4-FFF2-40B4-BE49-F238E27FC236}">
                <a16:creationId xmlns:a16="http://schemas.microsoft.com/office/drawing/2014/main" id="{19B76FA5-5212-4B46-BF22-E36780BD2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i="1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0B9026-BB4B-6D4B-8925-B2AA283D0A0E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0FFFB1A-92EE-DE49-9221-209126ED0DE8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673FCE-4F20-734E-8A60-44F80ED72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7D2F719A-52E6-4840-AAE6-479625D85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DAEE817-9EF5-A047-A1F5-79CB7C05E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9F70306-EE5B-D246-8301-1EB4B00EC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903394A-BA4F-AA47-B869-F892C6752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1557C3-A064-5A47-B6D5-CCDACF605F78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2C71FBBF-19D7-B34A-B241-263959DD3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934" y="1843248"/>
            <a:ext cx="2408738" cy="5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AUCA - SHUSHUFINDI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" name="Botón de acción: Hacia delante o Siguient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B74A39-E380-0A42-83F6-933E97AF1A15}"/>
              </a:ext>
            </a:extLst>
          </p:cNvPr>
          <p:cNvSpPr/>
          <p:nvPr/>
        </p:nvSpPr>
        <p:spPr>
          <a:xfrm>
            <a:off x="12413298" y="8433836"/>
            <a:ext cx="3588702" cy="710164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37D875-E8EA-5B48-BE9D-24BE3B6AE39E}"/>
              </a:ext>
            </a:extLst>
          </p:cNvPr>
          <p:cNvGrpSpPr/>
          <p:nvPr/>
        </p:nvGrpSpPr>
        <p:grpSpPr>
          <a:xfrm>
            <a:off x="485719" y="8194431"/>
            <a:ext cx="4483470" cy="949569"/>
            <a:chOff x="485719" y="8194431"/>
            <a:chExt cx="4483470" cy="949569"/>
          </a:xfrm>
        </p:grpSpPr>
        <p:sp>
          <p:nvSpPr>
            <p:cNvPr id="2" name="Botón de acción: Volver 1">
              <a:hlinkClick r:id="rId6" action="ppaction://hlinksldjump" highlightClick="1"/>
              <a:extLst>
                <a:ext uri="{FF2B5EF4-FFF2-40B4-BE49-F238E27FC236}">
                  <a16:creationId xmlns:a16="http://schemas.microsoft.com/office/drawing/2014/main" id="{6231A037-0285-7442-9184-DA63E5D1DF4B}"/>
                </a:ext>
              </a:extLst>
            </p:cNvPr>
            <p:cNvSpPr/>
            <p:nvPr/>
          </p:nvSpPr>
          <p:spPr>
            <a:xfrm>
              <a:off x="548942" y="8194431"/>
              <a:ext cx="4420247" cy="949569"/>
            </a:xfrm>
            <a:prstGeom prst="actionButtonRetur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angle 7">
              <a:hlinkClick r:id="rId6" action="ppaction://hlinksldjump"/>
              <a:extLst>
                <a:ext uri="{FF2B5EF4-FFF2-40B4-BE49-F238E27FC236}">
                  <a16:creationId xmlns:a16="http://schemas.microsoft.com/office/drawing/2014/main" id="{DCFB8984-C6FC-584F-A507-55BE952CCF9D}"/>
                </a:ext>
              </a:extLst>
            </p:cNvPr>
            <p:cNvSpPr/>
            <p:nvPr/>
          </p:nvSpPr>
          <p:spPr>
            <a:xfrm>
              <a:off x="485719" y="8419966"/>
              <a:ext cx="4366697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1BA49B-9D86-2943-A5B5-600E23CCEEA4}"/>
              </a:ext>
            </a:extLst>
          </p:cNvPr>
          <p:cNvGrpSpPr/>
          <p:nvPr/>
        </p:nvGrpSpPr>
        <p:grpSpPr>
          <a:xfrm>
            <a:off x="11875832" y="8446448"/>
            <a:ext cx="4366697" cy="710164"/>
            <a:chOff x="11875832" y="8446448"/>
            <a:chExt cx="4366697" cy="71016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3DF7DC-C6DD-B74A-A4A8-B4B18C10B2AB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43" name="Picture 42">
                <a:hlinkClick r:id="" action="ppaction://noaction"/>
                <a:extLst>
                  <a:ext uri="{FF2B5EF4-FFF2-40B4-BE49-F238E27FC236}">
                    <a16:creationId xmlns:a16="http://schemas.microsoft.com/office/drawing/2014/main" id="{C4DA9C52-76CD-6F4B-A107-FACFEE9C1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4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9F7D0D06-C3D3-F94C-B943-DB6D440C21AD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38" name="Rectangle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8B912DD3-EFAD-8943-9BE1-4F4EC0986EC8}"/>
                </a:ext>
              </a:extLst>
            </p:cNvPr>
            <p:cNvSpPr/>
            <p:nvPr/>
          </p:nvSpPr>
          <p:spPr>
            <a:xfrm>
              <a:off x="11875832" y="8446448"/>
              <a:ext cx="4366697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3442449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852D44B-ACBB-7845-9F34-2481A3896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510"/>
            <a:ext cx="16266028" cy="9144000"/>
          </a:xfrm>
          <a:prstGeom prst="rect">
            <a:avLst/>
          </a:prstGeom>
        </p:spPr>
      </p:pic>
      <p:sp>
        <p:nvSpPr>
          <p:cNvPr id="42" name="Rectángulo 30">
            <a:extLst>
              <a:ext uri="{FF2B5EF4-FFF2-40B4-BE49-F238E27FC236}">
                <a16:creationId xmlns:a16="http://schemas.microsoft.com/office/drawing/2014/main" id="{704336A9-657A-634F-9B6B-FD82C30CD576}"/>
              </a:ext>
            </a:extLst>
          </p:cNvPr>
          <p:cNvSpPr/>
          <p:nvPr/>
        </p:nvSpPr>
        <p:spPr>
          <a:xfrm>
            <a:off x="-24956" y="-6510"/>
            <a:ext cx="16307500" cy="9150509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25477" y="536456"/>
            <a:ext cx="11159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Un socio confiable </a:t>
            </a:r>
          </a:p>
          <a:p>
            <a:r>
              <a:rPr lang="es-ES_tradnl" sz="4800" b="1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 la ejecución de proyectos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057077" y="355209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98" name="Rectángulo 97"/>
          <p:cNvSpPr/>
          <p:nvPr/>
        </p:nvSpPr>
        <p:spPr>
          <a:xfrm>
            <a:off x="743393" y="2137848"/>
            <a:ext cx="2442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Datos a febrero de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45E9F4-9E89-5549-B7C9-843705B4ADB9}"/>
              </a:ext>
            </a:extLst>
          </p:cNvPr>
          <p:cNvGrpSpPr/>
          <p:nvPr/>
        </p:nvGrpSpPr>
        <p:grpSpPr>
          <a:xfrm>
            <a:off x="11876705" y="3407892"/>
            <a:ext cx="3667517" cy="4055883"/>
            <a:chOff x="6142836" y="3407892"/>
            <a:chExt cx="3667517" cy="4055883"/>
          </a:xfrm>
        </p:grpSpPr>
        <p:grpSp>
          <p:nvGrpSpPr>
            <p:cNvPr id="49" name="Agrupar 37">
              <a:extLst>
                <a:ext uri="{FF2B5EF4-FFF2-40B4-BE49-F238E27FC236}">
                  <a16:creationId xmlns:a16="http://schemas.microsoft.com/office/drawing/2014/main" id="{AFFDC28E-E7EB-1546-9367-A944E1EEBE77}"/>
                </a:ext>
              </a:extLst>
            </p:cNvPr>
            <p:cNvGrpSpPr/>
            <p:nvPr/>
          </p:nvGrpSpPr>
          <p:grpSpPr>
            <a:xfrm>
              <a:off x="6142836" y="4844656"/>
              <a:ext cx="3667517" cy="1328654"/>
              <a:chOff x="9556261" y="4712679"/>
              <a:chExt cx="3667517" cy="1328654"/>
            </a:xfrm>
          </p:grpSpPr>
          <p:sp>
            <p:nvSpPr>
              <p:cNvPr id="50" name="CuadroTexto 81">
                <a:extLst>
                  <a:ext uri="{FF2B5EF4-FFF2-40B4-BE49-F238E27FC236}">
                    <a16:creationId xmlns:a16="http://schemas.microsoft.com/office/drawing/2014/main" id="{3CC05375-78DF-3348-85A6-3349F42CFD6B}"/>
                  </a:ext>
                </a:extLst>
              </p:cNvPr>
              <p:cNvSpPr txBox="1"/>
              <p:nvPr/>
            </p:nvSpPr>
            <p:spPr>
              <a:xfrm>
                <a:off x="9587187" y="5579668"/>
                <a:ext cx="3636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Empleados</a:t>
                </a:r>
                <a:endParaRPr lang="es-ES_tradnl" sz="1600" dirty="0">
                  <a:solidFill>
                    <a:schemeClr val="bg2"/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CuadroTexto 86">
                <a:extLst>
                  <a:ext uri="{FF2B5EF4-FFF2-40B4-BE49-F238E27FC236}">
                    <a16:creationId xmlns:a16="http://schemas.microsoft.com/office/drawing/2014/main" id="{4949EFC9-DECC-FB40-880D-C015ED6CC129}"/>
                  </a:ext>
                </a:extLst>
              </p:cNvPr>
              <p:cNvSpPr txBox="1"/>
              <p:nvPr/>
            </p:nvSpPr>
            <p:spPr>
              <a:xfrm>
                <a:off x="9556261" y="4712679"/>
                <a:ext cx="251679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54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+15.000</a:t>
                </a:r>
                <a:endParaRPr lang="es-ES_tradnl" sz="5400" b="1" dirty="0">
                  <a:solidFill>
                    <a:schemeClr val="accent2"/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4" name="Conector recto 36">
              <a:extLst>
                <a:ext uri="{FF2B5EF4-FFF2-40B4-BE49-F238E27FC236}">
                  <a16:creationId xmlns:a16="http://schemas.microsoft.com/office/drawing/2014/main" id="{1F69B926-B858-1647-B2B9-0C719A779A77}"/>
                </a:ext>
              </a:extLst>
            </p:cNvPr>
            <p:cNvCxnSpPr>
              <a:cxnSpLocks/>
            </p:cNvCxnSpPr>
            <p:nvPr/>
          </p:nvCxnSpPr>
          <p:spPr>
            <a:xfrm>
              <a:off x="6266735" y="7463775"/>
              <a:ext cx="3103325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CFE90D8-1CC6-DC41-B63B-9BAF8C0EBE3E}"/>
                </a:ext>
              </a:extLst>
            </p:cNvPr>
            <p:cNvSpPr/>
            <p:nvPr/>
          </p:nvSpPr>
          <p:spPr>
            <a:xfrm>
              <a:off x="6252521" y="3407892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34FF5C8-4B0A-764C-BDDC-345FF2F9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328" y="3599546"/>
              <a:ext cx="829564" cy="9918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614FAD-00DB-314E-A166-BECAE5665BC5}"/>
              </a:ext>
            </a:extLst>
          </p:cNvPr>
          <p:cNvGrpSpPr/>
          <p:nvPr/>
        </p:nvGrpSpPr>
        <p:grpSpPr>
          <a:xfrm>
            <a:off x="860736" y="3407892"/>
            <a:ext cx="3548450" cy="4048906"/>
            <a:chOff x="8974496" y="3407892"/>
            <a:chExt cx="3548450" cy="4048906"/>
          </a:xfrm>
        </p:grpSpPr>
        <p:grpSp>
          <p:nvGrpSpPr>
            <p:cNvPr id="55" name="Agrupar 35">
              <a:extLst>
                <a:ext uri="{FF2B5EF4-FFF2-40B4-BE49-F238E27FC236}">
                  <a16:creationId xmlns:a16="http://schemas.microsoft.com/office/drawing/2014/main" id="{2C44A804-8EC3-CB41-8DC4-6093273894C4}"/>
                </a:ext>
              </a:extLst>
            </p:cNvPr>
            <p:cNvGrpSpPr/>
            <p:nvPr/>
          </p:nvGrpSpPr>
          <p:grpSpPr>
            <a:xfrm>
              <a:off x="8974496" y="4838973"/>
              <a:ext cx="3548450" cy="1728925"/>
              <a:chOff x="10031686" y="957676"/>
              <a:chExt cx="3548450" cy="1728925"/>
            </a:xfrm>
          </p:grpSpPr>
          <p:sp>
            <p:nvSpPr>
              <p:cNvPr id="57" name="CuadroTexto 80">
                <a:extLst>
                  <a:ext uri="{FF2B5EF4-FFF2-40B4-BE49-F238E27FC236}">
                    <a16:creationId xmlns:a16="http://schemas.microsoft.com/office/drawing/2014/main" id="{30DD8BE3-FE53-0B40-A02E-3F8ECB5313DF}"/>
                  </a:ext>
                </a:extLst>
              </p:cNvPr>
              <p:cNvSpPr txBox="1"/>
              <p:nvPr/>
            </p:nvSpPr>
            <p:spPr>
              <a:xfrm>
                <a:off x="10062610" y="1855604"/>
                <a:ext cx="35175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años de </a:t>
                </a:r>
              </a:p>
              <a:p>
                <a:r>
                  <a:rPr lang="es-ES_tradnl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experiencia </a:t>
                </a:r>
                <a:r>
                  <a:rPr lang="es-ES_tradnl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global</a:t>
                </a:r>
              </a:p>
            </p:txBody>
          </p:sp>
          <p:sp>
            <p:nvSpPr>
              <p:cNvPr id="58" name="CuadroTexto 85">
                <a:extLst>
                  <a:ext uri="{FF2B5EF4-FFF2-40B4-BE49-F238E27FC236}">
                    <a16:creationId xmlns:a16="http://schemas.microsoft.com/office/drawing/2014/main" id="{ABCF9DAE-676D-5F49-BFD7-3C89FFF5B953}"/>
                  </a:ext>
                </a:extLst>
              </p:cNvPr>
              <p:cNvSpPr txBox="1"/>
              <p:nvPr/>
            </p:nvSpPr>
            <p:spPr>
              <a:xfrm>
                <a:off x="10031686" y="957676"/>
                <a:ext cx="17853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54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+75</a:t>
                </a:r>
                <a:endParaRPr lang="es-ES_tradnl" sz="5400" b="1" dirty="0">
                  <a:solidFill>
                    <a:schemeClr val="accent2"/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5" name="Conector recto 36">
              <a:extLst>
                <a:ext uri="{FF2B5EF4-FFF2-40B4-BE49-F238E27FC236}">
                  <a16:creationId xmlns:a16="http://schemas.microsoft.com/office/drawing/2014/main" id="{536B8488-9217-C145-ABF4-508885EF01AA}"/>
                </a:ext>
              </a:extLst>
            </p:cNvPr>
            <p:cNvCxnSpPr>
              <a:cxnSpLocks/>
            </p:cNvCxnSpPr>
            <p:nvPr/>
          </p:nvCxnSpPr>
          <p:spPr>
            <a:xfrm>
              <a:off x="9098777" y="7456798"/>
              <a:ext cx="2313354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DC2DC2E-3A5A-F347-8452-2E06309D01DA}"/>
                </a:ext>
              </a:extLst>
            </p:cNvPr>
            <p:cNvSpPr/>
            <p:nvPr/>
          </p:nvSpPr>
          <p:spPr>
            <a:xfrm>
              <a:off x="9030011" y="3407892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264983-7045-7C4B-A597-04FF735B1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5500" y="3682731"/>
              <a:ext cx="584200" cy="8255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364FC4-10C3-DE4D-A47E-2205A3E796B1}"/>
              </a:ext>
            </a:extLst>
          </p:cNvPr>
          <p:cNvGrpSpPr/>
          <p:nvPr/>
        </p:nvGrpSpPr>
        <p:grpSpPr>
          <a:xfrm>
            <a:off x="7766663" y="3407892"/>
            <a:ext cx="3975827" cy="4048906"/>
            <a:chOff x="3540182" y="3407892"/>
            <a:chExt cx="3975827" cy="4048906"/>
          </a:xfrm>
        </p:grpSpPr>
        <p:grpSp>
          <p:nvGrpSpPr>
            <p:cNvPr id="45" name="Agrupar 23">
              <a:extLst>
                <a:ext uri="{FF2B5EF4-FFF2-40B4-BE49-F238E27FC236}">
                  <a16:creationId xmlns:a16="http://schemas.microsoft.com/office/drawing/2014/main" id="{3FF789B3-FF0C-2543-A54A-9B86140C5E66}"/>
                </a:ext>
              </a:extLst>
            </p:cNvPr>
            <p:cNvGrpSpPr/>
            <p:nvPr/>
          </p:nvGrpSpPr>
          <p:grpSpPr>
            <a:xfrm>
              <a:off x="3540182" y="4773580"/>
              <a:ext cx="3975827" cy="2076486"/>
              <a:chOff x="4984822" y="2328974"/>
              <a:chExt cx="5214582" cy="2076486"/>
            </a:xfrm>
          </p:grpSpPr>
          <p:sp>
            <p:nvSpPr>
              <p:cNvPr id="46" name="CuadroTexto 42">
                <a:extLst>
                  <a:ext uri="{FF2B5EF4-FFF2-40B4-BE49-F238E27FC236}">
                    <a16:creationId xmlns:a16="http://schemas.microsoft.com/office/drawing/2014/main" id="{39AE7F09-4DC4-EF42-AEE1-4FFF085D1E25}"/>
                  </a:ext>
                </a:extLst>
              </p:cNvPr>
              <p:cNvSpPr txBox="1"/>
              <p:nvPr/>
            </p:nvSpPr>
            <p:spPr>
              <a:xfrm>
                <a:off x="5015746" y="3205131"/>
                <a:ext cx="51836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millones de horas-hombre </a:t>
                </a:r>
                <a:br>
                  <a:rPr lang="es-ES_tradnl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</a:br>
                <a:r>
                  <a:rPr lang="es-ES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anuales de capacidad </a:t>
                </a:r>
                <a:br>
                  <a:rPr lang="es-ES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</a:br>
                <a:r>
                  <a:rPr lang="es-ES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de ingeniería</a:t>
                </a:r>
              </a:p>
            </p:txBody>
          </p:sp>
          <p:sp>
            <p:nvSpPr>
              <p:cNvPr id="47" name="CuadroTexto 43">
                <a:extLst>
                  <a:ext uri="{FF2B5EF4-FFF2-40B4-BE49-F238E27FC236}">
                    <a16:creationId xmlns:a16="http://schemas.microsoft.com/office/drawing/2014/main" id="{0BF7CE4E-D650-3145-979F-DF5164BDAB77}"/>
                  </a:ext>
                </a:extLst>
              </p:cNvPr>
              <p:cNvSpPr txBox="1"/>
              <p:nvPr/>
            </p:nvSpPr>
            <p:spPr>
              <a:xfrm>
                <a:off x="4984822" y="2328974"/>
                <a:ext cx="179064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6000" b="1">
                    <a:solidFill>
                      <a:schemeClr val="accent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1,7</a:t>
                </a:r>
                <a:endParaRPr lang="es-ES_tradnl" sz="6000" b="1" dirty="0">
                  <a:solidFill>
                    <a:schemeClr val="accent2"/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3" name="Conector recto 36">
              <a:extLst>
                <a:ext uri="{FF2B5EF4-FFF2-40B4-BE49-F238E27FC236}">
                  <a16:creationId xmlns:a16="http://schemas.microsoft.com/office/drawing/2014/main" id="{9432F8CB-22DA-7A45-A2E4-AEE56208E14B}"/>
                </a:ext>
              </a:extLst>
            </p:cNvPr>
            <p:cNvCxnSpPr>
              <a:cxnSpLocks/>
            </p:cNvCxnSpPr>
            <p:nvPr/>
          </p:nvCxnSpPr>
          <p:spPr>
            <a:xfrm>
              <a:off x="3649968" y="7456798"/>
              <a:ext cx="3255320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3AC6196-9546-C642-9134-372C96F001A2}"/>
                </a:ext>
              </a:extLst>
            </p:cNvPr>
            <p:cNvSpPr/>
            <p:nvPr/>
          </p:nvSpPr>
          <p:spPr>
            <a:xfrm>
              <a:off x="3623621" y="3407892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666449-C657-D849-8021-2E318814B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4010" y="3638281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0E93B3-8FFE-7244-B61F-ADEA79486B50}"/>
              </a:ext>
            </a:extLst>
          </p:cNvPr>
          <p:cNvGrpSpPr/>
          <p:nvPr/>
        </p:nvGrpSpPr>
        <p:grpSpPr>
          <a:xfrm>
            <a:off x="3888463" y="3407892"/>
            <a:ext cx="3644001" cy="4048906"/>
            <a:chOff x="11729477" y="3407892"/>
            <a:chExt cx="3644001" cy="4048906"/>
          </a:xfrm>
        </p:grpSpPr>
        <p:grpSp>
          <p:nvGrpSpPr>
            <p:cNvPr id="59" name="Agrupar 38">
              <a:extLst>
                <a:ext uri="{FF2B5EF4-FFF2-40B4-BE49-F238E27FC236}">
                  <a16:creationId xmlns:a16="http://schemas.microsoft.com/office/drawing/2014/main" id="{2964CD3C-1FA4-824C-8B60-BB2082C2593D}"/>
                </a:ext>
              </a:extLst>
            </p:cNvPr>
            <p:cNvGrpSpPr/>
            <p:nvPr/>
          </p:nvGrpSpPr>
          <p:grpSpPr>
            <a:xfrm>
              <a:off x="11729477" y="4844656"/>
              <a:ext cx="3644001" cy="1725932"/>
              <a:chOff x="12097169" y="5156024"/>
              <a:chExt cx="3644001" cy="1725932"/>
            </a:xfrm>
          </p:grpSpPr>
          <p:sp>
            <p:nvSpPr>
              <p:cNvPr id="60" name="CuadroTexto 82">
                <a:extLst>
                  <a:ext uri="{FF2B5EF4-FFF2-40B4-BE49-F238E27FC236}">
                    <a16:creationId xmlns:a16="http://schemas.microsoft.com/office/drawing/2014/main" id="{20CEDFAB-F32A-8442-B8CB-17D282D070ED}"/>
                  </a:ext>
                </a:extLst>
              </p:cNvPr>
              <p:cNvSpPr txBox="1"/>
              <p:nvPr/>
            </p:nvSpPr>
            <p:spPr>
              <a:xfrm>
                <a:off x="12097169" y="6050959"/>
                <a:ext cx="36440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proyectos finalizados </a:t>
                </a:r>
              </a:p>
              <a:p>
                <a:r>
                  <a:rPr lang="es-ES_tradnl" dirty="0">
                    <a:solidFill>
                      <a:schemeClr val="bg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con éxito en todo el mundo</a:t>
                </a:r>
              </a:p>
            </p:txBody>
          </p:sp>
          <p:sp>
            <p:nvSpPr>
              <p:cNvPr id="61" name="CuadroTexto 88">
                <a:extLst>
                  <a:ext uri="{FF2B5EF4-FFF2-40B4-BE49-F238E27FC236}">
                    <a16:creationId xmlns:a16="http://schemas.microsoft.com/office/drawing/2014/main" id="{C8B4B45D-CE89-7944-B423-68847A25F273}"/>
                  </a:ext>
                </a:extLst>
              </p:cNvPr>
              <p:cNvSpPr txBox="1"/>
              <p:nvPr/>
            </p:nvSpPr>
            <p:spPr>
              <a:xfrm>
                <a:off x="12118998" y="5156024"/>
                <a:ext cx="21629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5400" b="1" dirty="0">
                    <a:solidFill>
                      <a:schemeClr val="accent2"/>
                    </a:solidFill>
                    <a:latin typeface="Calibri" panose="020F0502020204030204" pitchFamily="34" charset="0"/>
                    <a:ea typeface="Univers" charset="0"/>
                    <a:cs typeface="Calibri" panose="020F0502020204030204" pitchFamily="34" charset="0"/>
                  </a:rPr>
                  <a:t>+3.300</a:t>
                </a:r>
                <a:endParaRPr lang="es-ES_tradnl" sz="5400" b="1" dirty="0">
                  <a:solidFill>
                    <a:schemeClr val="accent2"/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6" name="Conector recto 36">
              <a:extLst>
                <a:ext uri="{FF2B5EF4-FFF2-40B4-BE49-F238E27FC236}">
                  <a16:creationId xmlns:a16="http://schemas.microsoft.com/office/drawing/2014/main" id="{95634565-19D6-2644-8FA8-543EDCCF5C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44812" y="7456798"/>
              <a:ext cx="3085552" cy="0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B74F58-CC9D-C347-A3F3-FB60432CC239}"/>
                </a:ext>
              </a:extLst>
            </p:cNvPr>
            <p:cNvSpPr/>
            <p:nvPr/>
          </p:nvSpPr>
          <p:spPr>
            <a:xfrm>
              <a:off x="11773211" y="3407892"/>
              <a:ext cx="1375179" cy="1375179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F8D5C1-0B62-3C48-8C3C-F527C89C2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07410" y="3642091"/>
              <a:ext cx="906780" cy="906780"/>
            </a:xfrm>
            <a:prstGeom prst="rect">
              <a:avLst/>
            </a:prstGeom>
          </p:spPr>
        </p:pic>
      </p:grpSp>
      <p:pic>
        <p:nvPicPr>
          <p:cNvPr id="43" name="Imagen 9">
            <a:extLst>
              <a:ext uri="{FF2B5EF4-FFF2-40B4-BE49-F238E27FC236}">
                <a16:creationId xmlns:a16="http://schemas.microsoft.com/office/drawing/2014/main" id="{437DFA0C-B51D-1645-A3AB-93BC94B1F5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E227DC-BCE7-F84F-8D8F-B35C93C7A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6614"/>
            <a:ext cx="16286097" cy="7978751"/>
          </a:xfrm>
          <a:prstGeom prst="rect">
            <a:avLst/>
          </a:prstGeom>
        </p:spPr>
      </p:pic>
      <p:sp>
        <p:nvSpPr>
          <p:cNvPr id="40" name="Rectángulo 30">
            <a:extLst>
              <a:ext uri="{FF2B5EF4-FFF2-40B4-BE49-F238E27FC236}">
                <a16:creationId xmlns:a16="http://schemas.microsoft.com/office/drawing/2014/main" id="{4EA95BF0-94F4-104E-B234-021A36D8219E}"/>
              </a:ext>
            </a:extLst>
          </p:cNvPr>
          <p:cNvSpPr/>
          <p:nvPr/>
        </p:nvSpPr>
        <p:spPr>
          <a:xfrm>
            <a:off x="-28511" y="6111874"/>
            <a:ext cx="16314607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7" name="Rectángulo 30">
            <a:extLst>
              <a:ext uri="{FF2B5EF4-FFF2-40B4-BE49-F238E27FC236}">
                <a16:creationId xmlns:a16="http://schemas.microsoft.com/office/drawing/2014/main" id="{B0F68D3C-29F0-FA47-B26D-6A5FF5D8B001}"/>
              </a:ext>
            </a:extLst>
          </p:cNvPr>
          <p:cNvSpPr/>
          <p:nvPr/>
        </p:nvSpPr>
        <p:spPr>
          <a:xfrm>
            <a:off x="-1" y="1615963"/>
            <a:ext cx="16286098" cy="102670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Rectángulo 30">
            <a:extLst>
              <a:ext uri="{FF2B5EF4-FFF2-40B4-BE49-F238E27FC236}">
                <a16:creationId xmlns:a16="http://schemas.microsoft.com/office/drawing/2014/main" id="{A45129D7-8251-AE44-BDC5-D0D15E8265F7}"/>
              </a:ext>
            </a:extLst>
          </p:cNvPr>
          <p:cNvSpPr/>
          <p:nvPr/>
        </p:nvSpPr>
        <p:spPr>
          <a:xfrm>
            <a:off x="0" y="8433836"/>
            <a:ext cx="16286096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8609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22499" y="6359876"/>
            <a:ext cx="1513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TERMINAL DE REGASIFICACIÓN DE LNG DE DUNKERQUE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22052D-244D-8041-AD93-23558DBC21D1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ED1F1721-3745-4448-9A9A-AC30FEE8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" action="ppaction://noaction"/>
              <a:extLst>
                <a:ext uri="{FF2B5EF4-FFF2-40B4-BE49-F238E27FC236}">
                  <a16:creationId xmlns:a16="http://schemas.microsoft.com/office/drawing/2014/main" id="{D5D4DDDD-2745-0B4C-BD3A-6E9B9C16785B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5" name="Imagen 3">
            <a:extLst>
              <a:ext uri="{FF2B5EF4-FFF2-40B4-BE49-F238E27FC236}">
                <a16:creationId xmlns:a16="http://schemas.microsoft.com/office/drawing/2014/main" id="{604279B8-23AB-8045-BE9C-4E7FDFC3EA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A93219CF-6A8B-394A-8F04-9AE448275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43" y="1870934"/>
            <a:ext cx="221060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  <a:t>TERMINAL DE REGASIFICACIÓN </a:t>
            </a:r>
            <a:br>
              <a:rPr lang="es-ES" alt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</a:br>
            <a:r>
              <a:rPr lang="es-ES" altLang="en-US" sz="1400" b="1" dirty="0">
                <a:solidFill>
                  <a:schemeClr val="accent2"/>
                </a:solidFill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9EDAEB42-8CC5-3045-9FBD-954CADC9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81" y="1870935"/>
            <a:ext cx="1956673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780FDF-E8AF-8F45-8714-8476C704A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866" y="1828169"/>
            <a:ext cx="206322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FORTIN DE PIEDRA – VACA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MUERTA</a:t>
            </a:r>
            <a:endParaRPr lang="es-ES" altLang="en-US" sz="1400" dirty="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6" name="TextBox 10">
            <a:extLst>
              <a:ext uri="{FF2B5EF4-FFF2-40B4-BE49-F238E27FC236}">
                <a16:creationId xmlns:a16="http://schemas.microsoft.com/office/drawing/2014/main" id="{2A27324E-2B1D-DE4A-971A-C3E57697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2474" y="1823008"/>
            <a:ext cx="24087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05 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ESTACIÓN DE </a:t>
            </a:r>
          </a:p>
          <a:p>
            <a:pPr defTabSz="1219170"/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COMPRESIÓN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 ALTAMIRA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7" name="TextBox 8">
            <a:extLst>
              <a:ext uri="{FF2B5EF4-FFF2-40B4-BE49-F238E27FC236}">
                <a16:creationId xmlns:a16="http://schemas.microsoft.com/office/drawing/2014/main" id="{C7A3F457-4B33-E14D-84FF-74C68A98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i="1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A8CDCA-B621-F444-8A37-9F6D8BC34BA4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ECBD59E-058A-884A-894E-398FCC95F71D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5611552-DD26-4949-806C-93AE12233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25F37C-613B-AB49-B493-4268236FA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B55A352-B98B-7140-B835-0C5E195E36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CFE6E5F-E633-E645-A832-99D9C76F6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AC9F00C-E52B-F24A-8DAD-8BED356852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98F4A5B-4E4F-8945-9743-800B3ADA2B19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10">
            <a:extLst>
              <a:ext uri="{FF2B5EF4-FFF2-40B4-BE49-F238E27FC236}">
                <a16:creationId xmlns:a16="http://schemas.microsoft.com/office/drawing/2014/main" id="{CFA9C32F-15CC-BB43-82A7-55541760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934" y="1843248"/>
            <a:ext cx="2408738" cy="5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AUCA - SHUSHUFINDI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765063-BB52-C844-B2D1-A24F1DE60352}"/>
              </a:ext>
            </a:extLst>
          </p:cNvPr>
          <p:cNvSpPr/>
          <p:nvPr/>
        </p:nvSpPr>
        <p:spPr>
          <a:xfrm>
            <a:off x="739752" y="7021781"/>
            <a:ext cx="1152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Électricité</a:t>
            </a:r>
            <a:r>
              <a:rPr lang="en-U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France</a:t>
            </a:r>
          </a:p>
          <a:p>
            <a:pPr defTabSz="1219170"/>
            <a:endParaRPr lang="en-US" alt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2D1DB9-0F89-6C4F-94DA-39B8D3FDE6EE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1D2688-5584-CC46-A904-43A0C431D3BE}"/>
              </a:ext>
            </a:extLst>
          </p:cNvPr>
          <p:cNvSpPr/>
          <p:nvPr/>
        </p:nvSpPr>
        <p:spPr>
          <a:xfrm>
            <a:off x="8665349" y="7020909"/>
            <a:ext cx="6198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Terminal de regasificación de LNG con una capacidad de despacho 13 billones de m3/año.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5882D9-C0D1-9943-807D-080E3DB51DD6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Francia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469678-3A4A-C84D-BF5B-440099E09F8B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2" name="Botón de acción: Volver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0D41A9E-A717-0645-8146-1E71AFB6FA89}"/>
              </a:ext>
            </a:extLst>
          </p:cNvPr>
          <p:cNvSpPr/>
          <p:nvPr/>
        </p:nvSpPr>
        <p:spPr>
          <a:xfrm>
            <a:off x="722499" y="8433836"/>
            <a:ext cx="3832197" cy="735564"/>
          </a:xfrm>
          <a:prstGeom prst="actionButtonRetur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29E882-694E-8C41-A4B9-16230CFA53E7}"/>
              </a:ext>
            </a:extLst>
          </p:cNvPr>
          <p:cNvGrpSpPr/>
          <p:nvPr/>
        </p:nvGrpSpPr>
        <p:grpSpPr>
          <a:xfrm>
            <a:off x="485719" y="8399096"/>
            <a:ext cx="4276781" cy="735564"/>
            <a:chOff x="485719" y="8399096"/>
            <a:chExt cx="4276781" cy="7355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6C9195-5D0C-8D46-9522-BE5268FD6F29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33" name="Picture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CB2A60B5-8EC7-3348-90D3-8964C0CB2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3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ECC556EE-7DAC-3040-BCCF-90013BE8D5AF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7" name="Rectangl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57DDE59A-71A4-FC4D-B5A1-29FB75CF1AE2}"/>
                </a:ext>
              </a:extLst>
            </p:cNvPr>
            <p:cNvSpPr/>
            <p:nvPr/>
          </p:nvSpPr>
          <p:spPr>
            <a:xfrm>
              <a:off x="485719" y="8399096"/>
              <a:ext cx="4276781" cy="7355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F606D2-0972-9743-803F-A78856CFB437}"/>
              </a:ext>
            </a:extLst>
          </p:cNvPr>
          <p:cNvGrpSpPr/>
          <p:nvPr/>
        </p:nvGrpSpPr>
        <p:grpSpPr>
          <a:xfrm>
            <a:off x="12009315" y="8433836"/>
            <a:ext cx="4276781" cy="735564"/>
            <a:chOff x="12009315" y="8433836"/>
            <a:chExt cx="4276781" cy="735564"/>
          </a:xfrm>
        </p:grpSpPr>
        <p:sp>
          <p:nvSpPr>
            <p:cNvPr id="5" name="Botón de acción: Hacia delante o Siguiente 4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B9AD14ED-6E5E-7845-A0BF-7C0C95AFA71E}"/>
                </a:ext>
              </a:extLst>
            </p:cNvPr>
            <p:cNvSpPr/>
            <p:nvPr/>
          </p:nvSpPr>
          <p:spPr>
            <a:xfrm>
              <a:off x="12221308" y="8433836"/>
              <a:ext cx="3763107" cy="691529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7" name="Rectangle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85CCAA1D-5982-E947-AFBB-EB4A52856DD7}"/>
                </a:ext>
              </a:extLst>
            </p:cNvPr>
            <p:cNvSpPr/>
            <p:nvPr/>
          </p:nvSpPr>
          <p:spPr>
            <a:xfrm>
              <a:off x="12009315" y="8433836"/>
              <a:ext cx="4276781" cy="7355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183388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D46BE-0922-4C49-B6F3-6EF9A7D2C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15963"/>
            <a:ext cx="16263953" cy="7516586"/>
          </a:xfrm>
          <a:prstGeom prst="rect">
            <a:avLst/>
          </a:prstGeom>
        </p:spPr>
      </p:pic>
      <p:sp>
        <p:nvSpPr>
          <p:cNvPr id="41" name="Rectángulo 30">
            <a:extLst>
              <a:ext uri="{FF2B5EF4-FFF2-40B4-BE49-F238E27FC236}">
                <a16:creationId xmlns:a16="http://schemas.microsoft.com/office/drawing/2014/main" id="{B105714F-1FE0-1041-86B8-5245FDFDFDEB}"/>
              </a:ext>
            </a:extLst>
          </p:cNvPr>
          <p:cNvSpPr/>
          <p:nvPr/>
        </p:nvSpPr>
        <p:spPr>
          <a:xfrm>
            <a:off x="0" y="1615963"/>
            <a:ext cx="16258023" cy="102670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608E1072-5C6E-D144-8DA7-8646AC2D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43" y="1870934"/>
            <a:ext cx="221060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TERMINAL DE REGASIFICACIÓN </a:t>
            </a:r>
            <a:b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5214C577-C35C-3F41-AE51-203E010E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81" y="1870935"/>
            <a:ext cx="1956673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56" name="TextBox 10">
            <a:extLst>
              <a:ext uri="{FF2B5EF4-FFF2-40B4-BE49-F238E27FC236}">
                <a16:creationId xmlns:a16="http://schemas.microsoft.com/office/drawing/2014/main" id="{E9DBC762-9DA2-314A-B20C-0F873FA0C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2474" y="1823008"/>
            <a:ext cx="24087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05 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ESTACIÓN DE </a:t>
            </a:r>
          </a:p>
          <a:p>
            <a:pPr defTabSz="1219170"/>
            <a:r>
              <a:rPr lang="en-US" altLang="en-US" sz="1400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COMPRESIÓN </a:t>
            </a:r>
            <a:r>
              <a:rPr lang="es-ES" altLang="en-US" sz="1400" dirty="0">
                <a:solidFill>
                  <a:schemeClr val="bg2"/>
                </a:solidFill>
                <a:cs typeface="Calibri" panose="020F0502020204030204" pitchFamily="34" charset="0"/>
              </a:rPr>
              <a:t> ALTAMIRA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7" name="TextBox 8">
            <a:extLst>
              <a:ext uri="{FF2B5EF4-FFF2-40B4-BE49-F238E27FC236}">
                <a16:creationId xmlns:a16="http://schemas.microsoft.com/office/drawing/2014/main" id="{CEC70FA7-6B0B-DE4F-91BA-3E0A93BDE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i="1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2134D84-634C-3749-80E4-4CB27532C8DC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0F97FC2-3052-9D40-A047-4C8B1A0F0F54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28ABC82-14B8-8D47-A4DF-6C5B8D8D8D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76E276A-6CBC-A04E-BFEB-760DF441B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20F4AF8-5C59-1D45-966D-7813A29A5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9327D98-B172-A24F-9E59-1CF277EDE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C680D48-F0B8-0A4E-BE91-CDF8C7712D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021B589-B0A7-D341-93BE-04688D19E04E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10">
            <a:extLst>
              <a:ext uri="{FF2B5EF4-FFF2-40B4-BE49-F238E27FC236}">
                <a16:creationId xmlns:a16="http://schemas.microsoft.com/office/drawing/2014/main" id="{F3AF281B-9737-D849-8DB2-B0EA15D58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934" y="1843248"/>
            <a:ext cx="2408738" cy="5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AUCA - SHUSHUFINDI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3" name="Rectángulo 30">
            <a:extLst>
              <a:ext uri="{FF2B5EF4-FFF2-40B4-BE49-F238E27FC236}">
                <a16:creationId xmlns:a16="http://schemas.microsoft.com/office/drawing/2014/main" id="{61C4BFD6-624A-BF46-BF7F-D21EBC4133A4}"/>
              </a:ext>
            </a:extLst>
          </p:cNvPr>
          <p:cNvSpPr/>
          <p:nvPr/>
        </p:nvSpPr>
        <p:spPr>
          <a:xfrm>
            <a:off x="6365" y="6086474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Rectángulo 30">
            <a:extLst>
              <a:ext uri="{FF2B5EF4-FFF2-40B4-BE49-F238E27FC236}">
                <a16:creationId xmlns:a16="http://schemas.microsoft.com/office/drawing/2014/main" id="{1E02990A-0710-9644-BCF0-D87E68BF7206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77021"/>
            <a:ext cx="982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FORTIN DE PIEDRA - VACA MUERTA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83B528-86DF-6D49-AEFB-54BE2CE1EA13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6C570C5A-3983-2143-ABC8-E0E9D66B0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" action="ppaction://noaction"/>
              <a:extLst>
                <a:ext uri="{FF2B5EF4-FFF2-40B4-BE49-F238E27FC236}">
                  <a16:creationId xmlns:a16="http://schemas.microsoft.com/office/drawing/2014/main" id="{5F775FBF-C756-0A40-A89E-4241A800F220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5" name="Imagen 3">
            <a:extLst>
              <a:ext uri="{FF2B5EF4-FFF2-40B4-BE49-F238E27FC236}">
                <a16:creationId xmlns:a16="http://schemas.microsoft.com/office/drawing/2014/main" id="{574A0125-2AC0-484F-B0D7-A2BC91737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27B1E5-5209-A24B-876A-2D3767DF1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906" y="1866250"/>
            <a:ext cx="2210603" cy="6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s-ES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FORTIN DE PIEDRA - VACA MUERTA</a:t>
            </a:r>
          </a:p>
        </p:txBody>
      </p:sp>
      <p:sp>
        <p:nvSpPr>
          <p:cNvPr id="67" name="CuadroTexto 78">
            <a:extLst>
              <a:ext uri="{FF2B5EF4-FFF2-40B4-BE49-F238E27FC236}">
                <a16:creationId xmlns:a16="http://schemas.microsoft.com/office/drawing/2014/main" id="{71991F19-6D0F-EA4D-AAE0-5137DD82762F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43681D-B1CC-4943-BA4F-7A62099AF20D}"/>
              </a:ext>
            </a:extLst>
          </p:cNvPr>
          <p:cNvSpPr/>
          <p:nvPr/>
        </p:nvSpPr>
        <p:spPr>
          <a:xfrm>
            <a:off x="739752" y="7021781"/>
            <a:ext cx="1152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Tecpetrol</a:t>
            </a:r>
            <a:endParaRPr lang="en-US" alt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74E67C-B16D-1444-926E-FBFD71780F13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568423-545F-2B4A-918C-0F28081D18D4}"/>
              </a:ext>
            </a:extLst>
          </p:cNvPr>
          <p:cNvSpPr/>
          <p:nvPr/>
        </p:nvSpPr>
        <p:spPr>
          <a:xfrm>
            <a:off x="8665349" y="7020909"/>
            <a:ext cx="6198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Diseño y construcción de las instalaciones para la perforación, tratamiento y evacuación del gas producido. Estos trabajos permiten el procesamiento de 17,5 MM m3/día.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185D61-D0BC-F74A-B05E-AD40BA6AE57F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C0615E-25B4-5145-B510-2EA11C9DFF90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" name="Botón de acción: Volver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BF64DAD-6A65-7141-8FD7-F0C9FE5B9CD1}"/>
              </a:ext>
            </a:extLst>
          </p:cNvPr>
          <p:cNvSpPr/>
          <p:nvPr/>
        </p:nvSpPr>
        <p:spPr>
          <a:xfrm>
            <a:off x="734479" y="8433836"/>
            <a:ext cx="3726502" cy="710164"/>
          </a:xfrm>
          <a:prstGeom prst="actionButtonRetur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132D08-4AAF-5743-A2BB-74D8CD6891C9}"/>
              </a:ext>
            </a:extLst>
          </p:cNvPr>
          <p:cNvGrpSpPr/>
          <p:nvPr/>
        </p:nvGrpSpPr>
        <p:grpSpPr>
          <a:xfrm>
            <a:off x="238003" y="8418011"/>
            <a:ext cx="4483470" cy="698713"/>
            <a:chOff x="238003" y="8418011"/>
            <a:chExt cx="4483470" cy="69871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C9A24FA-99E0-3B41-9550-5AB698F28061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33" name="Picture 32">
                <a:hlinkClick r:id="" action="ppaction://noaction"/>
                <a:extLst>
                  <a:ext uri="{FF2B5EF4-FFF2-40B4-BE49-F238E27FC236}">
                    <a16:creationId xmlns:a16="http://schemas.microsoft.com/office/drawing/2014/main" id="{6C80AA9D-09C7-D047-8C7E-6B62B9A79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34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64F22CA9-22C5-C348-BE0E-E4976565F869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5" name="Rectangle 4">
              <a:hlinkClick r:id="rId6" action="ppaction://hlinksldjump"/>
              <a:extLst>
                <a:ext uri="{FF2B5EF4-FFF2-40B4-BE49-F238E27FC236}">
                  <a16:creationId xmlns:a16="http://schemas.microsoft.com/office/drawing/2014/main" id="{0AE18E62-700A-2344-A16D-D593568AC2FC}"/>
                </a:ext>
              </a:extLst>
            </p:cNvPr>
            <p:cNvSpPr/>
            <p:nvPr/>
          </p:nvSpPr>
          <p:spPr>
            <a:xfrm>
              <a:off x="238003" y="8418011"/>
              <a:ext cx="4483470" cy="698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B2910-06BE-B442-962E-7ECBE88CAFF0}"/>
              </a:ext>
            </a:extLst>
          </p:cNvPr>
          <p:cNvGrpSpPr/>
          <p:nvPr/>
        </p:nvGrpSpPr>
        <p:grpSpPr>
          <a:xfrm>
            <a:off x="11741967" y="8221238"/>
            <a:ext cx="4483470" cy="911311"/>
            <a:chOff x="11741967" y="8221238"/>
            <a:chExt cx="4483470" cy="911311"/>
          </a:xfrm>
        </p:grpSpPr>
        <p:sp>
          <p:nvSpPr>
            <p:cNvPr id="3" name="Botón de acción: Hacia delante o Siguiente 2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8FCE2ED9-5057-BE41-B7B2-9B815C8CB120}"/>
                </a:ext>
              </a:extLst>
            </p:cNvPr>
            <p:cNvSpPr/>
            <p:nvPr/>
          </p:nvSpPr>
          <p:spPr>
            <a:xfrm>
              <a:off x="12115800" y="8221238"/>
              <a:ext cx="3903785" cy="911311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7" name="Rectangle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FFC8A5B1-0134-8448-8478-3147CC734DC1}"/>
                </a:ext>
              </a:extLst>
            </p:cNvPr>
            <p:cNvSpPr/>
            <p:nvPr/>
          </p:nvSpPr>
          <p:spPr>
            <a:xfrm>
              <a:off x="11741967" y="8433836"/>
              <a:ext cx="4483470" cy="698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3935333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399E86-6595-CF49-99D5-3B7FFBABE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15962"/>
            <a:ext cx="16257589" cy="7528037"/>
          </a:xfrm>
          <a:prstGeom prst="rect">
            <a:avLst/>
          </a:prstGeom>
        </p:spPr>
      </p:pic>
      <p:sp>
        <p:nvSpPr>
          <p:cNvPr id="39" name="Rectángulo 30">
            <a:extLst>
              <a:ext uri="{FF2B5EF4-FFF2-40B4-BE49-F238E27FC236}">
                <a16:creationId xmlns:a16="http://schemas.microsoft.com/office/drawing/2014/main" id="{80CAB7D8-90C8-554E-B918-E5BD0ED000E9}"/>
              </a:ext>
            </a:extLst>
          </p:cNvPr>
          <p:cNvSpPr/>
          <p:nvPr/>
        </p:nvSpPr>
        <p:spPr>
          <a:xfrm>
            <a:off x="-1" y="6111874"/>
            <a:ext cx="16257589" cy="304237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57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ángulo 30">
            <a:extLst>
              <a:ext uri="{FF2B5EF4-FFF2-40B4-BE49-F238E27FC236}">
                <a16:creationId xmlns:a16="http://schemas.microsoft.com/office/drawing/2014/main" id="{7AB8D1C9-E58F-8249-AA35-7823C9EF2D57}"/>
              </a:ext>
            </a:extLst>
          </p:cNvPr>
          <p:cNvSpPr/>
          <p:nvPr/>
        </p:nvSpPr>
        <p:spPr>
          <a:xfrm>
            <a:off x="23637" y="1667703"/>
            <a:ext cx="16227586" cy="97496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Rectángulo 30">
            <a:extLst>
              <a:ext uri="{FF2B5EF4-FFF2-40B4-BE49-F238E27FC236}">
                <a16:creationId xmlns:a16="http://schemas.microsoft.com/office/drawing/2014/main" id="{21A800EE-C962-2046-A185-E7EBEAB4F55F}"/>
              </a:ext>
            </a:extLst>
          </p:cNvPr>
          <p:cNvSpPr/>
          <p:nvPr/>
        </p:nvSpPr>
        <p:spPr>
          <a:xfrm>
            <a:off x="0" y="8433835"/>
            <a:ext cx="16257588" cy="673653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77782"/>
            <a:ext cx="13874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 dirty="0">
                <a:solidFill>
                  <a:schemeClr val="bg2"/>
                </a:solidFill>
                <a:cs typeface="Calibri" panose="020F0502020204030204" pitchFamily="34" charset="0"/>
              </a:rPr>
              <a:t>ESTACIÓN DE COMPRESIÓN ALTAMIRA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9A3DE4-29D8-134C-A76F-FD0EE3314EC6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2" name="Picture 41">
              <a:hlinkClick r:id="" action="ppaction://noaction"/>
              <a:extLst>
                <a:ext uri="{FF2B5EF4-FFF2-40B4-BE49-F238E27FC236}">
                  <a16:creationId xmlns:a16="http://schemas.microsoft.com/office/drawing/2014/main" id="{8D1410A2-4F71-DB49-A10F-E666E7AA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46" name="CuadroTexto 78">
              <a:hlinkClick r:id="" action="ppaction://noaction"/>
              <a:extLst>
                <a:ext uri="{FF2B5EF4-FFF2-40B4-BE49-F238E27FC236}">
                  <a16:creationId xmlns:a16="http://schemas.microsoft.com/office/drawing/2014/main" id="{4A73FD96-9221-C44E-9144-85D146211CBC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pic>
        <p:nvPicPr>
          <p:cNvPr id="36" name="Imagen 3">
            <a:extLst>
              <a:ext uri="{FF2B5EF4-FFF2-40B4-BE49-F238E27FC236}">
                <a16:creationId xmlns:a16="http://schemas.microsoft.com/office/drawing/2014/main" id="{E5422564-8E23-144A-A553-B3B6EE1E3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41" name="TextBox 10">
            <a:extLst>
              <a:ext uri="{FF2B5EF4-FFF2-40B4-BE49-F238E27FC236}">
                <a16:creationId xmlns:a16="http://schemas.microsoft.com/office/drawing/2014/main" id="{EDFDFEBA-E890-3244-9D0D-9B607CAC0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4898" y="1861722"/>
            <a:ext cx="2333610" cy="43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05 | </a:t>
            </a:r>
            <a:r>
              <a:rPr lang="en-US" altLang="en-US" sz="1400" b="1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ESTACIÓN DE COMPRESIÓN ALTAMIRA</a:t>
            </a:r>
          </a:p>
        </p:txBody>
      </p:sp>
      <p:sp>
        <p:nvSpPr>
          <p:cNvPr id="72" name="TextBox 8">
            <a:extLst>
              <a:ext uri="{FF2B5EF4-FFF2-40B4-BE49-F238E27FC236}">
                <a16:creationId xmlns:a16="http://schemas.microsoft.com/office/drawing/2014/main" id="{4E07B157-342C-2841-9DE7-0CC822272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43" y="1870934"/>
            <a:ext cx="221060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TERMINAL DE REGASIFICACIÓN </a:t>
            </a:r>
            <a:b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73" name="TextBox 8">
            <a:extLst>
              <a:ext uri="{FF2B5EF4-FFF2-40B4-BE49-F238E27FC236}">
                <a16:creationId xmlns:a16="http://schemas.microsoft.com/office/drawing/2014/main" id="{12ACCFD3-E81A-6147-880A-37DDCEE9E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81" y="1870935"/>
            <a:ext cx="1956673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75" name="TextBox 8">
            <a:extLst>
              <a:ext uri="{FF2B5EF4-FFF2-40B4-BE49-F238E27FC236}">
                <a16:creationId xmlns:a16="http://schemas.microsoft.com/office/drawing/2014/main" id="{16C9035C-C831-9245-BCCC-61360FFC8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i="1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FB78A1A-DB7F-1D43-8E9A-044BD048EB99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BDB4F80-466F-7A45-84AC-5EF32B520A37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0EB11BB-750C-1044-93FF-82BDB5B40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BFD6E48-7515-9B40-91EC-590661D34A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FA2C0A7-01C9-D849-865B-6D15BD6B9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E0BC025-7177-364D-9126-B7557F54CA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4F72EF80-39AC-1745-B353-0E7823EE5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4C9AB88-8890-2D4A-AD8E-BCAAE5176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10">
            <a:extLst>
              <a:ext uri="{FF2B5EF4-FFF2-40B4-BE49-F238E27FC236}">
                <a16:creationId xmlns:a16="http://schemas.microsoft.com/office/drawing/2014/main" id="{04A11695-0166-F640-A71A-1B3B1FB2D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4934" y="1843248"/>
            <a:ext cx="2408738" cy="52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AUCA - SHUSHUFINDI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85" name="Imagen 3">
            <a:extLst>
              <a:ext uri="{FF2B5EF4-FFF2-40B4-BE49-F238E27FC236}">
                <a16:creationId xmlns:a16="http://schemas.microsoft.com/office/drawing/2014/main" id="{3935530B-DEAD-BE42-B5DB-EB5FB27AF5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EA8EC8F-6397-5F4B-96CE-EE7C4085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906" y="1866250"/>
            <a:ext cx="2210603" cy="6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FORTIN DE PIEDRA - VACA MUERTA</a:t>
            </a:r>
          </a:p>
        </p:txBody>
      </p:sp>
      <p:sp>
        <p:nvSpPr>
          <p:cNvPr id="87" name="CuadroTexto 78">
            <a:extLst>
              <a:ext uri="{FF2B5EF4-FFF2-40B4-BE49-F238E27FC236}">
                <a16:creationId xmlns:a16="http://schemas.microsoft.com/office/drawing/2014/main" id="{418058EB-15CA-8C40-BD52-62127A781A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A6EB8A-015B-DD4D-897D-2D9E22A38FD9}"/>
              </a:ext>
            </a:extLst>
          </p:cNvPr>
          <p:cNvSpPr/>
          <p:nvPr/>
        </p:nvSpPr>
        <p:spPr>
          <a:xfrm>
            <a:off x="739752" y="7021781"/>
            <a:ext cx="1431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TransCanada</a:t>
            </a:r>
            <a:endParaRPr lang="en-US" alt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35C15B-AD39-7D4E-A87E-E196CD0E2F35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BE4722-38D3-074C-BFD7-6C935D8BBCD1}"/>
              </a:ext>
            </a:extLst>
          </p:cNvPr>
          <p:cNvSpPr/>
          <p:nvPr/>
        </p:nvSpPr>
        <p:spPr>
          <a:xfrm>
            <a:off x="8665349" y="7020909"/>
            <a:ext cx="6475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Ingeniería, suministros y construcción de una estación de compresión y una estación de regulación, medición y control con presión 570-590 PSIG y una capacidad de 178 MM CFD en Altamira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CBC723-CDDB-184A-A323-FA4AF7242158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0D2E486-C559-D749-9FCD-9AE18DA764F4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" name="Botón de acción: Volver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78142B8-B4C4-5D44-8C1C-3D0D483C3BFE}"/>
              </a:ext>
            </a:extLst>
          </p:cNvPr>
          <p:cNvSpPr/>
          <p:nvPr/>
        </p:nvSpPr>
        <p:spPr>
          <a:xfrm>
            <a:off x="734479" y="8433835"/>
            <a:ext cx="3726502" cy="673653"/>
          </a:xfrm>
          <a:prstGeom prst="actionButtonRetur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Botón de acción: Hacia delante o Siguiente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3A45A3-384F-304C-9DE5-7893A7749872}"/>
              </a:ext>
            </a:extLst>
          </p:cNvPr>
          <p:cNvSpPr/>
          <p:nvPr/>
        </p:nvSpPr>
        <p:spPr>
          <a:xfrm>
            <a:off x="12080631" y="8221238"/>
            <a:ext cx="3974123" cy="8862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AFA616-3EB1-6D4D-8ABA-B37D669BF34A}"/>
              </a:ext>
            </a:extLst>
          </p:cNvPr>
          <p:cNvGrpSpPr/>
          <p:nvPr/>
        </p:nvGrpSpPr>
        <p:grpSpPr>
          <a:xfrm>
            <a:off x="12080631" y="8470346"/>
            <a:ext cx="4202067" cy="673653"/>
            <a:chOff x="12080631" y="8470346"/>
            <a:chExt cx="4202067" cy="67365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DDA28C6-6621-AA47-A67C-780DA159B605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48" name="Picture 47">
                <a:hlinkClick r:id="" action="ppaction://noaction"/>
                <a:extLst>
                  <a:ext uri="{FF2B5EF4-FFF2-40B4-BE49-F238E27FC236}">
                    <a16:creationId xmlns:a16="http://schemas.microsoft.com/office/drawing/2014/main" id="{0EE8CF1F-EA6E-2640-8710-CF31FC6B0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49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92B02A85-C036-C949-9CBD-5F99D86B5CF3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5" name="Rectangle 4">
              <a:hlinkClick r:id="rId7" action="ppaction://hlinksldjump"/>
              <a:extLst>
                <a:ext uri="{FF2B5EF4-FFF2-40B4-BE49-F238E27FC236}">
                  <a16:creationId xmlns:a16="http://schemas.microsoft.com/office/drawing/2014/main" id="{23D75EC5-9D4D-A342-97FB-468D20FE2CBF}"/>
                </a:ext>
              </a:extLst>
            </p:cNvPr>
            <p:cNvSpPr/>
            <p:nvPr/>
          </p:nvSpPr>
          <p:spPr>
            <a:xfrm>
              <a:off x="12080631" y="8470346"/>
              <a:ext cx="4202067" cy="673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 dirty="0"/>
            </a:p>
          </p:txBody>
        </p:sp>
      </p:grpSp>
    </p:spTree>
    <p:extLst>
      <p:ext uri="{BB962C8B-B14F-4D97-AF65-F5344CB8AC3E}">
        <p14:creationId xmlns:p14="http://schemas.microsoft.com/office/powerpoint/2010/main" val="2652512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9925F9-0B8E-114E-BC28-6E5E5B16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44" y="-1"/>
            <a:ext cx="16269232" cy="9144001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1DEE079F-7020-1045-B282-03EE5722F80F}"/>
              </a:ext>
            </a:extLst>
          </p:cNvPr>
          <p:cNvSpPr/>
          <p:nvPr/>
        </p:nvSpPr>
        <p:spPr>
          <a:xfrm>
            <a:off x="-11564" y="6088229"/>
            <a:ext cx="16275516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Rectángulo 30">
            <a:extLst>
              <a:ext uri="{FF2B5EF4-FFF2-40B4-BE49-F238E27FC236}">
                <a16:creationId xmlns:a16="http://schemas.microsoft.com/office/drawing/2014/main" id="{CAD88C0C-A500-0948-BEDA-87D66764877E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-17929" y="0"/>
            <a:ext cx="16275517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74834"/>
            <a:ext cx="906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AUCA - SHUSHUFINDI</a:t>
            </a:r>
          </a:p>
        </p:txBody>
      </p:sp>
      <p:pic>
        <p:nvPicPr>
          <p:cNvPr id="28" name="Imagen 3">
            <a:extLst>
              <a:ext uri="{FF2B5EF4-FFF2-40B4-BE49-F238E27FC236}">
                <a16:creationId xmlns:a16="http://schemas.microsoft.com/office/drawing/2014/main" id="{7C8B106A-5F16-9142-8827-10DAD79527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42" name="Rectángulo 30">
            <a:extLst>
              <a:ext uri="{FF2B5EF4-FFF2-40B4-BE49-F238E27FC236}">
                <a16:creationId xmlns:a16="http://schemas.microsoft.com/office/drawing/2014/main" id="{5F546DC4-5A2C-8542-A720-46D1E14C15A0}"/>
              </a:ext>
            </a:extLst>
          </p:cNvPr>
          <p:cNvSpPr/>
          <p:nvPr/>
        </p:nvSpPr>
        <p:spPr>
          <a:xfrm>
            <a:off x="-11725" y="1615963"/>
            <a:ext cx="16245013" cy="1026701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193F83CA-D994-244D-BB07-F869309CB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4898" y="1861722"/>
            <a:ext cx="2333610" cy="43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05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ESTACIÓN DE COMPRESIÓN ALTAMIRA</a:t>
            </a: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52B374E3-72E6-3A46-A1B2-8544DF280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43" y="1870934"/>
            <a:ext cx="2210602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TERMINAL DE REGASIFICACIÓN </a:t>
            </a:r>
            <a:b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DE LNG DE DUNKERQUE</a:t>
            </a:r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ADE1142F-D044-F344-9CE6-8F02E73FB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81" y="1870935"/>
            <a:ext cx="1956673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02| </a:t>
            </a:r>
            <a:r>
              <a:rPr lang="en-U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GASODUCTO CAMISEA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723E08A6-02D1-CE4A-A09A-CE2C869D3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10" y="1870934"/>
            <a:ext cx="1981507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PLATAFORMA </a:t>
            </a:r>
            <a:r>
              <a:rPr lang="en-US" altLang="en-US" sz="1400" i="1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OFFSHORE</a:t>
            </a:r>
            <a:r>
              <a:rPr lang="en-US" altLang="en-US" sz="1400" dirty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rPr>
              <a:t> P-76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1DC44A-126C-F942-90EE-CBBE77124C9F}"/>
              </a:ext>
            </a:extLst>
          </p:cNvPr>
          <p:cNvGrpSpPr/>
          <p:nvPr/>
        </p:nvGrpSpPr>
        <p:grpSpPr>
          <a:xfrm>
            <a:off x="734479" y="1615964"/>
            <a:ext cx="14788632" cy="676114"/>
            <a:chOff x="485719" y="1615963"/>
            <a:chExt cx="15379450" cy="76793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B20C838-AB9F-4D4E-A304-0BF2EB568806}"/>
                </a:ext>
              </a:extLst>
            </p:cNvPr>
            <p:cNvGrpSpPr/>
            <p:nvPr/>
          </p:nvGrpSpPr>
          <p:grpSpPr>
            <a:xfrm>
              <a:off x="485719" y="1615963"/>
              <a:ext cx="12712450" cy="767937"/>
              <a:chOff x="726775" y="1615964"/>
              <a:chExt cx="18727333" cy="0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BE137B8-995F-1D46-9B4B-ECC0CAF8D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5650" y="1615964"/>
                <a:ext cx="3566845" cy="0"/>
              </a:xfrm>
              <a:prstGeom prst="line">
                <a:avLst/>
              </a:prstGeom>
              <a:ln w="76200"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587F7C3-D7E9-1245-A0AA-674328369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775" y="1615964"/>
                <a:ext cx="359964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4B59617-0E71-324B-A6B2-44B334E4AB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31722" y="1615964"/>
                <a:ext cx="3325898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631B29B-1D1C-9847-BC1A-5C5BC86F8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26847" y="1615964"/>
                <a:ext cx="358209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8AF3334-521B-9B40-9AFF-E4A3B1233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72015" y="1615964"/>
                <a:ext cx="358209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C92D6-008D-0546-A027-D001F2183EDD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580" y="1615963"/>
              <a:ext cx="2431589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38A3F0A-023D-964C-866E-50E98A6D0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6906" y="1866250"/>
            <a:ext cx="2210603" cy="62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FORTIN DE PIEDRA - VACA MUERTA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66637510-B49B-B14E-A849-12797A8BC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9418" y="1872753"/>
            <a:ext cx="23336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06 | </a:t>
            </a:r>
            <a:r>
              <a:rPr lang="en-US" altLang="en-US" sz="1400" b="1" dirty="0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AUCA - SHUSHUFINDI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45DA73C-463F-9A4C-91A2-0000905832E8}"/>
              </a:ext>
            </a:extLst>
          </p:cNvPr>
          <p:cNvSpPr/>
          <p:nvPr/>
        </p:nvSpPr>
        <p:spPr>
          <a:xfrm>
            <a:off x="739752" y="702178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sz="18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Schlumberger</a:t>
            </a:r>
            <a:endParaRPr lang="en-US" alt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BCC499-010A-5843-9E5E-DA409B77B502}"/>
              </a:ext>
            </a:extLst>
          </p:cNvPr>
          <p:cNvSpPr/>
          <p:nvPr/>
        </p:nvSpPr>
        <p:spPr>
          <a:xfrm>
            <a:off x="4554696" y="7033351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D17A209-0235-5443-9B55-090FCB319F59}"/>
              </a:ext>
            </a:extLst>
          </p:cNvPr>
          <p:cNvSpPr/>
          <p:nvPr/>
        </p:nvSpPr>
        <p:spPr>
          <a:xfrm>
            <a:off x="8665348" y="7020909"/>
            <a:ext cx="70432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r>
              <a:rPr lang="es-ES" sz="1800" dirty="0">
                <a:solidFill>
                  <a:schemeClr val="bg1"/>
                </a:solidFill>
              </a:rPr>
              <a:t>Provisión de Servicios de Ingeniería, procura de materiales y equipos para la construcción y ampliación de plataformas, facilidades para ingreso de taladros de perforación y </a:t>
            </a:r>
            <a:r>
              <a:rPr lang="es-ES" sz="1800" i="1" dirty="0" err="1">
                <a:solidFill>
                  <a:schemeClr val="bg1"/>
                </a:solidFill>
              </a:rPr>
              <a:t>work</a:t>
            </a:r>
            <a:r>
              <a:rPr lang="es-ES" sz="1800" i="1" dirty="0">
                <a:solidFill>
                  <a:schemeClr val="bg1"/>
                </a:solidFill>
              </a:rPr>
              <a:t> </a:t>
            </a:r>
            <a:r>
              <a:rPr lang="es-ES" sz="1800" i="1" dirty="0" err="1">
                <a:solidFill>
                  <a:schemeClr val="bg1"/>
                </a:solidFill>
              </a:rPr>
              <a:t>over</a:t>
            </a:r>
            <a:r>
              <a:rPr lang="es-ES" sz="1800" dirty="0">
                <a:solidFill>
                  <a:schemeClr val="bg1"/>
                </a:solidFill>
              </a:rPr>
              <a:t>, construcción de líneas de flujo/eléctricas para la optimización petrolera en los Bloques 61 y 57.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15E2A6-F05B-C144-94C8-2A7AF1F6C7BA}"/>
              </a:ext>
            </a:extLst>
          </p:cNvPr>
          <p:cNvSpPr/>
          <p:nvPr/>
        </p:nvSpPr>
        <p:spPr>
          <a:xfrm>
            <a:off x="2776578" y="701429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Ecuador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84C547-6281-E04C-9D1B-5BF1B410CF6C}"/>
              </a:ext>
            </a:extLst>
          </p:cNvPr>
          <p:cNvSpPr/>
          <p:nvPr/>
        </p:nvSpPr>
        <p:spPr>
          <a:xfrm>
            <a:off x="6388068" y="7034161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2" name="Botón de acción: Volver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7CADEEB-B0DA-9F48-B3B5-5AAE8536EEE3}"/>
              </a:ext>
            </a:extLst>
          </p:cNvPr>
          <p:cNvSpPr/>
          <p:nvPr/>
        </p:nvSpPr>
        <p:spPr>
          <a:xfrm>
            <a:off x="734479" y="8433836"/>
            <a:ext cx="3820217" cy="710164"/>
          </a:xfrm>
          <a:prstGeom prst="actionButtonRetur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Botón de acción: Hacia delante o Siguient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93F7B8-586A-9742-A510-E51705E81BD8}"/>
              </a:ext>
            </a:extLst>
          </p:cNvPr>
          <p:cNvSpPr/>
          <p:nvPr/>
        </p:nvSpPr>
        <p:spPr>
          <a:xfrm>
            <a:off x="12045462" y="8176846"/>
            <a:ext cx="3991707" cy="967154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A8C760-621E-1247-A3A7-C832F96E0522}"/>
              </a:ext>
            </a:extLst>
          </p:cNvPr>
          <p:cNvGrpSpPr/>
          <p:nvPr/>
        </p:nvGrpSpPr>
        <p:grpSpPr>
          <a:xfrm>
            <a:off x="228600" y="8443364"/>
            <a:ext cx="4740589" cy="710164"/>
            <a:chOff x="228600" y="8443364"/>
            <a:chExt cx="4740589" cy="7101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733E9EB-BCC7-A04B-9F56-154F1458CA87}"/>
                </a:ext>
              </a:extLst>
            </p:cNvPr>
            <p:cNvGrpSpPr/>
            <p:nvPr/>
          </p:nvGrpSpPr>
          <p:grpSpPr>
            <a:xfrm>
              <a:off x="876027" y="8552442"/>
              <a:ext cx="3584954" cy="369252"/>
              <a:chOff x="12732028" y="8552442"/>
              <a:chExt cx="3584954" cy="369252"/>
            </a:xfrm>
          </p:grpSpPr>
          <p:pic>
            <p:nvPicPr>
              <p:cNvPr id="34" name="Picture 33">
                <a:hlinkClick r:id="" action="ppaction://noaction"/>
                <a:extLst>
                  <a:ext uri="{FF2B5EF4-FFF2-40B4-BE49-F238E27FC236}">
                    <a16:creationId xmlns:a16="http://schemas.microsoft.com/office/drawing/2014/main" id="{77CEE43F-6049-E747-9754-2845B718E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32028" y="8643732"/>
                <a:ext cx="287372" cy="176844"/>
              </a:xfrm>
              <a:prstGeom prst="rect">
                <a:avLst/>
              </a:prstGeom>
              <a:effectLst/>
            </p:spPr>
          </p:pic>
          <p:sp>
            <p:nvSpPr>
              <p:cNvPr id="36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3D70E3A7-E3E1-D64B-BF33-2526A4CC1FD0}"/>
                  </a:ext>
                </a:extLst>
              </p:cNvPr>
              <p:cNvSpPr txBox="1"/>
              <p:nvPr/>
            </p:nvSpPr>
            <p:spPr>
              <a:xfrm>
                <a:off x="13044510" y="8552442"/>
                <a:ext cx="3272472" cy="369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 dirty="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volver a segmentos del mercado</a:t>
                </a:r>
              </a:p>
            </p:txBody>
          </p:sp>
        </p:grpSp>
        <p:sp>
          <p:nvSpPr>
            <p:cNvPr id="6" name="Rectangle 5">
              <a:hlinkClick r:id="rId5" action="ppaction://hlinksldjump"/>
              <a:extLst>
                <a:ext uri="{FF2B5EF4-FFF2-40B4-BE49-F238E27FC236}">
                  <a16:creationId xmlns:a16="http://schemas.microsoft.com/office/drawing/2014/main" id="{9C91C210-0E7A-6141-92AC-CB9AA2F180B1}"/>
                </a:ext>
              </a:extLst>
            </p:cNvPr>
            <p:cNvSpPr/>
            <p:nvPr/>
          </p:nvSpPr>
          <p:spPr>
            <a:xfrm>
              <a:off x="228600" y="8443364"/>
              <a:ext cx="4740589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ED5BB7-929E-1E48-AF76-5CD2FA864088}"/>
              </a:ext>
            </a:extLst>
          </p:cNvPr>
          <p:cNvGrpSpPr/>
          <p:nvPr/>
        </p:nvGrpSpPr>
        <p:grpSpPr>
          <a:xfrm>
            <a:off x="11548473" y="8433836"/>
            <a:ext cx="4740589" cy="710164"/>
            <a:chOff x="11548473" y="8433836"/>
            <a:chExt cx="4740589" cy="71016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64586E-9671-2F4A-A9F6-3DFFA6EF7028}"/>
                </a:ext>
              </a:extLst>
            </p:cNvPr>
            <p:cNvGrpSpPr/>
            <p:nvPr/>
          </p:nvGrpSpPr>
          <p:grpSpPr>
            <a:xfrm>
              <a:off x="12413298" y="8552442"/>
              <a:ext cx="3295348" cy="369332"/>
              <a:chOff x="12654026" y="8552442"/>
              <a:chExt cx="3295348" cy="369332"/>
            </a:xfrm>
          </p:grpSpPr>
          <p:pic>
            <p:nvPicPr>
              <p:cNvPr id="38" name="Picture 37">
                <a:hlinkClick r:id="" action="ppaction://noaction"/>
                <a:extLst>
                  <a:ext uri="{FF2B5EF4-FFF2-40B4-BE49-F238E27FC236}">
                    <a16:creationId xmlns:a16="http://schemas.microsoft.com/office/drawing/2014/main" id="{935E8A81-EF8D-624B-A99C-7B5801D4A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5668574" y="8643732"/>
                <a:ext cx="280800" cy="172800"/>
              </a:xfrm>
              <a:prstGeom prst="rect">
                <a:avLst/>
              </a:prstGeom>
              <a:effectLst/>
            </p:spPr>
          </p:pic>
          <p:sp>
            <p:nvSpPr>
              <p:cNvPr id="39" name="CuadroTexto 78">
                <a:hlinkClick r:id="" action="ppaction://noaction"/>
                <a:extLst>
                  <a:ext uri="{FF2B5EF4-FFF2-40B4-BE49-F238E27FC236}">
                    <a16:creationId xmlns:a16="http://schemas.microsoft.com/office/drawing/2014/main" id="{6B8BC967-0026-DD4E-98D2-B7B0F09C8623}"/>
                  </a:ext>
                </a:extLst>
              </p:cNvPr>
              <p:cNvSpPr txBox="1"/>
              <p:nvPr/>
            </p:nvSpPr>
            <p:spPr>
              <a:xfrm>
                <a:off x="12654026" y="8552442"/>
                <a:ext cx="3014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s-ES_tradnl" altLang="en-US" sz="1800">
                    <a:solidFill>
                      <a:schemeClr val="bg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Continuar con la presentación</a:t>
                </a:r>
              </a:p>
            </p:txBody>
          </p:sp>
        </p:grpSp>
        <p:sp>
          <p:nvSpPr>
            <p:cNvPr id="58" name="Rectangle 57">
              <a:hlinkClick r:id="rId7" action="ppaction://hlinksldjump"/>
              <a:extLst>
                <a:ext uri="{FF2B5EF4-FFF2-40B4-BE49-F238E27FC236}">
                  <a16:creationId xmlns:a16="http://schemas.microsoft.com/office/drawing/2014/main" id="{00F5AA93-52E4-A54F-B761-009A63291CF3}"/>
                </a:ext>
              </a:extLst>
            </p:cNvPr>
            <p:cNvSpPr/>
            <p:nvPr/>
          </p:nvSpPr>
          <p:spPr>
            <a:xfrm>
              <a:off x="11548473" y="8433836"/>
              <a:ext cx="4740589" cy="7101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R"/>
            </a:p>
          </p:txBody>
        </p:sp>
      </p:grpSp>
    </p:spTree>
    <p:extLst>
      <p:ext uri="{BB962C8B-B14F-4D97-AF65-F5344CB8AC3E}">
        <p14:creationId xmlns:p14="http://schemas.microsoft.com/office/powerpoint/2010/main" val="2182421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15F35F4E-6863-744F-8041-5281A450C4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096" y="-179826"/>
            <a:ext cx="16801021" cy="9403905"/>
          </a:xfrm>
          <a:prstGeom prst="rect">
            <a:avLst/>
          </a:prstGeom>
        </p:spPr>
      </p:pic>
      <p:sp>
        <p:nvSpPr>
          <p:cNvPr id="49" name="Rectángulo 30">
            <a:extLst>
              <a:ext uri="{FF2B5EF4-FFF2-40B4-BE49-F238E27FC236}">
                <a16:creationId xmlns:a16="http://schemas.microsoft.com/office/drawing/2014/main" id="{033C065F-7757-6E47-A3E8-6DDB99472905}"/>
              </a:ext>
            </a:extLst>
          </p:cNvPr>
          <p:cNvSpPr/>
          <p:nvPr/>
        </p:nvSpPr>
        <p:spPr>
          <a:xfrm>
            <a:off x="0" y="-225409"/>
            <a:ext cx="16426648" cy="9449488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9" name="Rectángulo 30">
            <a:extLst>
              <a:ext uri="{FF2B5EF4-FFF2-40B4-BE49-F238E27FC236}">
                <a16:creationId xmlns:a16="http://schemas.microsoft.com/office/drawing/2014/main" id="{39893767-9461-9742-AF68-A2CE8DBB00CD}"/>
              </a:ext>
            </a:extLst>
          </p:cNvPr>
          <p:cNvSpPr/>
          <p:nvPr/>
        </p:nvSpPr>
        <p:spPr>
          <a:xfrm>
            <a:off x="-192302" y="-220415"/>
            <a:ext cx="16618950" cy="9444494"/>
          </a:xfrm>
          <a:prstGeom prst="rect">
            <a:avLst/>
          </a:prstGeom>
          <a:solidFill>
            <a:schemeClr val="accent5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8FF2C9-4DE7-D54F-A2F6-250F8CADBF60}"/>
              </a:ext>
            </a:extLst>
          </p:cNvPr>
          <p:cNvSpPr/>
          <p:nvPr/>
        </p:nvSpPr>
        <p:spPr>
          <a:xfrm>
            <a:off x="-169060" y="-95954"/>
            <a:ext cx="16618950" cy="3326973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1070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chemeClr val="accent1"/>
              </a:buClr>
            </a:pPr>
            <a:r>
              <a:rPr lang="es-ES_tradnl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3/</a:t>
            </a:r>
            <a:r>
              <a:rPr lang="en-US" altLang="en-US" sz="4800" b="1" i="1">
                <a:solidFill>
                  <a:schemeClr val="bg1"/>
                </a:solidFill>
                <a:cs typeface="Calibri" panose="020F0502020204030204" pitchFamily="34" charset="0"/>
              </a:rPr>
              <a:t>Downstream</a:t>
            </a:r>
            <a:r>
              <a:rPr lang="en-US" altLang="en-US" sz="4800" b="1">
                <a:solidFill>
                  <a:schemeClr val="bg1"/>
                </a:solidFill>
                <a:cs typeface="Calibri" panose="020F0502020204030204" pitchFamily="34" charset="0"/>
              </a:rPr>
              <a:t> y </a:t>
            </a:r>
            <a:r>
              <a:rPr lang="en-US" altLang="en-US" sz="48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48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4800" b="1" err="1">
                <a:solidFill>
                  <a:schemeClr val="bg1"/>
                </a:solidFill>
                <a:cs typeface="Calibri" panose="020F0502020204030204" pitchFamily="34" charset="0"/>
              </a:rPr>
              <a:t>Petroquímicas</a:t>
            </a:r>
            <a:endParaRPr lang="en-US" altLang="en-US" sz="48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03D06E0-E633-8548-A7CD-65C9867EFEA5}"/>
              </a:ext>
            </a:extLst>
          </p:cNvPr>
          <p:cNvSpPr/>
          <p:nvPr/>
        </p:nvSpPr>
        <p:spPr>
          <a:xfrm>
            <a:off x="818873" y="2408652"/>
            <a:ext cx="33577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n-US" sz="3100" b="1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REFINERÍAS</a:t>
            </a:r>
            <a:endParaRPr lang="en-US" altLang="en-US" sz="3100" b="1">
              <a:solidFill>
                <a:srgbClr val="8DC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F67D19-A6B7-1149-B0A8-C589E539F805}"/>
              </a:ext>
            </a:extLst>
          </p:cNvPr>
          <p:cNvSpPr/>
          <p:nvPr/>
        </p:nvSpPr>
        <p:spPr>
          <a:xfrm>
            <a:off x="8822478" y="1931599"/>
            <a:ext cx="51438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1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PETROQUÍMICAS </a:t>
            </a:r>
            <a:br>
              <a:rPr lang="en-US" altLang="en-US" sz="31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1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QUÍMICOS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D48B8551-FAAC-F14E-BE01-BA4AED991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478" y="3446281"/>
            <a:ext cx="338829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producción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monómeros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polímeros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plásticos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7" name="TextBox 1">
            <a:extLst>
              <a:ext uri="{FF2B5EF4-FFF2-40B4-BE49-F238E27FC236}">
                <a16:creationId xmlns:a16="http://schemas.microsoft.com/office/drawing/2014/main" id="{BE55B0C6-A385-A24B-A258-C8696BC4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73" y="4888138"/>
            <a:ext cx="3531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destilación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crudo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al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vacío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8" name="TextBox 1">
            <a:extLst>
              <a:ext uri="{FF2B5EF4-FFF2-40B4-BE49-F238E27FC236}">
                <a16:creationId xmlns:a16="http://schemas.microsoft.com/office/drawing/2014/main" id="{D6B9A7C5-468B-A246-9FBB-A0F262AFF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80" y="3446281"/>
            <a:ext cx="290447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tratamiento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gas 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recuperación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azufre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80" name="Conector recto 36">
            <a:extLst>
              <a:ext uri="{FF2B5EF4-FFF2-40B4-BE49-F238E27FC236}">
                <a16:creationId xmlns:a16="http://schemas.microsoft.com/office/drawing/2014/main" id="{2829A34C-E1B6-7A4C-BD00-7348A04336AF}"/>
              </a:ext>
            </a:extLst>
          </p:cNvPr>
          <p:cNvCxnSpPr>
            <a:cxnSpLocks/>
          </p:cNvCxnSpPr>
          <p:nvPr/>
        </p:nvCxnSpPr>
        <p:spPr>
          <a:xfrm>
            <a:off x="818873" y="7961866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36">
            <a:extLst>
              <a:ext uri="{FF2B5EF4-FFF2-40B4-BE49-F238E27FC236}">
                <a16:creationId xmlns:a16="http://schemas.microsoft.com/office/drawing/2014/main" id="{2CFCFC3E-E2E1-894A-8A1D-7A5B1813309F}"/>
              </a:ext>
            </a:extLst>
          </p:cNvPr>
          <p:cNvCxnSpPr>
            <a:cxnSpLocks/>
          </p:cNvCxnSpPr>
          <p:nvPr/>
        </p:nvCxnSpPr>
        <p:spPr>
          <a:xfrm>
            <a:off x="4460980" y="7961866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36">
            <a:extLst>
              <a:ext uri="{FF2B5EF4-FFF2-40B4-BE49-F238E27FC236}">
                <a16:creationId xmlns:a16="http://schemas.microsoft.com/office/drawing/2014/main" id="{911A8DE1-3627-3443-959A-C5235119EDE2}"/>
              </a:ext>
            </a:extLst>
          </p:cNvPr>
          <p:cNvCxnSpPr>
            <a:cxnSpLocks/>
          </p:cNvCxnSpPr>
          <p:nvPr/>
        </p:nvCxnSpPr>
        <p:spPr>
          <a:xfrm>
            <a:off x="8762723" y="6843175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36">
            <a:extLst>
              <a:ext uri="{FF2B5EF4-FFF2-40B4-BE49-F238E27FC236}">
                <a16:creationId xmlns:a16="http://schemas.microsoft.com/office/drawing/2014/main" id="{6F2BE16C-9950-EC4E-8C26-F23180BD9DAE}"/>
              </a:ext>
            </a:extLst>
          </p:cNvPr>
          <p:cNvCxnSpPr>
            <a:cxnSpLocks/>
          </p:cNvCxnSpPr>
          <p:nvPr/>
        </p:nvCxnSpPr>
        <p:spPr>
          <a:xfrm>
            <a:off x="12404830" y="6843175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1">
            <a:extLst>
              <a:ext uri="{FF2B5EF4-FFF2-40B4-BE49-F238E27FC236}">
                <a16:creationId xmlns:a16="http://schemas.microsoft.com/office/drawing/2014/main" id="{FDCE8C7C-6691-0646-8FE6-786ACE696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323" y="3446281"/>
            <a:ext cx="2800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indent="0" defTabSz="914400" eaLnBrk="1" hangingPunct="1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olefinas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poliolefinas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A039A4-CF90-D247-B2BC-FBBF8CA21A0E}"/>
              </a:ext>
            </a:extLst>
          </p:cNvPr>
          <p:cNvSpPr/>
          <p:nvPr/>
        </p:nvSpPr>
        <p:spPr>
          <a:xfrm>
            <a:off x="8762723" y="4888138"/>
            <a:ext cx="33213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metanol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6E2C20-9891-654C-81DD-F0915D5B8D45}"/>
              </a:ext>
            </a:extLst>
          </p:cNvPr>
          <p:cNvSpPr/>
          <p:nvPr/>
        </p:nvSpPr>
        <p:spPr>
          <a:xfrm>
            <a:off x="8746847" y="5914497"/>
            <a:ext cx="30785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fertilizantes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,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amoníaco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urea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21CE0D-FB7A-4048-BA3A-FFBA8DBD833F}"/>
              </a:ext>
            </a:extLst>
          </p:cNvPr>
          <p:cNvSpPr/>
          <p:nvPr/>
        </p:nvSpPr>
        <p:spPr>
          <a:xfrm>
            <a:off x="12404830" y="4888138"/>
            <a:ext cx="26479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Aromáticos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E8CE42-1F23-264C-ADCE-2BECF93BF307}"/>
              </a:ext>
            </a:extLst>
          </p:cNvPr>
          <p:cNvSpPr/>
          <p:nvPr/>
        </p:nvSpPr>
        <p:spPr>
          <a:xfrm>
            <a:off x="12404830" y="5914497"/>
            <a:ext cx="2816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Remoción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nitrógeno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del gas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85040-07FC-D44A-BD63-4E402D36F057}"/>
              </a:ext>
            </a:extLst>
          </p:cNvPr>
          <p:cNvSpPr/>
          <p:nvPr/>
        </p:nvSpPr>
        <p:spPr>
          <a:xfrm>
            <a:off x="818873" y="5914497"/>
            <a:ext cx="29079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coquización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retardada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3775EE-0C98-3642-9E2C-3D27499F3677}"/>
              </a:ext>
            </a:extLst>
          </p:cNvPr>
          <p:cNvSpPr/>
          <p:nvPr/>
        </p:nvSpPr>
        <p:spPr>
          <a:xfrm>
            <a:off x="818873" y="7033189"/>
            <a:ext cx="28768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producción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Hidrógeno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F662F8-57F5-CB43-8E78-5B506A15C111}"/>
              </a:ext>
            </a:extLst>
          </p:cNvPr>
          <p:cNvSpPr/>
          <p:nvPr/>
        </p:nvSpPr>
        <p:spPr>
          <a:xfrm>
            <a:off x="4460980" y="4888138"/>
            <a:ext cx="2462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HDT y HDS de </a:t>
            </a: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gasolina</a:t>
            </a: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diesel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F9F18A-B4E5-2B48-AD7D-2978D76DA675}"/>
              </a:ext>
            </a:extLst>
          </p:cNvPr>
          <p:cNvSpPr/>
          <p:nvPr/>
        </p:nvSpPr>
        <p:spPr>
          <a:xfrm>
            <a:off x="4460980" y="5914497"/>
            <a:ext cx="308637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alquilación</a:t>
            </a:r>
            <a:endParaRPr lang="en-US" altLang="en-US" sz="21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0DB8EF-A3FE-9B43-ABB3-93E66A778B5E}"/>
              </a:ext>
            </a:extLst>
          </p:cNvPr>
          <p:cNvSpPr/>
          <p:nvPr/>
        </p:nvSpPr>
        <p:spPr>
          <a:xfrm>
            <a:off x="4460980" y="7010395"/>
            <a:ext cx="2064796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altLang="en-US" sz="21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isomerización</a:t>
            </a:r>
            <a:endParaRPr lang="en-US" altLang="en-US" sz="21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Conector recto 36">
            <a:extLst>
              <a:ext uri="{FF2B5EF4-FFF2-40B4-BE49-F238E27FC236}">
                <a16:creationId xmlns:a16="http://schemas.microsoft.com/office/drawing/2014/main" id="{ED6E5272-A67A-5D47-AC78-6AA8ED6263AF}"/>
              </a:ext>
            </a:extLst>
          </p:cNvPr>
          <p:cNvCxnSpPr>
            <a:cxnSpLocks/>
          </p:cNvCxnSpPr>
          <p:nvPr/>
        </p:nvCxnSpPr>
        <p:spPr>
          <a:xfrm>
            <a:off x="4460980" y="684317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36">
            <a:extLst>
              <a:ext uri="{FF2B5EF4-FFF2-40B4-BE49-F238E27FC236}">
                <a16:creationId xmlns:a16="http://schemas.microsoft.com/office/drawing/2014/main" id="{8FAF3B6B-F382-F742-BBDB-76620C510C65}"/>
              </a:ext>
            </a:extLst>
          </p:cNvPr>
          <p:cNvCxnSpPr>
            <a:cxnSpLocks/>
          </p:cNvCxnSpPr>
          <p:nvPr/>
        </p:nvCxnSpPr>
        <p:spPr>
          <a:xfrm>
            <a:off x="4460980" y="5724483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36">
            <a:extLst>
              <a:ext uri="{FF2B5EF4-FFF2-40B4-BE49-F238E27FC236}">
                <a16:creationId xmlns:a16="http://schemas.microsoft.com/office/drawing/2014/main" id="{BC5B5C1E-B059-5D4B-B275-E91887CCAA93}"/>
              </a:ext>
            </a:extLst>
          </p:cNvPr>
          <p:cNvCxnSpPr>
            <a:cxnSpLocks/>
          </p:cNvCxnSpPr>
          <p:nvPr/>
        </p:nvCxnSpPr>
        <p:spPr>
          <a:xfrm>
            <a:off x="4460980" y="4698124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36">
            <a:extLst>
              <a:ext uri="{FF2B5EF4-FFF2-40B4-BE49-F238E27FC236}">
                <a16:creationId xmlns:a16="http://schemas.microsoft.com/office/drawing/2014/main" id="{610C3087-7A38-7442-8EDD-888A598BB2B7}"/>
              </a:ext>
            </a:extLst>
          </p:cNvPr>
          <p:cNvCxnSpPr>
            <a:cxnSpLocks/>
          </p:cNvCxnSpPr>
          <p:nvPr/>
        </p:nvCxnSpPr>
        <p:spPr>
          <a:xfrm>
            <a:off x="818873" y="684317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36">
            <a:extLst>
              <a:ext uri="{FF2B5EF4-FFF2-40B4-BE49-F238E27FC236}">
                <a16:creationId xmlns:a16="http://schemas.microsoft.com/office/drawing/2014/main" id="{EAAD7FCC-07C1-1942-8C20-51EC97453B5F}"/>
              </a:ext>
            </a:extLst>
          </p:cNvPr>
          <p:cNvCxnSpPr>
            <a:cxnSpLocks/>
          </p:cNvCxnSpPr>
          <p:nvPr/>
        </p:nvCxnSpPr>
        <p:spPr>
          <a:xfrm>
            <a:off x="818873" y="5724483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36">
            <a:extLst>
              <a:ext uri="{FF2B5EF4-FFF2-40B4-BE49-F238E27FC236}">
                <a16:creationId xmlns:a16="http://schemas.microsoft.com/office/drawing/2014/main" id="{8C3C9F64-3A16-1C47-9FFD-4301B3FED4BD}"/>
              </a:ext>
            </a:extLst>
          </p:cNvPr>
          <p:cNvCxnSpPr>
            <a:cxnSpLocks/>
          </p:cNvCxnSpPr>
          <p:nvPr/>
        </p:nvCxnSpPr>
        <p:spPr>
          <a:xfrm>
            <a:off x="818873" y="4698124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CB9B89B8-D29A-4948-B6B0-A503D0BAEE12}"/>
              </a:ext>
            </a:extLst>
          </p:cNvPr>
          <p:cNvSpPr/>
          <p:nvPr/>
        </p:nvSpPr>
        <p:spPr>
          <a:xfrm>
            <a:off x="818873" y="3446281"/>
            <a:ext cx="330917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Unidades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fraccionamiento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catalítico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fluídos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92" name="Conector recto 36">
            <a:extLst>
              <a:ext uri="{FF2B5EF4-FFF2-40B4-BE49-F238E27FC236}">
                <a16:creationId xmlns:a16="http://schemas.microsoft.com/office/drawing/2014/main" id="{0F1EC21B-AD66-A54F-A403-0741127D2DB3}"/>
              </a:ext>
            </a:extLst>
          </p:cNvPr>
          <p:cNvCxnSpPr>
            <a:cxnSpLocks/>
          </p:cNvCxnSpPr>
          <p:nvPr/>
        </p:nvCxnSpPr>
        <p:spPr>
          <a:xfrm>
            <a:off x="8762723" y="5724483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36">
            <a:extLst>
              <a:ext uri="{FF2B5EF4-FFF2-40B4-BE49-F238E27FC236}">
                <a16:creationId xmlns:a16="http://schemas.microsoft.com/office/drawing/2014/main" id="{C2B801EB-4AC2-4746-A9E2-238BB5252191}"/>
              </a:ext>
            </a:extLst>
          </p:cNvPr>
          <p:cNvCxnSpPr>
            <a:cxnSpLocks/>
          </p:cNvCxnSpPr>
          <p:nvPr/>
        </p:nvCxnSpPr>
        <p:spPr>
          <a:xfrm>
            <a:off x="12404830" y="5724483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36">
            <a:extLst>
              <a:ext uri="{FF2B5EF4-FFF2-40B4-BE49-F238E27FC236}">
                <a16:creationId xmlns:a16="http://schemas.microsoft.com/office/drawing/2014/main" id="{DB5E8A0C-1477-C647-974F-170D5C6A93EC}"/>
              </a:ext>
            </a:extLst>
          </p:cNvPr>
          <p:cNvCxnSpPr>
            <a:cxnSpLocks/>
          </p:cNvCxnSpPr>
          <p:nvPr/>
        </p:nvCxnSpPr>
        <p:spPr>
          <a:xfrm>
            <a:off x="8762723" y="4698124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36">
            <a:extLst>
              <a:ext uri="{FF2B5EF4-FFF2-40B4-BE49-F238E27FC236}">
                <a16:creationId xmlns:a16="http://schemas.microsoft.com/office/drawing/2014/main" id="{316362DF-3E45-9943-9126-D6445DF08B8D}"/>
              </a:ext>
            </a:extLst>
          </p:cNvPr>
          <p:cNvCxnSpPr>
            <a:cxnSpLocks/>
          </p:cNvCxnSpPr>
          <p:nvPr/>
        </p:nvCxnSpPr>
        <p:spPr>
          <a:xfrm>
            <a:off x="12404830" y="4698124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E9B28F4-3A19-3A48-A4D8-C6966D4C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07115" y="1563921"/>
            <a:ext cx="1167111" cy="142291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5338B1C-187B-D045-8360-639CA94275A0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8" name="Picture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A9F90E34-FF27-B348-8C0C-352C0AD3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56" name="CuadroTexto 78">
              <a:hlinkClick r:id="rId5" action="ppaction://hlinksldjump"/>
              <a:extLst>
                <a:ext uri="{FF2B5EF4-FFF2-40B4-BE49-F238E27FC236}">
                  <a16:creationId xmlns:a16="http://schemas.microsoft.com/office/drawing/2014/main" id="{D1FBEEC0-22A4-3F48-A411-D4FC6C1A45C1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55A867-93CE-2D47-AD63-E9D4C92060DF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58" name="Picture 57">
              <a:hlinkClick r:id="rId7" action="ppaction://hlinksldjump"/>
              <a:extLst>
                <a:ext uri="{FF2B5EF4-FFF2-40B4-BE49-F238E27FC236}">
                  <a16:creationId xmlns:a16="http://schemas.microsoft.com/office/drawing/2014/main" id="{5BA58782-8DB9-4746-B1A5-F502311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59" name="CuadroTexto 78">
              <a:hlinkClick r:id="rId7" action="ppaction://hlinksldjump"/>
              <a:extLst>
                <a:ext uri="{FF2B5EF4-FFF2-40B4-BE49-F238E27FC236}">
                  <a16:creationId xmlns:a16="http://schemas.microsoft.com/office/drawing/2014/main" id="{E3FD3E46-618C-7E4B-909A-FBD71F2B3BCF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46" name="Imagen 9">
            <a:extLst>
              <a:ext uri="{FF2B5EF4-FFF2-40B4-BE49-F238E27FC236}">
                <a16:creationId xmlns:a16="http://schemas.microsoft.com/office/drawing/2014/main" id="{2BFB650F-704C-BB4C-B5E9-9C132B48EB6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4170110" y="471788"/>
            <a:ext cx="1374112" cy="359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0DCE0F-D196-A145-96C9-B7E3B1F51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8277" y="1233786"/>
            <a:ext cx="1167111" cy="17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2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DF9F2-27FB-4445-9A15-74FB6D56F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" t="1730"/>
          <a:stretch/>
        </p:blipFill>
        <p:spPr>
          <a:xfrm>
            <a:off x="0" y="-1"/>
            <a:ext cx="16284482" cy="9170896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3FF445C3-399A-7148-B365-91C9A9BA60F4}"/>
              </a:ext>
            </a:extLst>
          </p:cNvPr>
          <p:cNvSpPr/>
          <p:nvPr/>
        </p:nvSpPr>
        <p:spPr>
          <a:xfrm>
            <a:off x="-134471" y="6086474"/>
            <a:ext cx="16479106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6" name="Rectángulo 30">
            <a:extLst>
              <a:ext uri="{FF2B5EF4-FFF2-40B4-BE49-F238E27FC236}">
                <a16:creationId xmlns:a16="http://schemas.microsoft.com/office/drawing/2014/main" id="{11193D31-E684-6F42-B6A3-8BD64E2803D1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429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3800" i="1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Downstream</a:t>
            </a:r>
            <a:r>
              <a:rPr lang="es-ES_tradnl" sz="3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y Plantas Petroquímicas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27013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COMPLEJO PETROQUÍMICO DE RIO DE JANEIRO - COMPERJ</a:t>
            </a:r>
            <a:endParaRPr lang="es-ES" altLang="en-US" sz="32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165248"/>
            <a:ext cx="252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Petrobras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659715" y="7165248"/>
            <a:ext cx="1647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676725" y="7137310"/>
            <a:ext cx="7198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Instalación de Unidad de Coque Retardado, playa de manejo y almacenamiento de coque y subestaciones eléctricas unitarias del Complejo Petroquímico de Río de Janeiro.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824745" y="7165248"/>
            <a:ext cx="1834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3FB6D490-C2FB-BE4C-A6C9-FC0766E87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186" y="1870935"/>
            <a:ext cx="4311754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MODERNIZACIÓN DE LAS INSTALACIONES </a:t>
            </a:r>
            <a:b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</a:b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PARA CRUDO DE HOUT 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27441A9D-18C1-EE4A-B63B-DFEE8F7CA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558" y="1870935"/>
            <a:ext cx="47084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PLANTA DE FERTILIZANTES PARA PROFERTIL</a:t>
            </a:r>
            <a:endParaRPr lang="es-E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7356E9-C338-AE40-BF43-9D9FE1DC8597}"/>
              </a:ext>
            </a:extLst>
          </p:cNvPr>
          <p:cNvCxnSpPr>
            <a:cxnSpLocks/>
          </p:cNvCxnSpPr>
          <p:nvPr/>
        </p:nvCxnSpPr>
        <p:spPr>
          <a:xfrm>
            <a:off x="5946433" y="1615963"/>
            <a:ext cx="4812177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20EDCF-8BDB-1B40-BB23-5C61CCD8673D}"/>
              </a:ext>
            </a:extLst>
          </p:cNvPr>
          <p:cNvCxnSpPr>
            <a:cxnSpLocks/>
          </p:cNvCxnSpPr>
          <p:nvPr/>
        </p:nvCxnSpPr>
        <p:spPr>
          <a:xfrm>
            <a:off x="726775" y="1615963"/>
            <a:ext cx="485643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037A7D-FFFD-1949-B908-5388BCDF1936}"/>
              </a:ext>
            </a:extLst>
          </p:cNvPr>
          <p:cNvCxnSpPr>
            <a:cxnSpLocks/>
          </p:cNvCxnSpPr>
          <p:nvPr/>
        </p:nvCxnSpPr>
        <p:spPr>
          <a:xfrm>
            <a:off x="11121835" y="1615963"/>
            <a:ext cx="448710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A6DE22C-12A9-774E-83DF-E2A625167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4"/>
            <a:ext cx="4782931" cy="66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01 | </a:t>
            </a:r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COMPLEJO PETROQUÍMICO DE RIO DE JANEIRO - COMPERJ</a:t>
            </a:r>
            <a:endParaRPr lang="es-ES" altLang="en-US" sz="1400" b="1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B1C4D5-B207-E645-83C9-FBABE8BBACE2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4E923B4F-9213-8445-B65F-1C898B09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E60982C0-EF60-8943-AAD6-FEC86CF6A6B5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AFCA78-E8C0-864D-B4F2-937DAB377619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0ABE4B02-D258-1B4F-A707-5A8BB166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4BC5A82-BF03-4143-929A-7E7CEC5CC025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3" name="Imagen 3">
            <a:extLst>
              <a:ext uri="{FF2B5EF4-FFF2-40B4-BE49-F238E27FC236}">
                <a16:creationId xmlns:a16="http://schemas.microsoft.com/office/drawing/2014/main" id="{834A2645-AC71-1B4C-BBDA-0463A8F87F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3D6B369-4785-7145-9A6E-6773A294CD4E}"/>
              </a:ext>
            </a:extLst>
          </p:cNvPr>
          <p:cNvSpPr/>
          <p:nvPr/>
        </p:nvSpPr>
        <p:spPr>
          <a:xfrm>
            <a:off x="6624954" y="7148868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82992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48B9F3-955A-4E4B-A5C0-CABAFC9C8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5" y="425668"/>
            <a:ext cx="16270318" cy="8718332"/>
          </a:xfrm>
          <a:prstGeom prst="rect">
            <a:avLst/>
          </a:prstGeom>
        </p:spPr>
      </p:pic>
      <p:sp>
        <p:nvSpPr>
          <p:cNvPr id="36" name="Rectángulo 30">
            <a:extLst>
              <a:ext uri="{FF2B5EF4-FFF2-40B4-BE49-F238E27FC236}">
                <a16:creationId xmlns:a16="http://schemas.microsoft.com/office/drawing/2014/main" id="{F9063550-6FAD-344E-A537-13B2690CC204}"/>
              </a:ext>
            </a:extLst>
          </p:cNvPr>
          <p:cNvSpPr/>
          <p:nvPr/>
        </p:nvSpPr>
        <p:spPr>
          <a:xfrm>
            <a:off x="6365" y="6086474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Rectángulo 30">
            <a:extLst>
              <a:ext uri="{FF2B5EF4-FFF2-40B4-BE49-F238E27FC236}">
                <a16:creationId xmlns:a16="http://schemas.microsoft.com/office/drawing/2014/main" id="{9FA3F56F-E043-5D4D-9E38-9B08227C8537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429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3800" i="1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Downstream</a:t>
            </a:r>
            <a:r>
              <a:rPr lang="es-ES_tradnl" sz="3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y Plantas Petroquímicas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35953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MODERNIZACIÓN DE LAS INSTALACIONES PARA CRUDO DE HOUT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C431A-EEA0-5449-84BD-EA3D5D50273F}"/>
              </a:ext>
            </a:extLst>
          </p:cNvPr>
          <p:cNvCxnSpPr>
            <a:cxnSpLocks/>
          </p:cNvCxnSpPr>
          <p:nvPr/>
        </p:nvCxnSpPr>
        <p:spPr>
          <a:xfrm>
            <a:off x="5946433" y="1615963"/>
            <a:ext cx="481217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446B425-6169-824D-B387-08897F8AD701}"/>
              </a:ext>
            </a:extLst>
          </p:cNvPr>
          <p:cNvCxnSpPr>
            <a:cxnSpLocks/>
          </p:cNvCxnSpPr>
          <p:nvPr/>
        </p:nvCxnSpPr>
        <p:spPr>
          <a:xfrm>
            <a:off x="726775" y="1615963"/>
            <a:ext cx="4856433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F8D976-D3F8-1647-8438-32766B23C016}"/>
              </a:ext>
            </a:extLst>
          </p:cNvPr>
          <p:cNvCxnSpPr>
            <a:cxnSpLocks/>
          </p:cNvCxnSpPr>
          <p:nvPr/>
        </p:nvCxnSpPr>
        <p:spPr>
          <a:xfrm>
            <a:off x="11121835" y="1615963"/>
            <a:ext cx="448710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73467"/>
            <a:ext cx="2738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KJO (Joint Operations </a:t>
            </a:r>
            <a:b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AGOC and KGOC)</a:t>
            </a: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554966" y="707346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959946" y="7045529"/>
            <a:ext cx="5561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Modernización de instalaciones para crudo de 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Hout</a:t>
            </a:r>
            <a:r>
              <a:rPr lang="es-ES" altLang="en-US" sz="18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519857" y="7073467"/>
            <a:ext cx="1834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Arabia </a:t>
            </a:r>
            <a:r>
              <a:rPr lang="en-US" altLang="en-US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Saudita</a:t>
            </a:r>
            <a:endParaRPr lang="en-US" alt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357C6C-7532-2F42-ADCD-11645F3583DE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28" name="Picture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9F47CE96-962D-1049-8DDC-638276C20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29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15AC74AC-C76D-3547-85F2-F4B8BA3B2164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649E9E2-AB4D-F140-8872-4FD84CED3DDE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0" name="Picture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84155567-5692-2742-977D-A7955388D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1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547CC0DB-E08D-7046-8710-715EF21FBFC0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0" name="Imagen 3">
            <a:extLst>
              <a:ext uri="{FF2B5EF4-FFF2-40B4-BE49-F238E27FC236}">
                <a16:creationId xmlns:a16="http://schemas.microsoft.com/office/drawing/2014/main" id="{8C08352E-31E8-2C47-B23E-18504F2EC0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0B3FC486-465E-0F45-98EE-2FE56C1C5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186" y="1870935"/>
            <a:ext cx="4449776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02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MODERNIZACIÓN DE LAS INSTALACIONES </a:t>
            </a:r>
            <a:b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</a:b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PARA CRUDO DE HOUT 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70A147DC-0D4E-4A4F-8438-7606F29E1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558" y="1870935"/>
            <a:ext cx="47084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PLANTA DE FERTILIZANTES PARA PROFERTIL</a:t>
            </a:r>
            <a:endParaRPr lang="es-E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BBD778-B22F-8746-ABF9-81E16D9D5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4"/>
            <a:ext cx="4782931" cy="66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01 | </a:t>
            </a:r>
            <a:r>
              <a:rPr lang="pt" altLang="en-US" sz="14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COMPLEJO PETROQUÍMICO DE RIO DE JANEIRO - COMPERJ</a:t>
            </a:r>
            <a:endParaRPr lang="es-ES" altLang="en-US" sz="1400" b="1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94C027-FCB7-B04B-AB89-1EF6CB84ED21}"/>
              </a:ext>
            </a:extLst>
          </p:cNvPr>
          <p:cNvSpPr/>
          <p:nvPr/>
        </p:nvSpPr>
        <p:spPr>
          <a:xfrm>
            <a:off x="7539359" y="7045350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798498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A4AE19-6D96-8446-9FCE-2E8CAFA91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5" y="1539171"/>
            <a:ext cx="16257588" cy="7604830"/>
          </a:xfrm>
          <a:prstGeom prst="rect">
            <a:avLst/>
          </a:prstGeom>
        </p:spPr>
      </p:pic>
      <p:sp>
        <p:nvSpPr>
          <p:cNvPr id="36" name="Rectángulo 30">
            <a:extLst>
              <a:ext uri="{FF2B5EF4-FFF2-40B4-BE49-F238E27FC236}">
                <a16:creationId xmlns:a16="http://schemas.microsoft.com/office/drawing/2014/main" id="{FB522906-80A7-7C41-A727-F0F05A2DC579}"/>
              </a:ext>
            </a:extLst>
          </p:cNvPr>
          <p:cNvSpPr/>
          <p:nvPr/>
        </p:nvSpPr>
        <p:spPr>
          <a:xfrm>
            <a:off x="6365" y="6086474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Rectángulo 30">
            <a:extLst>
              <a:ext uri="{FF2B5EF4-FFF2-40B4-BE49-F238E27FC236}">
                <a16:creationId xmlns:a16="http://schemas.microsoft.com/office/drawing/2014/main" id="{7799915C-BD46-D94B-AAD7-F579551FC8CB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4297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3800" i="1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Downstream</a:t>
            </a:r>
            <a:r>
              <a:rPr lang="es-ES_tradnl" sz="3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y Plantas Petroquímicas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41775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PLANTA DE FERTILIZANTES PARA PROFERTIL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178827"/>
            <a:ext cx="252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Profertil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675070" y="717882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376113" y="7150889"/>
            <a:ext cx="73929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Planta de fertilizantes con una producción de Amoníaco de 2.050 ton/día, Urea de 3.250 ton/día y dos plantas de granulación de Urea de 1.850 ton/día.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622709" y="7178827"/>
            <a:ext cx="1834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EFF9D3-5A32-1247-B3D9-CCB2ECD90BA9}"/>
              </a:ext>
            </a:extLst>
          </p:cNvPr>
          <p:cNvCxnSpPr>
            <a:cxnSpLocks/>
          </p:cNvCxnSpPr>
          <p:nvPr/>
        </p:nvCxnSpPr>
        <p:spPr>
          <a:xfrm>
            <a:off x="5946433" y="1615963"/>
            <a:ext cx="4812177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2D2490-6764-A843-815E-06782A2C2663}"/>
              </a:ext>
            </a:extLst>
          </p:cNvPr>
          <p:cNvCxnSpPr>
            <a:cxnSpLocks/>
          </p:cNvCxnSpPr>
          <p:nvPr/>
        </p:nvCxnSpPr>
        <p:spPr>
          <a:xfrm>
            <a:off x="726775" y="1615963"/>
            <a:ext cx="4856433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6EE519-E184-C243-A313-977D27D76815}"/>
              </a:ext>
            </a:extLst>
          </p:cNvPr>
          <p:cNvCxnSpPr>
            <a:cxnSpLocks/>
          </p:cNvCxnSpPr>
          <p:nvPr/>
        </p:nvCxnSpPr>
        <p:spPr>
          <a:xfrm>
            <a:off x="11121835" y="1615963"/>
            <a:ext cx="448710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23A93A-A384-844E-BD64-E5D6D95AB6F0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CD937376-0C1F-2045-8F18-C50ACEB98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3D912270-7557-9E44-A8D6-C788CDAB09BE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A3E1D0-50AA-CA42-B22F-488E3C4A7810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90D8D34-431D-1442-8E6B-03705153F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5B43BA5E-D7D1-7D49-924A-70353DB82805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0" name="Imagen 3">
            <a:extLst>
              <a:ext uri="{FF2B5EF4-FFF2-40B4-BE49-F238E27FC236}">
                <a16:creationId xmlns:a16="http://schemas.microsoft.com/office/drawing/2014/main" id="{E7F32200-A1DF-3A43-8C4E-672835262C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D83CFDF5-9601-9D4C-BFF8-BB9DEA1AA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186" y="1870935"/>
            <a:ext cx="4311754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MODERNIZACIÓN DE LAS INSTALACIONES </a:t>
            </a:r>
            <a:b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</a:b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PARA CRUDO DE HOUT 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574CA0E5-37E7-3C4A-AD16-FCE08F48D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6558" y="1870935"/>
            <a:ext cx="47084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03 | </a:t>
            </a:r>
            <a:r>
              <a:rPr lang="en-US" altLang="en-US" sz="1400" b="1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PLANTA DE FERTILIZANTES PARA PROFERTIL</a:t>
            </a:r>
            <a:endParaRPr lang="es-ES" altLang="en-US" sz="1400" b="1">
              <a:solidFill>
                <a:schemeClr val="accent2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1C8485-B669-B247-8E27-7B834B2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4"/>
            <a:ext cx="4782931" cy="66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01 | </a:t>
            </a:r>
            <a:r>
              <a:rPr lang="pt" altLang="en-US" sz="14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COMPLEJO PETROQUÍMICO DE RIO DE JANEIRO - COMPERJ</a:t>
            </a:r>
            <a:endParaRPr lang="es-ES" altLang="en-US" sz="1400" b="1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CC63D9-0D3F-804D-9D3C-7CE3BA20075F}"/>
              </a:ext>
            </a:extLst>
          </p:cNvPr>
          <p:cNvSpPr/>
          <p:nvPr/>
        </p:nvSpPr>
        <p:spPr>
          <a:xfrm>
            <a:off x="6383414" y="7148868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499294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E9BDED61-F894-2545-9D60-D5777D61E5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6324"/>
            <a:ext cx="16569772" cy="9366524"/>
          </a:xfrm>
          <a:prstGeom prst="rect">
            <a:avLst/>
          </a:prstGeom>
        </p:spPr>
      </p:pic>
      <p:sp>
        <p:nvSpPr>
          <p:cNvPr id="73" name="Rectángulo 30">
            <a:extLst>
              <a:ext uri="{FF2B5EF4-FFF2-40B4-BE49-F238E27FC236}">
                <a16:creationId xmlns:a16="http://schemas.microsoft.com/office/drawing/2014/main" id="{A5D74415-794D-E649-A9BA-F2F5555CEB79}"/>
              </a:ext>
            </a:extLst>
          </p:cNvPr>
          <p:cNvSpPr/>
          <p:nvPr/>
        </p:nvSpPr>
        <p:spPr>
          <a:xfrm>
            <a:off x="-23242" y="-189758"/>
            <a:ext cx="16607460" cy="9339218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325D387-E1D2-174D-8163-49CE4FAADBA1}"/>
              </a:ext>
            </a:extLst>
          </p:cNvPr>
          <p:cNvSpPr/>
          <p:nvPr/>
        </p:nvSpPr>
        <p:spPr>
          <a:xfrm>
            <a:off x="776001" y="2200316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BFC742-4892-0E49-8A4F-741230A072F9}"/>
              </a:ext>
            </a:extLst>
          </p:cNvPr>
          <p:cNvSpPr/>
          <p:nvPr/>
        </p:nvSpPr>
        <p:spPr>
          <a:xfrm>
            <a:off x="4561992" y="2200316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FDFF65A-8CCF-5947-8980-991DD28D1C55}"/>
              </a:ext>
            </a:extLst>
          </p:cNvPr>
          <p:cNvSpPr/>
          <p:nvPr/>
        </p:nvSpPr>
        <p:spPr>
          <a:xfrm>
            <a:off x="8243579" y="2200316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4FC572-421E-2743-B17E-DF595CE86A34}"/>
              </a:ext>
            </a:extLst>
          </p:cNvPr>
          <p:cNvSpPr/>
          <p:nvPr/>
        </p:nvSpPr>
        <p:spPr>
          <a:xfrm>
            <a:off x="11931299" y="2200316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5F8C9A-057E-1943-9C0E-9B73E1B1A2C8}"/>
              </a:ext>
            </a:extLst>
          </p:cNvPr>
          <p:cNvSpPr/>
          <p:nvPr/>
        </p:nvSpPr>
        <p:spPr>
          <a:xfrm>
            <a:off x="799243" y="5357584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552874E-7B39-BC4B-BB29-F71540284837}"/>
              </a:ext>
            </a:extLst>
          </p:cNvPr>
          <p:cNvSpPr/>
          <p:nvPr/>
        </p:nvSpPr>
        <p:spPr>
          <a:xfrm>
            <a:off x="4561992" y="5357584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36B37AF-5641-8741-BC17-DDC5274F27E9}"/>
              </a:ext>
            </a:extLst>
          </p:cNvPr>
          <p:cNvSpPr/>
          <p:nvPr/>
        </p:nvSpPr>
        <p:spPr>
          <a:xfrm>
            <a:off x="764465" y="3681202"/>
            <a:ext cx="33577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Plantas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procesamiento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minerales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0EA669A-819F-EE41-A4C1-F39AFB59F9CF}"/>
              </a:ext>
            </a:extLst>
          </p:cNvPr>
          <p:cNvSpPr/>
          <p:nvPr/>
        </p:nvSpPr>
        <p:spPr>
          <a:xfrm>
            <a:off x="4527554" y="3681202"/>
            <a:ext cx="3236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Estructuras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edificios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industriales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43582F-C70A-2D42-8306-85A8C9F36E33}"/>
              </a:ext>
            </a:extLst>
          </p:cNvPr>
          <p:cNvSpPr/>
          <p:nvPr/>
        </p:nvSpPr>
        <p:spPr>
          <a:xfrm>
            <a:off x="8236235" y="3681202"/>
            <a:ext cx="33033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Sistema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Manejo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Transporte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fluídos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8B8A4A-AC9D-EC4B-9312-73D560DC489B}"/>
              </a:ext>
            </a:extLst>
          </p:cNvPr>
          <p:cNvSpPr/>
          <p:nvPr/>
        </p:nvSpPr>
        <p:spPr>
          <a:xfrm>
            <a:off x="11910516" y="3681202"/>
            <a:ext cx="3798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Obras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civiles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(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incluyendo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caminos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acceso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y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puertos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4A7F5CE-0A3D-2143-B996-2A2550AE7D8A}"/>
              </a:ext>
            </a:extLst>
          </p:cNvPr>
          <p:cNvSpPr/>
          <p:nvPr/>
        </p:nvSpPr>
        <p:spPr>
          <a:xfrm>
            <a:off x="849557" y="6838470"/>
            <a:ext cx="30230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Infraestructura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altLang="en-US" sz="2100" b="1" i="1">
                <a:solidFill>
                  <a:schemeClr val="bg1"/>
                </a:solidFill>
                <a:cs typeface="Calibri" panose="020F0502020204030204" pitchFamily="34" charset="0"/>
              </a:rPr>
              <a:t>off-site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551BC34-47B0-3248-A86D-1574073EAA4D}"/>
              </a:ext>
            </a:extLst>
          </p:cNvPr>
          <p:cNvSpPr/>
          <p:nvPr/>
        </p:nvSpPr>
        <p:spPr>
          <a:xfrm>
            <a:off x="4558278" y="6838470"/>
            <a:ext cx="2674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Sistemas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manejo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materiales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F4ACD0-7491-5F49-8274-D5E946CE2A06}"/>
              </a:ext>
            </a:extLst>
          </p:cNvPr>
          <p:cNvSpPr/>
          <p:nvPr/>
        </p:nvSpPr>
        <p:spPr>
          <a:xfrm>
            <a:off x="0" y="-189758"/>
            <a:ext cx="16607460" cy="1914178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7392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chemeClr val="accent1"/>
              </a:buClr>
            </a:pPr>
            <a:r>
              <a:rPr lang="es-ES_tradnl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4/</a:t>
            </a:r>
            <a:r>
              <a:rPr lang="es-ES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Minería</a:t>
            </a:r>
            <a:endParaRPr lang="en-US" altLang="en-US" sz="48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52B38D-43CC-9E43-8A00-831D1952FD9B}"/>
              </a:ext>
            </a:extLst>
          </p:cNvPr>
          <p:cNvSpPr/>
          <p:nvPr/>
        </p:nvSpPr>
        <p:spPr>
          <a:xfrm>
            <a:off x="8263652" y="6838470"/>
            <a:ext cx="2674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18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Servicios</a:t>
            </a:r>
            <a:r>
              <a:rPr lang="en-US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altLang="en-US" sz="2100" b="1" err="1">
                <a:solidFill>
                  <a:schemeClr val="bg1"/>
                </a:solidFill>
                <a:cs typeface="Calibri" panose="020F0502020204030204" pitchFamily="34" charset="0"/>
              </a:rPr>
              <a:t>mantenimiento</a:t>
            </a:r>
            <a:endParaRPr lang="en-US" altLang="en-US" sz="2100" b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33" name="Conector recto 36">
            <a:extLst>
              <a:ext uri="{FF2B5EF4-FFF2-40B4-BE49-F238E27FC236}">
                <a16:creationId xmlns:a16="http://schemas.microsoft.com/office/drawing/2014/main" id="{D5B26028-9771-6345-A366-B61071D1B4BC}"/>
              </a:ext>
            </a:extLst>
          </p:cNvPr>
          <p:cNvCxnSpPr>
            <a:cxnSpLocks/>
          </p:cNvCxnSpPr>
          <p:nvPr/>
        </p:nvCxnSpPr>
        <p:spPr>
          <a:xfrm>
            <a:off x="818873" y="4933830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36">
            <a:extLst>
              <a:ext uri="{FF2B5EF4-FFF2-40B4-BE49-F238E27FC236}">
                <a16:creationId xmlns:a16="http://schemas.microsoft.com/office/drawing/2014/main" id="{24C81D82-9081-2740-9287-A2B666E21019}"/>
              </a:ext>
            </a:extLst>
          </p:cNvPr>
          <p:cNvCxnSpPr>
            <a:cxnSpLocks/>
          </p:cNvCxnSpPr>
          <p:nvPr/>
        </p:nvCxnSpPr>
        <p:spPr>
          <a:xfrm>
            <a:off x="11944915" y="4933830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36">
            <a:extLst>
              <a:ext uri="{FF2B5EF4-FFF2-40B4-BE49-F238E27FC236}">
                <a16:creationId xmlns:a16="http://schemas.microsoft.com/office/drawing/2014/main" id="{239E5BBB-9BC0-E74D-9EA7-DF13033BBE45}"/>
              </a:ext>
            </a:extLst>
          </p:cNvPr>
          <p:cNvCxnSpPr>
            <a:cxnSpLocks/>
          </p:cNvCxnSpPr>
          <p:nvPr/>
        </p:nvCxnSpPr>
        <p:spPr>
          <a:xfrm>
            <a:off x="8236235" y="4933830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36">
            <a:extLst>
              <a:ext uri="{FF2B5EF4-FFF2-40B4-BE49-F238E27FC236}">
                <a16:creationId xmlns:a16="http://schemas.microsoft.com/office/drawing/2014/main" id="{D22CCACB-AC64-A545-B93B-6C2C2D48D1CA}"/>
              </a:ext>
            </a:extLst>
          </p:cNvPr>
          <p:cNvCxnSpPr>
            <a:cxnSpLocks/>
          </p:cNvCxnSpPr>
          <p:nvPr/>
        </p:nvCxnSpPr>
        <p:spPr>
          <a:xfrm>
            <a:off x="4527554" y="4933830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36">
            <a:extLst>
              <a:ext uri="{FF2B5EF4-FFF2-40B4-BE49-F238E27FC236}">
                <a16:creationId xmlns:a16="http://schemas.microsoft.com/office/drawing/2014/main" id="{2DDF91CC-65E7-7B46-B2E8-CE8547F189FC}"/>
              </a:ext>
            </a:extLst>
          </p:cNvPr>
          <p:cNvCxnSpPr>
            <a:cxnSpLocks/>
          </p:cNvCxnSpPr>
          <p:nvPr/>
        </p:nvCxnSpPr>
        <p:spPr>
          <a:xfrm>
            <a:off x="818873" y="7760157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36">
            <a:extLst>
              <a:ext uri="{FF2B5EF4-FFF2-40B4-BE49-F238E27FC236}">
                <a16:creationId xmlns:a16="http://schemas.microsoft.com/office/drawing/2014/main" id="{9D18B44D-662B-F247-AA28-68A83051DD0F}"/>
              </a:ext>
            </a:extLst>
          </p:cNvPr>
          <p:cNvCxnSpPr>
            <a:cxnSpLocks/>
          </p:cNvCxnSpPr>
          <p:nvPr/>
        </p:nvCxnSpPr>
        <p:spPr>
          <a:xfrm>
            <a:off x="8236235" y="7760157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36">
            <a:extLst>
              <a:ext uri="{FF2B5EF4-FFF2-40B4-BE49-F238E27FC236}">
                <a16:creationId xmlns:a16="http://schemas.microsoft.com/office/drawing/2014/main" id="{EEEB4FD2-273F-0C49-985C-69DC07B799B1}"/>
              </a:ext>
            </a:extLst>
          </p:cNvPr>
          <p:cNvCxnSpPr>
            <a:cxnSpLocks/>
          </p:cNvCxnSpPr>
          <p:nvPr/>
        </p:nvCxnSpPr>
        <p:spPr>
          <a:xfrm>
            <a:off x="4527554" y="7760157"/>
            <a:ext cx="330332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BD1D5AFC-91EC-2C4F-AC76-BA103CBD7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2081" y="2532238"/>
            <a:ext cx="635000" cy="635000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B38C4891-FF56-AB46-80D0-81DACBA15F2A}"/>
              </a:ext>
            </a:extLst>
          </p:cNvPr>
          <p:cNvSpPr/>
          <p:nvPr/>
        </p:nvSpPr>
        <p:spPr>
          <a:xfrm>
            <a:off x="8243579" y="5357584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467D7-C9AF-5D4B-ADA3-3D6C91109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976" y="5685116"/>
            <a:ext cx="728384" cy="728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561AB8-633E-BD40-96D0-361F1FD1A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83" y="2636567"/>
            <a:ext cx="943614" cy="419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09B9DC-BADD-DE47-A7B3-4EEBE0FC2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783" y="5728126"/>
            <a:ext cx="10795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544E7-2A6F-C24C-9EFD-936F45A22F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713" y="2679756"/>
            <a:ext cx="9398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868DF-A803-374E-A73A-230BB6475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5199" y="5708747"/>
            <a:ext cx="954084" cy="636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E31D8-C562-1A4F-81EC-F0F05E9CD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4457" y="2643189"/>
            <a:ext cx="858762" cy="48443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0C1C66D-FD83-7842-AE5D-F2624629843E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71" name="Picture 7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3A62710-9582-5E4E-A89C-18A04FF1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72" name="CuadroTexto 7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4C38CD-A3AB-554D-BA90-E0298E241327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E6742A9-B252-E246-A738-C05B9117F4E7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75" name="Pictur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F1528177-1F41-5345-AB32-301D50E9C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76" name="CuadroTexto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86BA298D-B908-DF47-9211-611B0CD31003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46" name="Imagen 9">
            <a:extLst>
              <a:ext uri="{FF2B5EF4-FFF2-40B4-BE49-F238E27FC236}">
                <a16:creationId xmlns:a16="http://schemas.microsoft.com/office/drawing/2014/main" id="{A1C6A7C3-9258-964B-AD12-F8E0087A16C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8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86ED2D-AE96-BF41-B3DD-B45E0B96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63953" cy="9165029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7091E107-800D-E443-B756-9B88222F5407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8635D2-7A3D-CE4F-ABDE-3A8CF9A45CDD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Minería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66275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EXPANSIÓN ESCONDIDA </a:t>
            </a:r>
            <a:r>
              <a:rPr lang="en-US" altLang="en-US" sz="3200" b="1" i="1">
                <a:solidFill>
                  <a:schemeClr val="bg1"/>
                </a:solidFill>
                <a:cs typeface="Calibri" panose="020F0502020204030204" pitchFamily="34" charset="0"/>
              </a:rPr>
              <a:t>WATER SUPPLY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63197"/>
            <a:ext cx="2458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</a:t>
            </a:r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Escondida</a:t>
            </a:r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020126" y="696319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903830" y="6935259"/>
            <a:ext cx="69711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Construcción de dos acueductos enterrados independientes entre sí de 42" de diámetro c/u, desde Coloso hasta la Mina, de 178 km de extensión, más 18 km de 3 tuberías de 36", 24", 20" y 14" de diámetro para la distribución de agua dentro de las instalaciones de la Mina.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696319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C1C284-37B7-364D-B45B-8C49525AEB55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A68A3C18-210D-2947-B7E0-738445B3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543A2520-9F2B-784B-A4D8-AECCA0550D1E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1B60B2-0B83-CE4D-AABB-5D89A56C64C0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441BC939-BF74-5C4B-ADA1-36925DB32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04984D9B-69A8-B642-82B3-5577D9BDDCEC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sp>
        <p:nvSpPr>
          <p:cNvPr id="56" name="TextBox 8">
            <a:extLst>
              <a:ext uri="{FF2B5EF4-FFF2-40B4-BE49-F238E27FC236}">
                <a16:creationId xmlns:a16="http://schemas.microsoft.com/office/drawing/2014/main" id="{7F0B51C2-2407-0642-BDA6-7A3771ABF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TOROMOCHO</a:t>
            </a:r>
          </a:p>
        </p:txBody>
      </p:sp>
      <p:sp>
        <p:nvSpPr>
          <p:cNvPr id="57" name="TextBox 8">
            <a:extLst>
              <a:ext uri="{FF2B5EF4-FFF2-40B4-BE49-F238E27FC236}">
                <a16:creationId xmlns:a16="http://schemas.microsoft.com/office/drawing/2014/main" id="{CEC5852E-CF87-6942-9344-F9301EA7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5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PROYECTO PASCUA LAMA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746202-A2DD-5449-9267-E24589527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5"/>
            <a:ext cx="4594248" cy="5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accent2"/>
                </a:solidFill>
                <a:cs typeface="Calibri Light" panose="020F0302020204030204" pitchFamily="34" charset="0"/>
              </a:rPr>
              <a:t>EXPANSIÓN ESCONDIDA  WATER SUPPLY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82F2103B-6970-8846-BAA2-805DEAAF1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S11D FERRO-CARAJÁS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E28316A-0306-4841-834F-0DF295BF8F1A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99AD185-72B2-C743-BB80-EC494861F9AF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B1ADCC-87B1-FA47-8182-F4C832B5402F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DBD0F05-BBA0-B441-A5AE-2B0748C80255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3">
            <a:extLst>
              <a:ext uri="{FF2B5EF4-FFF2-40B4-BE49-F238E27FC236}">
                <a16:creationId xmlns:a16="http://schemas.microsoft.com/office/drawing/2014/main" id="{5D92637B-BA08-8246-95A3-B5CB72A834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F1DBD0-9070-5849-96E3-1A90DF8971B6}"/>
              </a:ext>
            </a:extLst>
          </p:cNvPr>
          <p:cNvSpPr/>
          <p:nvPr/>
        </p:nvSpPr>
        <p:spPr>
          <a:xfrm>
            <a:off x="6728472" y="6941832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24521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C783BAE-3F74-A447-A392-C5E4377D3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" y="0"/>
            <a:ext cx="16252893" cy="9144000"/>
          </a:xfrm>
          <a:prstGeom prst="rect">
            <a:avLst/>
          </a:prstGeom>
        </p:spPr>
      </p:pic>
      <p:sp>
        <p:nvSpPr>
          <p:cNvPr id="78" name="Rectángulo 30">
            <a:extLst>
              <a:ext uri="{FF2B5EF4-FFF2-40B4-BE49-F238E27FC236}">
                <a16:creationId xmlns:a16="http://schemas.microsoft.com/office/drawing/2014/main" id="{A2926875-6797-9C4E-88E8-7E63767F1C21}"/>
              </a:ext>
            </a:extLst>
          </p:cNvPr>
          <p:cNvSpPr/>
          <p:nvPr/>
        </p:nvSpPr>
        <p:spPr>
          <a:xfrm>
            <a:off x="0" y="0"/>
            <a:ext cx="16257588" cy="9144000"/>
          </a:xfrm>
          <a:prstGeom prst="rect">
            <a:avLst/>
          </a:prstGeom>
          <a:gradFill flip="none" rotWithShape="1">
            <a:gsLst>
              <a:gs pos="17000">
                <a:schemeClr val="accent5">
                  <a:lumMod val="0"/>
                  <a:alpha val="0"/>
                </a:schemeClr>
              </a:gs>
              <a:gs pos="47000">
                <a:schemeClr val="accent5">
                  <a:alpha val="6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17057077" y="48457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34" name="CuadroTexto 78">
            <a:extLst>
              <a:ext uri="{FF2B5EF4-FFF2-40B4-BE49-F238E27FC236}">
                <a16:creationId xmlns:a16="http://schemas.microsoft.com/office/drawing/2014/main" id="{37AF13E4-5B1A-3E4C-93C9-48E68C1133E3}"/>
              </a:ext>
            </a:extLst>
          </p:cNvPr>
          <p:cNvSpPr txBox="1"/>
          <p:nvPr/>
        </p:nvSpPr>
        <p:spPr>
          <a:xfrm>
            <a:off x="714319" y="520918"/>
            <a:ext cx="7939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altLang="en-US" sz="4800" b="1" dirty="0">
                <a:solidFill>
                  <a:schemeClr val="bg2"/>
                </a:solidFill>
              </a:rPr>
              <a:t>Entregamos resultados</a:t>
            </a:r>
            <a:endParaRPr lang="es-ES_tradnl" altLang="en-US" sz="4800" dirty="0">
              <a:solidFill>
                <a:schemeClr val="bg2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CC45EED-1F64-3241-89A6-4A39A06FC2C6}"/>
              </a:ext>
            </a:extLst>
          </p:cNvPr>
          <p:cNvCxnSpPr>
            <a:cxnSpLocks/>
          </p:cNvCxnSpPr>
          <p:nvPr/>
        </p:nvCxnSpPr>
        <p:spPr>
          <a:xfrm>
            <a:off x="771746" y="1476610"/>
            <a:ext cx="688013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7">
            <a:extLst>
              <a:ext uri="{FF2B5EF4-FFF2-40B4-BE49-F238E27FC236}">
                <a16:creationId xmlns:a16="http://schemas.microsoft.com/office/drawing/2014/main" id="{13C1D109-FAFD-AC4B-B7F0-ED0D6B9AF1EB}"/>
              </a:ext>
            </a:extLst>
          </p:cNvPr>
          <p:cNvSpPr txBox="1"/>
          <p:nvPr/>
        </p:nvSpPr>
        <p:spPr>
          <a:xfrm>
            <a:off x="600295" y="3817386"/>
            <a:ext cx="368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finalizados </a:t>
            </a:r>
          </a:p>
          <a:p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 el sector energético</a:t>
            </a:r>
          </a:p>
        </p:txBody>
      </p:sp>
      <p:sp>
        <p:nvSpPr>
          <p:cNvPr id="37" name="CuadroTexto 38">
            <a:extLst>
              <a:ext uri="{FF2B5EF4-FFF2-40B4-BE49-F238E27FC236}">
                <a16:creationId xmlns:a16="http://schemas.microsoft.com/office/drawing/2014/main" id="{590488F9-0CD0-E747-AA94-84109F728A17}"/>
              </a:ext>
            </a:extLst>
          </p:cNvPr>
          <p:cNvSpPr txBox="1"/>
          <p:nvPr/>
        </p:nvSpPr>
        <p:spPr>
          <a:xfrm>
            <a:off x="659286" y="3013529"/>
            <a:ext cx="318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+550</a:t>
            </a:r>
          </a:p>
        </p:txBody>
      </p:sp>
      <p:sp>
        <p:nvSpPr>
          <p:cNvPr id="40" name="CuadroTexto 93">
            <a:extLst>
              <a:ext uri="{FF2B5EF4-FFF2-40B4-BE49-F238E27FC236}">
                <a16:creationId xmlns:a16="http://schemas.microsoft.com/office/drawing/2014/main" id="{22351942-B55F-3847-858D-BD98BF094729}"/>
              </a:ext>
            </a:extLst>
          </p:cNvPr>
          <p:cNvSpPr txBox="1"/>
          <p:nvPr/>
        </p:nvSpPr>
        <p:spPr>
          <a:xfrm>
            <a:off x="4367484" y="3803523"/>
            <a:ext cx="4078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en el sector </a:t>
            </a:r>
            <a:b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</a:br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</a:t>
            </a:r>
            <a:r>
              <a:rPr lang="es-ES_tradnl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Downstream</a:t>
            </a:r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y </a:t>
            </a:r>
          </a:p>
          <a:p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Petroquímica </a:t>
            </a:r>
            <a:r>
              <a:rPr lang="es-ES_tradnl" sz="1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(*)</a:t>
            </a:r>
          </a:p>
        </p:txBody>
      </p:sp>
      <p:sp>
        <p:nvSpPr>
          <p:cNvPr id="43" name="CuadroTexto 94">
            <a:extLst>
              <a:ext uri="{FF2B5EF4-FFF2-40B4-BE49-F238E27FC236}">
                <a16:creationId xmlns:a16="http://schemas.microsoft.com/office/drawing/2014/main" id="{01ED439D-EE7E-2749-B3BE-BA4C976FFAFA}"/>
              </a:ext>
            </a:extLst>
          </p:cNvPr>
          <p:cNvSpPr txBox="1"/>
          <p:nvPr/>
        </p:nvSpPr>
        <p:spPr>
          <a:xfrm>
            <a:off x="4426474" y="2998614"/>
            <a:ext cx="318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+600</a:t>
            </a:r>
          </a:p>
        </p:txBody>
      </p:sp>
      <p:sp>
        <p:nvSpPr>
          <p:cNvPr id="44" name="CuadroTexto 24">
            <a:extLst>
              <a:ext uri="{FF2B5EF4-FFF2-40B4-BE49-F238E27FC236}">
                <a16:creationId xmlns:a16="http://schemas.microsoft.com/office/drawing/2014/main" id="{9BAE9D7B-B7B4-AA49-A14F-24B924746027}"/>
              </a:ext>
            </a:extLst>
          </p:cNvPr>
          <p:cNvSpPr txBox="1"/>
          <p:nvPr/>
        </p:nvSpPr>
        <p:spPr>
          <a:xfrm>
            <a:off x="9041682" y="3780909"/>
            <a:ext cx="3652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realizados </a:t>
            </a:r>
          </a:p>
          <a:p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 el sector de </a:t>
            </a:r>
          </a:p>
          <a:p>
            <a:r>
              <a:rPr lang="es-ES_tradnl" i="1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Oil</a:t>
            </a:r>
            <a:r>
              <a:rPr lang="es-ES_tradnl" i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&amp; Gas </a:t>
            </a:r>
            <a:r>
              <a:rPr lang="es-ES_tradnl" sz="1800" i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(*)</a:t>
            </a:r>
          </a:p>
        </p:txBody>
      </p:sp>
      <p:sp>
        <p:nvSpPr>
          <p:cNvPr id="45" name="CuadroTexto 26">
            <a:extLst>
              <a:ext uri="{FF2B5EF4-FFF2-40B4-BE49-F238E27FC236}">
                <a16:creationId xmlns:a16="http://schemas.microsoft.com/office/drawing/2014/main" id="{67CF7A41-3C33-7240-AF9B-15797A75C247}"/>
              </a:ext>
            </a:extLst>
          </p:cNvPr>
          <p:cNvSpPr txBox="1"/>
          <p:nvPr/>
        </p:nvSpPr>
        <p:spPr>
          <a:xfrm>
            <a:off x="9041682" y="3016543"/>
            <a:ext cx="257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+900</a:t>
            </a:r>
          </a:p>
        </p:txBody>
      </p:sp>
      <p:sp>
        <p:nvSpPr>
          <p:cNvPr id="48" name="CuadroTexto 48">
            <a:extLst>
              <a:ext uri="{FF2B5EF4-FFF2-40B4-BE49-F238E27FC236}">
                <a16:creationId xmlns:a16="http://schemas.microsoft.com/office/drawing/2014/main" id="{0B8D11E0-FC1B-5345-B447-B22712BD9230}"/>
              </a:ext>
            </a:extLst>
          </p:cNvPr>
          <p:cNvSpPr txBox="1"/>
          <p:nvPr/>
        </p:nvSpPr>
        <p:spPr>
          <a:xfrm>
            <a:off x="12597839" y="3696642"/>
            <a:ext cx="298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Megawats</a:t>
            </a:r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</a:t>
            </a:r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instalados en centrales de ciclo combinado </a:t>
            </a:r>
            <a:r>
              <a:rPr lang="es-ES_tradnl" sz="1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(*)</a:t>
            </a:r>
          </a:p>
        </p:txBody>
      </p:sp>
      <p:sp>
        <p:nvSpPr>
          <p:cNvPr id="51" name="CuadroTexto 49">
            <a:extLst>
              <a:ext uri="{FF2B5EF4-FFF2-40B4-BE49-F238E27FC236}">
                <a16:creationId xmlns:a16="http://schemas.microsoft.com/office/drawing/2014/main" id="{D90763C3-E39F-D94D-A32E-B57DF93A2E2F}"/>
              </a:ext>
            </a:extLst>
          </p:cNvPr>
          <p:cNvSpPr txBox="1"/>
          <p:nvPr/>
        </p:nvSpPr>
        <p:spPr>
          <a:xfrm>
            <a:off x="12571031" y="2970633"/>
            <a:ext cx="4285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+14.000</a:t>
            </a:r>
          </a:p>
        </p:txBody>
      </p:sp>
      <p:sp>
        <p:nvSpPr>
          <p:cNvPr id="52" name="CuadroTexto 40">
            <a:extLst>
              <a:ext uri="{FF2B5EF4-FFF2-40B4-BE49-F238E27FC236}">
                <a16:creationId xmlns:a16="http://schemas.microsoft.com/office/drawing/2014/main" id="{542B3C07-3A13-EF45-8266-9716882085B6}"/>
              </a:ext>
            </a:extLst>
          </p:cNvPr>
          <p:cNvSpPr txBox="1"/>
          <p:nvPr/>
        </p:nvSpPr>
        <p:spPr>
          <a:xfrm>
            <a:off x="6764939" y="6367637"/>
            <a:ext cx="358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Toneladas de estructuras</a:t>
            </a:r>
          </a:p>
          <a:p>
            <a:r>
              <a:rPr lang="es-ES_tradnl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acero ensambladas</a:t>
            </a:r>
          </a:p>
        </p:txBody>
      </p:sp>
      <p:sp>
        <p:nvSpPr>
          <p:cNvPr id="53" name="CuadroTexto 41">
            <a:extLst>
              <a:ext uri="{FF2B5EF4-FFF2-40B4-BE49-F238E27FC236}">
                <a16:creationId xmlns:a16="http://schemas.microsoft.com/office/drawing/2014/main" id="{079E74B1-E84D-994F-BCCC-F73A8BD0D556}"/>
              </a:ext>
            </a:extLst>
          </p:cNvPr>
          <p:cNvSpPr txBox="1"/>
          <p:nvPr/>
        </p:nvSpPr>
        <p:spPr>
          <a:xfrm>
            <a:off x="6764939" y="5473191"/>
            <a:ext cx="388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+600.000</a:t>
            </a:r>
          </a:p>
        </p:txBody>
      </p:sp>
      <p:sp>
        <p:nvSpPr>
          <p:cNvPr id="54" name="CuadroTexto 29">
            <a:extLst>
              <a:ext uri="{FF2B5EF4-FFF2-40B4-BE49-F238E27FC236}">
                <a16:creationId xmlns:a16="http://schemas.microsoft.com/office/drawing/2014/main" id="{6152CE0C-5BF5-8446-B451-EDF00D8503D1}"/>
              </a:ext>
            </a:extLst>
          </p:cNvPr>
          <p:cNvSpPr txBox="1"/>
          <p:nvPr/>
        </p:nvSpPr>
        <p:spPr>
          <a:xfrm>
            <a:off x="10773418" y="6372299"/>
            <a:ext cx="302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Toneladas</a:t>
            </a:r>
            <a:r>
              <a:rPr lang="es-ES_tradnl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de equipos instalados</a:t>
            </a:r>
          </a:p>
        </p:txBody>
      </p:sp>
      <p:sp>
        <p:nvSpPr>
          <p:cNvPr id="57" name="CuadroTexto 30">
            <a:extLst>
              <a:ext uri="{FF2B5EF4-FFF2-40B4-BE49-F238E27FC236}">
                <a16:creationId xmlns:a16="http://schemas.microsoft.com/office/drawing/2014/main" id="{874E234E-DAB3-6246-A682-8369619DEB39}"/>
              </a:ext>
            </a:extLst>
          </p:cNvPr>
          <p:cNvSpPr txBox="1"/>
          <p:nvPr/>
        </p:nvSpPr>
        <p:spPr>
          <a:xfrm>
            <a:off x="10773418" y="5491394"/>
            <a:ext cx="3853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 dirty="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+900.000</a:t>
            </a:r>
          </a:p>
        </p:txBody>
      </p:sp>
      <p:sp>
        <p:nvSpPr>
          <p:cNvPr id="58" name="CuadroTexto 35">
            <a:extLst>
              <a:ext uri="{FF2B5EF4-FFF2-40B4-BE49-F238E27FC236}">
                <a16:creationId xmlns:a16="http://schemas.microsoft.com/office/drawing/2014/main" id="{09F3A0E5-F1EA-E443-B538-9109505F8293}"/>
              </a:ext>
            </a:extLst>
          </p:cNvPr>
          <p:cNvSpPr txBox="1"/>
          <p:nvPr/>
        </p:nvSpPr>
        <p:spPr>
          <a:xfrm>
            <a:off x="2361928" y="6376328"/>
            <a:ext cx="385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ductos </a:t>
            </a:r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construidos y</a:t>
            </a:r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</a:t>
            </a:r>
          </a:p>
          <a:p>
            <a:r>
              <a:rPr lang="es-ES_tradnl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10 </a:t>
            </a:r>
            <a:r>
              <a:rPr lang="es-ES_tradnl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cruces de cordillera </a:t>
            </a:r>
            <a:r>
              <a:rPr lang="es-ES_tradnl" sz="1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(*)</a:t>
            </a:r>
          </a:p>
        </p:txBody>
      </p:sp>
      <p:sp>
        <p:nvSpPr>
          <p:cNvPr id="59" name="CuadroTexto 36">
            <a:extLst>
              <a:ext uri="{FF2B5EF4-FFF2-40B4-BE49-F238E27FC236}">
                <a16:creationId xmlns:a16="http://schemas.microsoft.com/office/drawing/2014/main" id="{2EC10609-313B-EA43-B974-8DEAFA91024F}"/>
              </a:ext>
            </a:extLst>
          </p:cNvPr>
          <p:cNvSpPr txBox="1"/>
          <p:nvPr/>
        </p:nvSpPr>
        <p:spPr>
          <a:xfrm>
            <a:off x="2361928" y="5452998"/>
            <a:ext cx="3853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+550 </a:t>
            </a:r>
          </a:p>
        </p:txBody>
      </p:sp>
      <p:cxnSp>
        <p:nvCxnSpPr>
          <p:cNvPr id="71" name="Conector recto 36">
            <a:extLst>
              <a:ext uri="{FF2B5EF4-FFF2-40B4-BE49-F238E27FC236}">
                <a16:creationId xmlns:a16="http://schemas.microsoft.com/office/drawing/2014/main" id="{D2086564-3A70-EC41-9BDF-B64AECC852AA}"/>
              </a:ext>
            </a:extLst>
          </p:cNvPr>
          <p:cNvCxnSpPr>
            <a:cxnSpLocks/>
          </p:cNvCxnSpPr>
          <p:nvPr/>
        </p:nvCxnSpPr>
        <p:spPr>
          <a:xfrm>
            <a:off x="675209" y="4990965"/>
            <a:ext cx="290619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36">
            <a:extLst>
              <a:ext uri="{FF2B5EF4-FFF2-40B4-BE49-F238E27FC236}">
                <a16:creationId xmlns:a16="http://schemas.microsoft.com/office/drawing/2014/main" id="{1C54CB1C-1EE7-C44D-81A3-F51E20947C05}"/>
              </a:ext>
            </a:extLst>
          </p:cNvPr>
          <p:cNvCxnSpPr>
            <a:cxnSpLocks/>
          </p:cNvCxnSpPr>
          <p:nvPr/>
        </p:nvCxnSpPr>
        <p:spPr>
          <a:xfrm>
            <a:off x="4485209" y="4990965"/>
            <a:ext cx="3764475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36">
            <a:extLst>
              <a:ext uri="{FF2B5EF4-FFF2-40B4-BE49-F238E27FC236}">
                <a16:creationId xmlns:a16="http://schemas.microsoft.com/office/drawing/2014/main" id="{A066550B-694B-F046-8828-1E7C7D640901}"/>
              </a:ext>
            </a:extLst>
          </p:cNvPr>
          <p:cNvCxnSpPr>
            <a:cxnSpLocks/>
          </p:cNvCxnSpPr>
          <p:nvPr/>
        </p:nvCxnSpPr>
        <p:spPr>
          <a:xfrm>
            <a:off x="9190559" y="4990965"/>
            <a:ext cx="2848509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36">
            <a:extLst>
              <a:ext uri="{FF2B5EF4-FFF2-40B4-BE49-F238E27FC236}">
                <a16:creationId xmlns:a16="http://schemas.microsoft.com/office/drawing/2014/main" id="{384C3214-8800-7D47-87A8-8E599FA3713F}"/>
              </a:ext>
            </a:extLst>
          </p:cNvPr>
          <p:cNvCxnSpPr>
            <a:cxnSpLocks/>
          </p:cNvCxnSpPr>
          <p:nvPr/>
        </p:nvCxnSpPr>
        <p:spPr>
          <a:xfrm>
            <a:off x="12752909" y="4990965"/>
            <a:ext cx="248709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36">
            <a:extLst>
              <a:ext uri="{FF2B5EF4-FFF2-40B4-BE49-F238E27FC236}">
                <a16:creationId xmlns:a16="http://schemas.microsoft.com/office/drawing/2014/main" id="{515092A5-D334-184C-9ACF-792CD45D5C03}"/>
              </a:ext>
            </a:extLst>
          </p:cNvPr>
          <p:cNvCxnSpPr>
            <a:cxnSpLocks/>
          </p:cNvCxnSpPr>
          <p:nvPr/>
        </p:nvCxnSpPr>
        <p:spPr>
          <a:xfrm>
            <a:off x="2361928" y="7476457"/>
            <a:ext cx="361328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36">
            <a:extLst>
              <a:ext uri="{FF2B5EF4-FFF2-40B4-BE49-F238E27FC236}">
                <a16:creationId xmlns:a16="http://schemas.microsoft.com/office/drawing/2014/main" id="{A188309A-D978-494D-981A-D355C784E5B4}"/>
              </a:ext>
            </a:extLst>
          </p:cNvPr>
          <p:cNvCxnSpPr>
            <a:cxnSpLocks/>
          </p:cNvCxnSpPr>
          <p:nvPr/>
        </p:nvCxnSpPr>
        <p:spPr>
          <a:xfrm>
            <a:off x="6796799" y="7476457"/>
            <a:ext cx="3330734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36">
            <a:extLst>
              <a:ext uri="{FF2B5EF4-FFF2-40B4-BE49-F238E27FC236}">
                <a16:creationId xmlns:a16="http://schemas.microsoft.com/office/drawing/2014/main" id="{09B07511-48D1-4649-8455-443134CA7913}"/>
              </a:ext>
            </a:extLst>
          </p:cNvPr>
          <p:cNvCxnSpPr>
            <a:cxnSpLocks/>
          </p:cNvCxnSpPr>
          <p:nvPr/>
        </p:nvCxnSpPr>
        <p:spPr>
          <a:xfrm>
            <a:off x="10884175" y="7476457"/>
            <a:ext cx="2581809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9">
            <a:extLst>
              <a:ext uri="{FF2B5EF4-FFF2-40B4-BE49-F238E27FC236}">
                <a16:creationId xmlns:a16="http://schemas.microsoft.com/office/drawing/2014/main" id="{D6CBC5B6-BD88-8B4B-84C9-ACA6095B82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  <p:sp>
        <p:nvSpPr>
          <p:cNvPr id="29" name="Rectángulo 97">
            <a:extLst>
              <a:ext uri="{FF2B5EF4-FFF2-40B4-BE49-F238E27FC236}">
                <a16:creationId xmlns:a16="http://schemas.microsoft.com/office/drawing/2014/main" id="{599D3F01-B2F7-EC4D-B218-746906906315}"/>
              </a:ext>
            </a:extLst>
          </p:cNvPr>
          <p:cNvSpPr/>
          <p:nvPr/>
        </p:nvSpPr>
        <p:spPr>
          <a:xfrm>
            <a:off x="682686" y="1708360"/>
            <a:ext cx="4001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800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(*) Entre proyectos desarrollados total o </a:t>
            </a:r>
          </a:p>
          <a:p>
            <a:r>
              <a:rPr lang="es-ES_tradnl" sz="1800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parciamente por </a:t>
            </a:r>
            <a:r>
              <a:rPr lang="es-ES_tradnl" sz="1800" dirty="0" err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Techint</a:t>
            </a:r>
            <a:r>
              <a:rPr lang="es-ES_tradnl" sz="1800" dirty="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E&amp;C</a:t>
            </a:r>
          </a:p>
        </p:txBody>
      </p:sp>
    </p:spTree>
    <p:extLst>
      <p:ext uri="{BB962C8B-B14F-4D97-AF65-F5344CB8AC3E}">
        <p14:creationId xmlns:p14="http://schemas.microsoft.com/office/powerpoint/2010/main" val="3923429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1AEA48-04A1-194A-AF23-0F3E82B89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4790"/>
            <a:ext cx="16257588" cy="7773159"/>
          </a:xfrm>
          <a:prstGeom prst="rect">
            <a:avLst/>
          </a:prstGeom>
        </p:spPr>
      </p:pic>
      <p:sp>
        <p:nvSpPr>
          <p:cNvPr id="48" name="Rectángulo 30">
            <a:extLst>
              <a:ext uri="{FF2B5EF4-FFF2-40B4-BE49-F238E27FC236}">
                <a16:creationId xmlns:a16="http://schemas.microsoft.com/office/drawing/2014/main" id="{F07DC224-6D5C-9548-90A6-3771171F4A5A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Rectángulo 30">
            <a:extLst>
              <a:ext uri="{FF2B5EF4-FFF2-40B4-BE49-F238E27FC236}">
                <a16:creationId xmlns:a16="http://schemas.microsoft.com/office/drawing/2014/main" id="{148FAA31-2447-0A4B-B91A-F36B4D9B1BEF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Minería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1" y="6308564"/>
            <a:ext cx="982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PROYECTO TOROMOCHO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69567"/>
            <a:ext cx="2237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it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 Chinalco </a:t>
            </a:r>
            <a:br>
              <a:rPr lang="it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it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Perú </a:t>
            </a:r>
            <a:endParaRPr lang="en-U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709576" y="6969567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955589" y="6924376"/>
            <a:ext cx="6506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Mina a cielo abierto con reservas de cobre y molibdeno, localizada en la parte central de los Andes del Perú, a 4.700 m de altura, con una capacidad de producción de 1.838 ton/día de concentrado de cobre y 25,7 ton/día de óxido de molibdeno.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075076" y="6949899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Perú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19EBA2-FB91-F34F-8730-06C969E6EBB1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C24F5323-16EF-E745-B9CF-78634FE1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5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010CE266-5774-184C-89EB-E4AC9EB4B964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945BCD-984E-EF4B-BE29-5DC55847569A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38" name="Pictur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127D1919-9B3E-1B4D-B053-E5CE25EE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39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7A891EF8-66D0-DA40-8636-59F52B36EE87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0926E5-81F2-3D4A-9F09-5192E47EFF0C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72DE9BD-7D99-E545-BC5C-65B716C56986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E988F6A-9366-E549-9092-BB27A94132AB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F702E6-5DD4-FF49-BC15-79DE8119B997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3">
            <a:extLst>
              <a:ext uri="{FF2B5EF4-FFF2-40B4-BE49-F238E27FC236}">
                <a16:creationId xmlns:a16="http://schemas.microsoft.com/office/drawing/2014/main" id="{DA08BE4B-A6FE-7640-9E60-39AB7B0F23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F9C1FE5-5A54-6740-AC26-86FB264AC33C}"/>
              </a:ext>
            </a:extLst>
          </p:cNvPr>
          <p:cNvSpPr/>
          <p:nvPr/>
        </p:nvSpPr>
        <p:spPr>
          <a:xfrm>
            <a:off x="6693966" y="6941832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3504C787-4897-6D4B-AEAA-4083959C8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02 | </a:t>
            </a:r>
            <a:r>
              <a:rPr lang="en-U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PROYECTO TOROMOCHO</a:t>
            </a: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36E4456D-D3D9-BD4F-9847-38C2153BF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5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PROYECTO PASCUA LAMA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03D2DB-176A-E849-8451-0186B152D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5"/>
            <a:ext cx="2900595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EXPANSIÓN ESCONDIDA </a:t>
            </a:r>
            <a:br>
              <a:rPr lang="en-US" altLang="en-US" sz="140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altLang="en-US" sz="140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WATER SUPPLY</a:t>
            </a:r>
          </a:p>
        </p:txBody>
      </p:sp>
      <p:sp>
        <p:nvSpPr>
          <p:cNvPr id="54" name="TextBox 10">
            <a:extLst>
              <a:ext uri="{FF2B5EF4-FFF2-40B4-BE49-F238E27FC236}">
                <a16:creationId xmlns:a16="http://schemas.microsoft.com/office/drawing/2014/main" id="{BC8480A3-4A1A-3C4E-AA72-0E61BEEDE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S11D FERRO-CARAJÁS</a:t>
            </a:r>
          </a:p>
        </p:txBody>
      </p:sp>
    </p:spTree>
    <p:extLst>
      <p:ext uri="{BB962C8B-B14F-4D97-AF65-F5344CB8AC3E}">
        <p14:creationId xmlns:p14="http://schemas.microsoft.com/office/powerpoint/2010/main" val="3846851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599E65-EB4E-D34A-A26B-DF15CF1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941"/>
            <a:ext cx="16257588" cy="7569939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35CF215E-7661-CA4F-8485-37AA49D02EBA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Rectángulo 30">
            <a:extLst>
              <a:ext uri="{FF2B5EF4-FFF2-40B4-BE49-F238E27FC236}">
                <a16:creationId xmlns:a16="http://schemas.microsoft.com/office/drawing/2014/main" id="{793F295D-4EE3-0A47-8D4A-BFD08B50EC66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Minería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79355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S11D FERRO CARAJÁS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41775"/>
            <a:ext cx="1934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468037" y="694177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400108" y="6913837"/>
            <a:ext cx="7474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Construcción y montaje electromecánico del Sistema Minero 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Truckless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que reemplaza al sistema convencional de transporte con camiones mineros </a:t>
            </a:r>
            <a:r>
              <a:rPr lang="es-ES" altLang="en-US" sz="18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off-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roa</a:t>
            </a:r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Montaje de estructuras y equipos mecánicos de los sistemas de cintas transportadoras por un total de 31,3 km, de los cuales 7,3 km son 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overland</a:t>
            </a:r>
            <a:r>
              <a:rPr lang="es-ES" altLang="en-US" sz="18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777984" y="6941775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E5E678-C578-7B4E-AE60-43CA038167BE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48066B14-8355-D14B-9901-76961815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B0B9EA5F-68D0-A442-83F9-CA741EAD75FF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64CDE-D936-AA49-B430-0E9C1436956E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9CD4116B-C74C-5B47-9D87-E959867F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014927E6-D680-4B4D-8CB0-E853BEFE12F6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8C0755-C074-EA4B-9168-5709F0497929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1E2C51E-2582-AC42-AA51-C73CEEC20D1F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6347912-FEA6-1E41-A02E-6B7F68DC5870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B904A67-1246-7747-8DEA-B485C050A927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3">
            <a:extLst>
              <a:ext uri="{FF2B5EF4-FFF2-40B4-BE49-F238E27FC236}">
                <a16:creationId xmlns:a16="http://schemas.microsoft.com/office/drawing/2014/main" id="{99CD62A3-328E-AB45-B932-D3733AFD4A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653DF99-002A-D842-B21C-63EAB89E741F}"/>
              </a:ext>
            </a:extLst>
          </p:cNvPr>
          <p:cNvSpPr/>
          <p:nvPr/>
        </p:nvSpPr>
        <p:spPr>
          <a:xfrm>
            <a:off x="6383414" y="6941832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0FFED5E4-3C39-FB40-8994-C1F258F0E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TOROMOCHO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3FC5696E-0801-F446-90E4-BC1CFEEF7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5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PROYECTO PASCUA LAMA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AB325B-FFD6-2D4A-B16A-DE02AA1D9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5"/>
            <a:ext cx="2900595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EXPANSIÓN ESCONDIDA </a:t>
            </a:r>
            <a:b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WATER SUPPLY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57BEA6E9-89F6-5645-8635-095CFA3A9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03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PROYECTO S11D FERRO-CARAJÁS</a:t>
            </a:r>
          </a:p>
        </p:txBody>
      </p:sp>
    </p:spTree>
    <p:extLst>
      <p:ext uri="{BB962C8B-B14F-4D97-AF65-F5344CB8AC3E}">
        <p14:creationId xmlns:p14="http://schemas.microsoft.com/office/powerpoint/2010/main" val="2201277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7DE246-6BF1-FB4B-93FA-C656A40FE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0" t="2298"/>
          <a:stretch/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3E8AE777-E207-FB42-94B8-9A117683ED36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Rectángulo 30">
            <a:extLst>
              <a:ext uri="{FF2B5EF4-FFF2-40B4-BE49-F238E27FC236}">
                <a16:creationId xmlns:a16="http://schemas.microsoft.com/office/drawing/2014/main" id="{459796AB-BD66-FE4D-AB2C-0B6FC74B12E3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48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Minería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26775" y="6256407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PROYECTO PASCUA LAMA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1" y="6907548"/>
            <a:ext cx="1934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Barrick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123642" y="6907548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093613" y="6879610"/>
            <a:ext cx="6537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Construcción para el desarrollo de la Mina de Pascua Lama, ubicado en el límite entre Chile (Pascua) y Argentina (Lama) a una altura entre 3.800 y 5.200 msnm, proyecto “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Greenfield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 y primer proyecto minero binacional del mundo.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616149" y="6907548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 &amp; Chile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2F47F9-CEC1-524B-950A-BA4E5B22EBB7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3" name="Picture 32">
              <a:hlinkClick r:id="rId4" action="ppaction://hlinksldjump"/>
              <a:extLst>
                <a:ext uri="{FF2B5EF4-FFF2-40B4-BE49-F238E27FC236}">
                  <a16:creationId xmlns:a16="http://schemas.microsoft.com/office/drawing/2014/main" id="{519DE4AB-B3F9-F046-90E5-98FCBAD08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4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DEE299A6-3CD9-C64C-8A56-8F5DF27B8473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35E1169-A3FC-474C-8F8A-EF70D7CB5824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3" name="Picture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B1FEAB60-F3DC-AC4C-BBA2-9CBA6135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4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6B3DE833-A2AE-5B47-97AD-61DC7A934C2B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F0DD77-8E91-1C4E-8C16-796C1CF28FA1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D51360-FEFA-C74A-B0F7-E51BF4E7FD90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288ACCB-E20E-1B4F-B2E3-DCC8A23DEDBF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E7F2CD5-1A1B-8641-88EA-2149CBA5FCD9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3">
            <a:extLst>
              <a:ext uri="{FF2B5EF4-FFF2-40B4-BE49-F238E27FC236}">
                <a16:creationId xmlns:a16="http://schemas.microsoft.com/office/drawing/2014/main" id="{8783C4A6-FD45-0E4D-8DBA-FAF0AB1FDA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71E73C9-D812-5041-82AB-48D85759CB44}"/>
              </a:ext>
            </a:extLst>
          </p:cNvPr>
          <p:cNvSpPr/>
          <p:nvPr/>
        </p:nvSpPr>
        <p:spPr>
          <a:xfrm>
            <a:off x="6901002" y="6879840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FD5E4F46-2529-F042-95F0-33E24979D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n-U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TOROMOCHO</a:t>
            </a: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C93710E0-4359-AD48-97A3-A08582B53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5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n-US" altLang="en-US" sz="1400" b="1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PROYECTO PASCUA LAMA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57F191-773C-8E47-A22C-E7A64F7DF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2" y="1870935"/>
            <a:ext cx="2900595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EXPANSIÓN ESCONDIDA </a:t>
            </a:r>
            <a:b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altLang="en-US" sz="1400" b="1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WATER SUPPLY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1B72A60D-EA33-454B-8966-B9860EB8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PROYECTO S11D FERRO-CARAJÁS</a:t>
            </a:r>
          </a:p>
        </p:txBody>
      </p:sp>
    </p:spTree>
    <p:extLst>
      <p:ext uri="{BB962C8B-B14F-4D97-AF65-F5344CB8AC3E}">
        <p14:creationId xmlns:p14="http://schemas.microsoft.com/office/powerpoint/2010/main" val="1931500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D61FEF5-13E2-754B-AC5F-180E56FDE7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720"/>
            <a:ext cx="16446895" cy="9262800"/>
          </a:xfrm>
          <a:prstGeom prst="rect">
            <a:avLst/>
          </a:prstGeom>
        </p:spPr>
      </p:pic>
      <p:sp>
        <p:nvSpPr>
          <p:cNvPr id="23" name="Rectángulo 30">
            <a:extLst>
              <a:ext uri="{FF2B5EF4-FFF2-40B4-BE49-F238E27FC236}">
                <a16:creationId xmlns:a16="http://schemas.microsoft.com/office/drawing/2014/main" id="{7EDE16A5-1BE0-B54A-9DA8-9597C86E4921}"/>
              </a:ext>
            </a:extLst>
          </p:cNvPr>
          <p:cNvSpPr/>
          <p:nvPr/>
        </p:nvSpPr>
        <p:spPr>
          <a:xfrm>
            <a:off x="-1588" y="-80210"/>
            <a:ext cx="16257588" cy="9224210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325D387-E1D2-174D-8163-49CE4FAADBA1}"/>
              </a:ext>
            </a:extLst>
          </p:cNvPr>
          <p:cNvSpPr/>
          <p:nvPr/>
        </p:nvSpPr>
        <p:spPr>
          <a:xfrm>
            <a:off x="799243" y="2388549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BFC742-4892-0E49-8A4F-741230A072F9}"/>
              </a:ext>
            </a:extLst>
          </p:cNvPr>
          <p:cNvSpPr/>
          <p:nvPr/>
        </p:nvSpPr>
        <p:spPr>
          <a:xfrm>
            <a:off x="3764808" y="2388549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FDFF65A-8CCF-5947-8980-991DD28D1C55}"/>
              </a:ext>
            </a:extLst>
          </p:cNvPr>
          <p:cNvSpPr/>
          <p:nvPr/>
        </p:nvSpPr>
        <p:spPr>
          <a:xfrm>
            <a:off x="6730373" y="2388549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011CDA2-CA66-A447-A2B5-5AD1D07E405F}"/>
              </a:ext>
            </a:extLst>
          </p:cNvPr>
          <p:cNvSpPr/>
          <p:nvPr/>
        </p:nvSpPr>
        <p:spPr>
          <a:xfrm>
            <a:off x="9695938" y="2388549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4FC572-421E-2743-B17E-DF595CE86A34}"/>
              </a:ext>
            </a:extLst>
          </p:cNvPr>
          <p:cNvSpPr/>
          <p:nvPr/>
        </p:nvSpPr>
        <p:spPr>
          <a:xfrm>
            <a:off x="12661504" y="2388549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5F8C9A-057E-1943-9C0E-9B73E1B1A2C8}"/>
              </a:ext>
            </a:extLst>
          </p:cNvPr>
          <p:cNvSpPr/>
          <p:nvPr/>
        </p:nvSpPr>
        <p:spPr>
          <a:xfrm>
            <a:off x="799243" y="4909011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DFC7D7-4AD6-5C41-A722-9375E328E061}"/>
              </a:ext>
            </a:extLst>
          </p:cNvPr>
          <p:cNvGrpSpPr/>
          <p:nvPr/>
        </p:nvGrpSpPr>
        <p:grpSpPr>
          <a:xfrm>
            <a:off x="818873" y="4580538"/>
            <a:ext cx="14429366" cy="517242"/>
            <a:chOff x="818872" y="4054758"/>
            <a:chExt cx="16011031" cy="0"/>
          </a:xfrm>
        </p:grpSpPr>
        <p:cxnSp>
          <p:nvCxnSpPr>
            <p:cNvPr id="28" name="Conector recto 36">
              <a:extLst>
                <a:ext uri="{FF2B5EF4-FFF2-40B4-BE49-F238E27FC236}">
                  <a16:creationId xmlns:a16="http://schemas.microsoft.com/office/drawing/2014/main" id="{76C5872A-64A2-DD46-9B63-C61A833550E9}"/>
                </a:ext>
              </a:extLst>
            </p:cNvPr>
            <p:cNvCxnSpPr>
              <a:cxnSpLocks/>
            </p:cNvCxnSpPr>
            <p:nvPr/>
          </p:nvCxnSpPr>
          <p:spPr>
            <a:xfrm>
              <a:off x="818872" y="4054758"/>
              <a:ext cx="2912869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6">
              <a:extLst>
                <a:ext uri="{FF2B5EF4-FFF2-40B4-BE49-F238E27FC236}">
                  <a16:creationId xmlns:a16="http://schemas.microsoft.com/office/drawing/2014/main" id="{3F7D634B-A575-EC4E-AB1C-2269357C68B9}"/>
                </a:ext>
              </a:extLst>
            </p:cNvPr>
            <p:cNvCxnSpPr>
              <a:cxnSpLocks/>
            </p:cNvCxnSpPr>
            <p:nvPr/>
          </p:nvCxnSpPr>
          <p:spPr>
            <a:xfrm>
              <a:off x="4050355" y="4054758"/>
              <a:ext cx="2912869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6">
              <a:extLst>
                <a:ext uri="{FF2B5EF4-FFF2-40B4-BE49-F238E27FC236}">
                  <a16:creationId xmlns:a16="http://schemas.microsoft.com/office/drawing/2014/main" id="{24A2A3D9-E591-6443-9D75-2BDE72016FE4}"/>
                </a:ext>
              </a:extLst>
            </p:cNvPr>
            <p:cNvCxnSpPr>
              <a:cxnSpLocks/>
            </p:cNvCxnSpPr>
            <p:nvPr/>
          </p:nvCxnSpPr>
          <p:spPr>
            <a:xfrm>
              <a:off x="7390900" y="4054758"/>
              <a:ext cx="2912869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6">
              <a:extLst>
                <a:ext uri="{FF2B5EF4-FFF2-40B4-BE49-F238E27FC236}">
                  <a16:creationId xmlns:a16="http://schemas.microsoft.com/office/drawing/2014/main" id="{5C704BB3-60A1-DA41-AF0B-9E14BCAE8609}"/>
                </a:ext>
              </a:extLst>
            </p:cNvPr>
            <p:cNvCxnSpPr>
              <a:cxnSpLocks/>
            </p:cNvCxnSpPr>
            <p:nvPr/>
          </p:nvCxnSpPr>
          <p:spPr>
            <a:xfrm>
              <a:off x="13917034" y="4054758"/>
              <a:ext cx="2912869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6">
              <a:extLst>
                <a:ext uri="{FF2B5EF4-FFF2-40B4-BE49-F238E27FC236}">
                  <a16:creationId xmlns:a16="http://schemas.microsoft.com/office/drawing/2014/main" id="{1A921105-3F6E-4947-8FCA-A4C612233B46}"/>
                </a:ext>
              </a:extLst>
            </p:cNvPr>
            <p:cNvCxnSpPr>
              <a:cxnSpLocks/>
            </p:cNvCxnSpPr>
            <p:nvPr/>
          </p:nvCxnSpPr>
          <p:spPr>
            <a:xfrm>
              <a:off x="10712363" y="4054758"/>
              <a:ext cx="2912869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Conector recto 36">
            <a:extLst>
              <a:ext uri="{FF2B5EF4-FFF2-40B4-BE49-F238E27FC236}">
                <a16:creationId xmlns:a16="http://schemas.microsoft.com/office/drawing/2014/main" id="{E8C64979-780E-1145-A022-6ED84C8632FB}"/>
              </a:ext>
            </a:extLst>
          </p:cNvPr>
          <p:cNvCxnSpPr>
            <a:cxnSpLocks/>
          </p:cNvCxnSpPr>
          <p:nvPr/>
        </p:nvCxnSpPr>
        <p:spPr>
          <a:xfrm>
            <a:off x="818873" y="7753792"/>
            <a:ext cx="262511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36B37AF-5641-8741-BC17-DDC5274F27E9}"/>
              </a:ext>
            </a:extLst>
          </p:cNvPr>
          <p:cNvSpPr/>
          <p:nvPr/>
        </p:nvSpPr>
        <p:spPr>
          <a:xfrm>
            <a:off x="764466" y="3745108"/>
            <a:ext cx="18798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Presas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0EA669A-819F-EE41-A4C1-F39AFB59F9CF}"/>
              </a:ext>
            </a:extLst>
          </p:cNvPr>
          <p:cNvSpPr/>
          <p:nvPr/>
        </p:nvSpPr>
        <p:spPr>
          <a:xfrm>
            <a:off x="3702354" y="3747606"/>
            <a:ext cx="3236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Subterráneo y </a:t>
            </a:r>
          </a:p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ferroviario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43582F-C70A-2D42-8306-85A8C9F36E33}"/>
              </a:ext>
            </a:extLst>
          </p:cNvPr>
          <p:cNvSpPr/>
          <p:nvPr/>
        </p:nvSpPr>
        <p:spPr>
          <a:xfrm>
            <a:off x="6692689" y="3747605"/>
            <a:ext cx="26741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Túneles y puentes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E35DA8-2A0F-2C4E-A925-2C86EE61A114}"/>
              </a:ext>
            </a:extLst>
          </p:cNvPr>
          <p:cNvSpPr/>
          <p:nvPr/>
        </p:nvSpPr>
        <p:spPr>
          <a:xfrm>
            <a:off x="9683024" y="3747605"/>
            <a:ext cx="26741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Carreteras </a:t>
            </a:r>
          </a:p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autopistas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8B8A4A-AC9D-EC4B-9312-73D560DC489B}"/>
              </a:ext>
            </a:extLst>
          </p:cNvPr>
          <p:cNvSpPr/>
          <p:nvPr/>
        </p:nvSpPr>
        <p:spPr>
          <a:xfrm>
            <a:off x="12599218" y="3747605"/>
            <a:ext cx="26741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Puertos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4A7F5CE-0A3D-2143-B996-2A2550AE7D8A}"/>
              </a:ext>
            </a:extLst>
          </p:cNvPr>
          <p:cNvSpPr/>
          <p:nvPr/>
        </p:nvSpPr>
        <p:spPr>
          <a:xfrm>
            <a:off x="849557" y="6303288"/>
            <a:ext cx="302305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 de tratamiento de agua, residuos </a:t>
            </a:r>
            <a:b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1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acueductos</a:t>
            </a:r>
            <a:endParaRPr lang="es-ES" altLang="en-US" sz="210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53A170F-9F6B-3049-A8C0-22ED3B8154CE}"/>
              </a:ext>
            </a:extLst>
          </p:cNvPr>
          <p:cNvSpPr/>
          <p:nvPr/>
        </p:nvSpPr>
        <p:spPr>
          <a:xfrm>
            <a:off x="0" y="-74750"/>
            <a:ext cx="16256000" cy="1799170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1423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5/</a:t>
            </a:r>
            <a:r>
              <a:rPr lang="es-ES_tradnl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Obras Civiles de Infraestructura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82435-3269-014B-8B99-77759AE0B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364" y="2811438"/>
            <a:ext cx="1032930" cy="527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FB4B9-7E9F-694D-AF83-7B60CB104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749" y="2826423"/>
            <a:ext cx="673100" cy="55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F3D63C-A43A-1B41-946E-026DCB0CD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632" y="5290959"/>
            <a:ext cx="660400" cy="59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119B9-AA16-254D-A3CD-64E10A70E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863" y="2788234"/>
            <a:ext cx="1045448" cy="5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5E40D-FDEA-5A4E-9F27-B91D6E9CC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5451" y="2643001"/>
            <a:ext cx="870555" cy="805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7A872-34A2-F34B-B6FA-BF10BF14D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0207" y="2593636"/>
            <a:ext cx="877916" cy="85048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098698D-C87D-624E-84C9-4FC8601F5D18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9" name="Picture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3E7F3B2-B483-E747-98E2-B7688568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50" name="CuadroTexto 78">
              <a:hlinkClick r:id="rId10" action="ppaction://hlinksldjump"/>
              <a:extLst>
                <a:ext uri="{FF2B5EF4-FFF2-40B4-BE49-F238E27FC236}">
                  <a16:creationId xmlns:a16="http://schemas.microsoft.com/office/drawing/2014/main" id="{35552FA7-A7FA-294F-B66C-A2C945007551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209938-A045-774D-ACF6-657E2924F198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62" name="Picture 61">
              <a:hlinkClick r:id="rId12" action="ppaction://hlinksldjump"/>
              <a:extLst>
                <a:ext uri="{FF2B5EF4-FFF2-40B4-BE49-F238E27FC236}">
                  <a16:creationId xmlns:a16="http://schemas.microsoft.com/office/drawing/2014/main" id="{73B20ED5-076E-8744-AF29-329DB9D0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65" name="CuadroTexto 7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7605154-2320-2142-8DCB-BDF05CB3D443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41" name="Imagen 9">
            <a:extLst>
              <a:ext uri="{FF2B5EF4-FFF2-40B4-BE49-F238E27FC236}">
                <a16:creationId xmlns:a16="http://schemas.microsoft.com/office/drawing/2014/main" id="{3F240232-24AE-D14E-BBA0-C4B593BCF6E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3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DC3C8-C0D1-074E-834C-0E9FC575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5" y="685728"/>
            <a:ext cx="16294471" cy="8456848"/>
          </a:xfrm>
          <a:prstGeom prst="rect">
            <a:avLst/>
          </a:prstGeom>
        </p:spPr>
      </p:pic>
      <p:sp>
        <p:nvSpPr>
          <p:cNvPr id="30" name="Rectángulo 30">
            <a:extLst>
              <a:ext uri="{FF2B5EF4-FFF2-40B4-BE49-F238E27FC236}">
                <a16:creationId xmlns:a16="http://schemas.microsoft.com/office/drawing/2014/main" id="{AE4AEE78-B9EB-1C40-B9E0-EF1905FAF6B2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Rectángulo 30">
            <a:extLst>
              <a:ext uri="{FF2B5EF4-FFF2-40B4-BE49-F238E27FC236}">
                <a16:creationId xmlns:a16="http://schemas.microsoft.com/office/drawing/2014/main" id="{A7E32E5F-F6D2-ED48-BE77-18890E2194CB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576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Obras Civiles de Infraestructura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52108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APROVECHAMIENTO HIDROELÉCTRICO PUNTA NEGRA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6918624"/>
            <a:ext cx="23901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Energía Provincial Sociedad del Estado </a:t>
            </a:r>
            <a:b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(San Juan)</a:t>
            </a:r>
          </a:p>
          <a:p>
            <a:pPr defTabSz="1219170"/>
            <a:endParaRPr lang="es-ES" altLang="en-US" sz="1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256697" y="6918624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045781" y="6890686"/>
            <a:ext cx="6759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Aprovechamiento hidroeléctrico multipropósito sobre el Río San Juan para generación de energía eléctrica, regulación de caudales y ampliación de la capacidad de riego. Presa de 128m de altura, central con 2 turbinas Francis de 32,5 MW cada una.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6918624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914EB7BA-100B-7040-AB03-AAE04D730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AMPLIACIÓN DE LA LÍNEA “H” </a:t>
            </a:r>
          </a:p>
          <a:p>
            <a:pPr defTabSz="1219170"/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SUBTERRÁNEO DE BUENOS AIRES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18440EC-33D1-C048-AF09-ECE371D6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3"/>
            <a:ext cx="3582093" cy="8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MODERNIZACIÓN PLAYA DE VÍAS </a:t>
            </a:r>
            <a:b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ESTACIÓN RETIRO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4E8652-C8F8-E847-AF6C-513405C04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APROVECHAMIENTO HIDROELÉCTRICO </a:t>
            </a:r>
            <a:b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</a:br>
            <a: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PUNTA NEGRA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3F234D71-3AAB-794F-A085-A7A1AB7F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EDIFICIO REACTOR CAREM 25</a:t>
            </a:r>
            <a:endParaRPr lang="en-U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FDF5B5-48A1-D149-B922-777149F2E945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B12607-DA5B-DF4D-8893-3C78C04D65FC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819D53-FC01-F24F-B442-511E3244C413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66D1B1-5BCE-DF47-A032-B465A14A2046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60FE7D-7839-DE45-B20D-736F806E8E88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8" name="Picture 47">
              <a:hlinkClick r:id="rId4" action="ppaction://hlinksldjump"/>
              <a:extLst>
                <a:ext uri="{FF2B5EF4-FFF2-40B4-BE49-F238E27FC236}">
                  <a16:creationId xmlns:a16="http://schemas.microsoft.com/office/drawing/2014/main" id="{64BFEAFA-180E-3A41-A7B4-271075782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49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2779A1D9-1FF2-ED44-928E-4767EB2F1F9E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F39CB69-6447-C14C-8482-EB3FFB1C78C5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51" name="Picture 50">
              <a:hlinkClick r:id="rId6" action="ppaction://hlinksldjump"/>
              <a:extLst>
                <a:ext uri="{FF2B5EF4-FFF2-40B4-BE49-F238E27FC236}">
                  <a16:creationId xmlns:a16="http://schemas.microsoft.com/office/drawing/2014/main" id="{59C45338-B330-324D-B6E8-1F63B1099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52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D0BD369F-F1B5-A54E-B78A-38E1FFC0AD99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29" name="Imagen 3">
            <a:extLst>
              <a:ext uri="{FF2B5EF4-FFF2-40B4-BE49-F238E27FC236}">
                <a16:creationId xmlns:a16="http://schemas.microsoft.com/office/drawing/2014/main" id="{C50933B4-CDA1-F747-8348-C2DCECF1EE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16E1CE3-FDE5-C44D-AED9-55365140561A}"/>
              </a:ext>
            </a:extLst>
          </p:cNvPr>
          <p:cNvSpPr/>
          <p:nvPr/>
        </p:nvSpPr>
        <p:spPr>
          <a:xfrm>
            <a:off x="6901002" y="6895338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631874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34C3B1-9DA5-0847-A325-D40CD5570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3110"/>
            <a:ext cx="16263953" cy="8094038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0D5AC4B2-B454-7445-863C-920951859714}"/>
              </a:ext>
            </a:extLst>
          </p:cNvPr>
          <p:cNvSpPr/>
          <p:nvPr/>
        </p:nvSpPr>
        <p:spPr>
          <a:xfrm>
            <a:off x="6365" y="610372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Rectángulo 30">
            <a:extLst>
              <a:ext uri="{FF2B5EF4-FFF2-40B4-BE49-F238E27FC236}">
                <a16:creationId xmlns:a16="http://schemas.microsoft.com/office/drawing/2014/main" id="{D5AACA36-46C3-8641-9D06-590D49D013C0}"/>
              </a:ext>
            </a:extLst>
          </p:cNvPr>
          <p:cNvSpPr/>
          <p:nvPr/>
        </p:nvSpPr>
        <p:spPr>
          <a:xfrm>
            <a:off x="0" y="8433836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576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Obras Civiles de Infraestructura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26775" y="6300924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AMPLIACIÓN DE LA LÍNEA “H” SUBTERRÁNEO DE BUENOS AIRES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73599"/>
            <a:ext cx="2525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Subterráneos de Buenos Aires Sociedad del Estado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768137" y="707360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10087372" y="7045662"/>
            <a:ext cx="4953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Construcción de 4,5 km de túneles, 4 estaciones, 2 talleres y cocheras subterráneas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733027" y="707360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89B038-6BEE-6A47-AE4B-1D72904CFFED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4EACDA-AD7E-D347-B21C-375A02EA419F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2C9F84-2A3F-A742-96C7-F62DA0CED3FD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572A54-3CD3-7340-9C31-164BEC6D4019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DDE526-30C3-D94B-B3B1-76F0C9B09185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805D27AE-5018-8E46-9423-E87DE275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0A562F29-B4FC-6F49-9C7B-45773F90A80F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B7667E-E9F9-884B-B8EC-8DBAD9421FED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4" name="Picture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29369C21-FD9B-7145-81C4-4780DA2F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6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5F788369-AD40-8145-9567-6802FA902DE2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28" name="Imagen 3">
            <a:extLst>
              <a:ext uri="{FF2B5EF4-FFF2-40B4-BE49-F238E27FC236}">
                <a16:creationId xmlns:a16="http://schemas.microsoft.com/office/drawing/2014/main" id="{B3C8A51D-071F-D145-B733-F53694545C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67C8F3A-F1F2-7645-8EBB-A0F7FF62DEDB}"/>
              </a:ext>
            </a:extLst>
          </p:cNvPr>
          <p:cNvSpPr/>
          <p:nvPr/>
        </p:nvSpPr>
        <p:spPr>
          <a:xfrm>
            <a:off x="7788247" y="7037226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0C0BDE07-360E-144F-83B7-C244CE78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AMPLIACIÓN DE LA LÍNEA “H” </a:t>
            </a:r>
          </a:p>
          <a:p>
            <a:pPr defTabSz="1219170"/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SUBTERRÁNEO DE BUENOS AIRES</a:t>
            </a:r>
            <a:endParaRPr lang="en-US" altLang="en-US" sz="1400" b="1">
              <a:solidFill>
                <a:schemeClr val="accent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2ECBDF2A-F5C1-4243-9E7A-C39B60114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3"/>
            <a:ext cx="3582093" cy="8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MODERNIZACIÓN PLAYA DE VÍAS </a:t>
            </a:r>
            <a:b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ESTACIÓN RETIRO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01B9F5-9F37-C347-82BE-41B7AAAB2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APROVECHAMIENTO HIDROELÉCTRICO </a:t>
            </a:r>
            <a:b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PUNTA NEGRA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469034F8-6EB4-B94A-925E-2776A713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EDIFICIO REACTOR CAREM 25</a:t>
            </a:r>
            <a:endParaRPr lang="en-U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12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C2E537-E097-A741-A61B-2DBD2FBF5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004"/>
            <a:ext cx="16252939" cy="9215003"/>
          </a:xfrm>
          <a:prstGeom prst="rect">
            <a:avLst/>
          </a:prstGeom>
        </p:spPr>
      </p:pic>
      <p:sp>
        <p:nvSpPr>
          <p:cNvPr id="30" name="Rectángulo 30">
            <a:extLst>
              <a:ext uri="{FF2B5EF4-FFF2-40B4-BE49-F238E27FC236}">
                <a16:creationId xmlns:a16="http://schemas.microsoft.com/office/drawing/2014/main" id="{B1B208D9-3193-054F-B8DC-9AF43CCD7A1E}"/>
              </a:ext>
            </a:extLst>
          </p:cNvPr>
          <p:cNvSpPr/>
          <p:nvPr/>
        </p:nvSpPr>
        <p:spPr>
          <a:xfrm>
            <a:off x="-24632" y="6103727"/>
            <a:ext cx="16322039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Rectángulo 30">
            <a:extLst>
              <a:ext uri="{FF2B5EF4-FFF2-40B4-BE49-F238E27FC236}">
                <a16:creationId xmlns:a16="http://schemas.microsoft.com/office/drawing/2014/main" id="{6CD43B46-7163-7C48-8B64-7C44AE52402F}"/>
              </a:ext>
            </a:extLst>
          </p:cNvPr>
          <p:cNvSpPr/>
          <p:nvPr/>
        </p:nvSpPr>
        <p:spPr>
          <a:xfrm>
            <a:off x="-30997" y="8433836"/>
            <a:ext cx="16322039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-71004"/>
            <a:ext cx="16257588" cy="168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576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Obras Civiles de Infraestructura</a:t>
            </a:r>
            <a:endParaRPr lang="es-ES_tradnl" sz="4800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416952"/>
            <a:ext cx="15135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APROVECHAMIENTO HIDROELÉCTRICO EL TAMBOLAR 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10212"/>
            <a:ext cx="2390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Energía Provincial Sociedad del Estado (San Juan)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427175" y="7010212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656488" y="6982274"/>
            <a:ext cx="5924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Diseño básico y ejecutivo, estudios geológicos y geotécnicos. Ingeniería de detalle y construcción del sistema de desvío del río, caminos y accesos internos, campamento y obrador para la construcción del proyecto final.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7010212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2AE70F-C01F-AF44-81C3-0DA936B20C3E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FC8247-D0AD-474F-BD56-A603273002E6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C8647D-E33E-D94C-957C-701463A7CD63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44F00B-87DB-D54B-8FFB-BD28DEF4448C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9463BF-C950-404F-BDF5-F426A8AE5636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52B7C18D-A1FE-F240-A324-82FB9DF1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B135B68A-2D37-6F49-8089-A13BED11A53F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C36173-6707-D546-9ABF-CC89C6849600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4" name="Picture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BC5604A3-03AE-9E48-858F-03D5B3C5B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6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1C5337A5-73D0-AE4C-90C3-0268F30FC543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29" name="Imagen 3">
            <a:extLst>
              <a:ext uri="{FF2B5EF4-FFF2-40B4-BE49-F238E27FC236}">
                <a16:creationId xmlns:a16="http://schemas.microsoft.com/office/drawing/2014/main" id="{A2F1FE3E-2D6E-8D47-91B7-B9544D79CB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FB2434E-4D47-0F43-8F10-75852B66A218}"/>
              </a:ext>
            </a:extLst>
          </p:cNvPr>
          <p:cNvSpPr/>
          <p:nvPr/>
        </p:nvSpPr>
        <p:spPr>
          <a:xfrm>
            <a:off x="7303956" y="6986276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2C8CE116-D998-B44E-A7E3-6A89DFF48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AMPLIACIÓN DE LA LÍNEA “H” </a:t>
            </a:r>
          </a:p>
          <a:p>
            <a:pPr defTabSz="1219170"/>
            <a:r>
              <a:rPr lang="es-ES" altLang="en-US" sz="140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SUBTERRÁNEO DE BUENOS AIRES</a:t>
            </a:r>
            <a:endParaRPr lang="en-US" altLang="en-US" sz="1400" dirty="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30EB6677-67D4-5A4F-9E89-828707EF2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3"/>
            <a:ext cx="3582093" cy="8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bg1"/>
                </a:solidFill>
                <a:cs typeface="Calibri Light" panose="020F0302020204030204" pitchFamily="34" charset="0"/>
              </a:rPr>
              <a:t>RECUPERACIÓN Y MEJORAMIENTO DEL FERROCARRIL GENERAL BELGRANO </a:t>
            </a:r>
            <a:endParaRPr lang="es-ES" altLang="en-US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3290D6-93BC-D74C-95B6-F0CD5E9ED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APROVECHAMIENTO HIDROELÉCTRICO </a:t>
            </a:r>
            <a:b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PUNTA NEGRA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C6D0D95C-9FAD-6B4D-BD0E-02A6F10AE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APROVECHAMIENTO HIDROELÉCTRICO EL TAMBOLAR I</a:t>
            </a:r>
          </a:p>
          <a:p>
            <a:pPr defTabSz="1219170"/>
            <a:endParaRPr lang="en-US" altLang="en-US" sz="1400" b="1" dirty="0">
              <a:solidFill>
                <a:schemeClr val="accent2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39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6BB99-B0F0-E74A-8822-B0F1C918A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</p:spPr>
      </p:pic>
      <p:sp>
        <p:nvSpPr>
          <p:cNvPr id="30" name="Rectángulo 30">
            <a:extLst>
              <a:ext uri="{FF2B5EF4-FFF2-40B4-BE49-F238E27FC236}">
                <a16:creationId xmlns:a16="http://schemas.microsoft.com/office/drawing/2014/main" id="{036EF80F-7E70-E341-AAF6-DEA4017A5072}"/>
              </a:ext>
            </a:extLst>
          </p:cNvPr>
          <p:cNvSpPr/>
          <p:nvPr/>
        </p:nvSpPr>
        <p:spPr>
          <a:xfrm>
            <a:off x="6365" y="6181217"/>
            <a:ext cx="162575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Rectángulo 30">
            <a:extLst>
              <a:ext uri="{FF2B5EF4-FFF2-40B4-BE49-F238E27FC236}">
                <a16:creationId xmlns:a16="http://schemas.microsoft.com/office/drawing/2014/main" id="{5A137B5A-E3C9-F04C-8A5E-1C61836499DA}"/>
              </a:ext>
            </a:extLst>
          </p:cNvPr>
          <p:cNvSpPr/>
          <p:nvPr/>
        </p:nvSpPr>
        <p:spPr>
          <a:xfrm>
            <a:off x="0" y="8495828"/>
            <a:ext cx="16257588" cy="71016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8" y="425668"/>
            <a:ext cx="1576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Obras Civiles de Infraestructura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38103"/>
            <a:ext cx="15391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RECUPERACIÓN Y MEJORAMIENTO DEL FERROCARRIL GENERAL BELGRANO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51080"/>
            <a:ext cx="2943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  <a:b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Administración </a:t>
            </a:r>
            <a:b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Infraestructuras Ferroviarias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365183" y="705108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608949" y="7023142"/>
            <a:ext cx="5802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Elaboración del proyecto ejecutivo, ingeniería de detalle, suministros y construcción para la renovación total de la infraestructura de vías, a lo largo de 109 km en trocha métrica, en la provincia de Santa Fe.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7051080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2AE70F-C01F-AF44-81C3-0DA936B20C3E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FC8247-D0AD-474F-BD56-A603273002E6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C8647D-E33E-D94C-957C-701463A7CD63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44F00B-87DB-D54B-8FFB-BD28DEF4448C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1ED387-6033-D54D-B0C4-81C76727A771}"/>
              </a:ext>
            </a:extLst>
          </p:cNvPr>
          <p:cNvGrpSpPr/>
          <p:nvPr/>
        </p:nvGrpSpPr>
        <p:grpSpPr>
          <a:xfrm>
            <a:off x="876027" y="8614434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A11F41A4-111F-884E-8158-77D2819B0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24160AFD-F49E-374E-8D8B-E791407656F7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61881B-5C4A-F94A-A605-D556486A9D44}"/>
              </a:ext>
            </a:extLst>
          </p:cNvPr>
          <p:cNvGrpSpPr/>
          <p:nvPr/>
        </p:nvGrpSpPr>
        <p:grpSpPr>
          <a:xfrm>
            <a:off x="12413298" y="8614434"/>
            <a:ext cx="3295348" cy="369332"/>
            <a:chOff x="12654026" y="8552442"/>
            <a:chExt cx="3295348" cy="369332"/>
          </a:xfrm>
        </p:grpSpPr>
        <p:pic>
          <p:nvPicPr>
            <p:cNvPr id="44" name="Picture 43">
              <a:hlinkClick r:id="rId6" action="ppaction://hlinksldjump"/>
              <a:extLst>
                <a:ext uri="{FF2B5EF4-FFF2-40B4-BE49-F238E27FC236}">
                  <a16:creationId xmlns:a16="http://schemas.microsoft.com/office/drawing/2014/main" id="{645BEFA9-0F62-BD48-BBCB-2E4F16E44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6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D92571F2-03A2-244C-BB8A-317CAF42EF57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29" name="Imagen 3">
            <a:extLst>
              <a:ext uri="{FF2B5EF4-FFF2-40B4-BE49-F238E27FC236}">
                <a16:creationId xmlns:a16="http://schemas.microsoft.com/office/drawing/2014/main" id="{16C30D01-894F-3543-823F-C51DB69707D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C04C436-B34D-8143-B6E9-61F125835A4C}"/>
              </a:ext>
            </a:extLst>
          </p:cNvPr>
          <p:cNvSpPr/>
          <p:nvPr/>
        </p:nvSpPr>
        <p:spPr>
          <a:xfrm>
            <a:off x="7257463" y="7027800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23557627-E0A7-5641-8B2D-1E814405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649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AMPLIACIÓN DE LA LÍNEA “H” </a:t>
            </a:r>
          </a:p>
          <a:p>
            <a:pPr defTabSz="1219170"/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SUBTERRÁNEO DE BUENOS AIRES</a:t>
            </a:r>
            <a:endParaRPr lang="en-US" altLang="en-US" sz="1400">
              <a:solidFill>
                <a:schemeClr val="bg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A3ACFA57-0FD7-1F4B-AC02-CD75215A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3"/>
            <a:ext cx="3582093" cy="8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s-ES" altLang="en-US" sz="1400" dirty="0">
                <a:solidFill>
                  <a:schemeClr val="accent2"/>
                </a:solidFill>
                <a:latin typeface="+mj-lt"/>
                <a:cs typeface="Calibri Light" panose="020F0302020204030204" pitchFamily="34" charset="0"/>
              </a:rPr>
              <a:t>RECUPERACIÓN Y MEJORAMIENTO DEL FERROCARRIL GENERAL BELGRANO </a:t>
            </a:r>
          </a:p>
          <a:p>
            <a:pPr defTabSz="1219170"/>
            <a:endParaRPr lang="es-ES" altLang="en-US" sz="1400" b="1" dirty="0">
              <a:solidFill>
                <a:schemeClr val="accent2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A981E7-F11A-A242-82FF-EC383EADA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APROVECHAMIENTO HIDROELÉCTRICO </a:t>
            </a:r>
            <a:b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</a:b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PUNTA NEGRA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538958D0-0271-7D45-B1EB-DA10C7F46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722" y="1870935"/>
            <a:ext cx="34217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 dirty="0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APROVECHAMIENTO HIDROELÉCTRICO EL TAMBOLAR I</a:t>
            </a:r>
          </a:p>
          <a:p>
            <a:pPr defTabSz="1219170"/>
            <a:endParaRPr lang="en-US" altLang="en-US" sz="1400" dirty="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78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E6FB3F8D-F60B-7448-8197-2BE792544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0" y="-134838"/>
            <a:ext cx="16475372" cy="9278838"/>
          </a:xfrm>
          <a:prstGeom prst="rect">
            <a:avLst/>
          </a:prstGeom>
        </p:spPr>
      </p:pic>
      <p:sp>
        <p:nvSpPr>
          <p:cNvPr id="70" name="Rectángulo 30">
            <a:extLst>
              <a:ext uri="{FF2B5EF4-FFF2-40B4-BE49-F238E27FC236}">
                <a16:creationId xmlns:a16="http://schemas.microsoft.com/office/drawing/2014/main" id="{61C1FB2D-B9FD-CA4D-AEC5-898A2CADCF31}"/>
              </a:ext>
            </a:extLst>
          </p:cNvPr>
          <p:cNvSpPr/>
          <p:nvPr/>
        </p:nvSpPr>
        <p:spPr>
          <a:xfrm>
            <a:off x="0" y="-29751"/>
            <a:ext cx="16257588" cy="9172444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71" name="Rectángulo 30">
            <a:extLst>
              <a:ext uri="{FF2B5EF4-FFF2-40B4-BE49-F238E27FC236}">
                <a16:creationId xmlns:a16="http://schemas.microsoft.com/office/drawing/2014/main" id="{29EF8D64-FBEF-9042-9CC3-D4753BCCC52B}"/>
              </a:ext>
            </a:extLst>
          </p:cNvPr>
          <p:cNvSpPr/>
          <p:nvPr/>
        </p:nvSpPr>
        <p:spPr>
          <a:xfrm>
            <a:off x="0" y="-26241"/>
            <a:ext cx="16257588" cy="9167627"/>
          </a:xfrm>
          <a:prstGeom prst="rect">
            <a:avLst/>
          </a:prstGeom>
          <a:gradFill>
            <a:gsLst>
              <a:gs pos="19000">
                <a:schemeClr val="accent5">
                  <a:alpha val="39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C5F8C9A-057E-1943-9C0E-9B73E1B1A2C8}"/>
              </a:ext>
            </a:extLst>
          </p:cNvPr>
          <p:cNvSpPr/>
          <p:nvPr/>
        </p:nvSpPr>
        <p:spPr>
          <a:xfrm>
            <a:off x="799243" y="4909011"/>
            <a:ext cx="1375179" cy="1375179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72E38-E5DF-044B-BF22-B08C382B3BA9}"/>
              </a:ext>
            </a:extLst>
          </p:cNvPr>
          <p:cNvSpPr/>
          <p:nvPr/>
        </p:nvSpPr>
        <p:spPr>
          <a:xfrm>
            <a:off x="0" y="0"/>
            <a:ext cx="16256000" cy="3400185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3" name="CuadroTexto 1">
            <a:extLst>
              <a:ext uri="{FF2B5EF4-FFF2-40B4-BE49-F238E27FC236}">
                <a16:creationId xmlns:a16="http://schemas.microsoft.com/office/drawing/2014/main" id="{2D526706-6D91-8343-A975-9594BA44B18C}"/>
              </a:ext>
            </a:extLst>
          </p:cNvPr>
          <p:cNvSpPr txBox="1"/>
          <p:nvPr/>
        </p:nvSpPr>
        <p:spPr>
          <a:xfrm>
            <a:off x="713366" y="478080"/>
            <a:ext cx="1423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800">
                <a:solidFill>
                  <a:srgbClr val="8DC63F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6/</a:t>
            </a:r>
            <a:r>
              <a:rPr lang="es-419" sz="4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Plantas Industriales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42CFC5-031B-DD46-A2E6-D49C255C2D2D}"/>
              </a:ext>
            </a:extLst>
          </p:cNvPr>
          <p:cNvSpPr/>
          <p:nvPr/>
        </p:nvSpPr>
        <p:spPr>
          <a:xfrm>
            <a:off x="818873" y="2426176"/>
            <a:ext cx="562168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altLang="en-US" sz="3100" b="1">
                <a:solidFill>
                  <a:srgbClr val="8DC63F"/>
                </a:solidFill>
                <a:cs typeface="Calibri" panose="020F0502020204030204" pitchFamily="34" charset="0"/>
              </a:rPr>
              <a:t>PLANTAS SIDERÚRGICAS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422B568-C13D-F24B-9295-E02285751BD2}"/>
              </a:ext>
            </a:extLst>
          </p:cNvPr>
          <p:cNvSpPr/>
          <p:nvPr/>
        </p:nvSpPr>
        <p:spPr>
          <a:xfrm>
            <a:off x="8800179" y="2408652"/>
            <a:ext cx="5591682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altLang="en-US" sz="3100" b="1">
                <a:solidFill>
                  <a:schemeClr val="accent3"/>
                </a:solidFill>
                <a:cs typeface="Calibri" panose="020F0502020204030204" pitchFamily="34" charset="0"/>
              </a:rPr>
              <a:t>OTRAS PLANTAS INDUSTRIALES</a:t>
            </a:r>
          </a:p>
        </p:txBody>
      </p:sp>
      <p:sp>
        <p:nvSpPr>
          <p:cNvPr id="77" name="TextBox 1">
            <a:extLst>
              <a:ext uri="{FF2B5EF4-FFF2-40B4-BE49-F238E27FC236}">
                <a16:creationId xmlns:a16="http://schemas.microsoft.com/office/drawing/2014/main" id="{BBAB020E-4068-944A-8E9D-898E0F90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478" y="3768621"/>
            <a:ext cx="3388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Fundiciones </a:t>
            </a:r>
            <a:b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aluminio</a:t>
            </a:r>
          </a:p>
        </p:txBody>
      </p:sp>
      <p:sp>
        <p:nvSpPr>
          <p:cNvPr id="78" name="TextBox 1">
            <a:extLst>
              <a:ext uri="{FF2B5EF4-FFF2-40B4-BE49-F238E27FC236}">
                <a16:creationId xmlns:a16="http://schemas.microsoft.com/office/drawing/2014/main" id="{ABCAE16F-CCDF-C640-AA2B-5E7B6B515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73" y="5275111"/>
            <a:ext cx="353153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Acerías</a:t>
            </a:r>
          </a:p>
        </p:txBody>
      </p:sp>
      <p:sp>
        <p:nvSpPr>
          <p:cNvPr id="79" name="TextBox 1">
            <a:extLst>
              <a:ext uri="{FF2B5EF4-FFF2-40B4-BE49-F238E27FC236}">
                <a16:creationId xmlns:a16="http://schemas.microsoft.com/office/drawing/2014/main" id="{E91A757E-DA0E-C74D-B43D-F9CCB68C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838" y="3808377"/>
            <a:ext cx="29044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Plantas Integrales </a:t>
            </a:r>
            <a:b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Aceros Planos</a:t>
            </a:r>
          </a:p>
        </p:txBody>
      </p:sp>
      <p:sp>
        <p:nvSpPr>
          <p:cNvPr id="82" name="TextBox 1">
            <a:extLst>
              <a:ext uri="{FF2B5EF4-FFF2-40B4-BE49-F238E27FC236}">
                <a16:creationId xmlns:a16="http://schemas.microsoft.com/office/drawing/2014/main" id="{92E46E80-DE5E-824F-8A32-8CCEF935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0323" y="3768621"/>
            <a:ext cx="2800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171450" indent="-1714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Fábricas de </a:t>
            </a:r>
            <a:b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pulpa y papel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BD41AA7-6243-2840-A71C-61621039D961}"/>
              </a:ext>
            </a:extLst>
          </p:cNvPr>
          <p:cNvSpPr/>
          <p:nvPr/>
        </p:nvSpPr>
        <p:spPr>
          <a:xfrm>
            <a:off x="8762723" y="5053512"/>
            <a:ext cx="33213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Plantas de producción </a:t>
            </a:r>
            <a:b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cs typeface="Calibri" panose="020F0502020204030204" pitchFamily="34" charset="0"/>
              </a:rPr>
              <a:t>de cemento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04C5C3A-CCE2-824E-970D-9EE0E8087AB5}"/>
              </a:ext>
            </a:extLst>
          </p:cNvPr>
          <p:cNvSpPr/>
          <p:nvPr/>
        </p:nvSpPr>
        <p:spPr>
          <a:xfrm>
            <a:off x="818873" y="6366102"/>
            <a:ext cx="290792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Coladas continuas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FB9DA57-B392-C943-90F4-81ED8C998130}"/>
              </a:ext>
            </a:extLst>
          </p:cNvPr>
          <p:cNvSpPr/>
          <p:nvPr/>
        </p:nvSpPr>
        <p:spPr>
          <a:xfrm>
            <a:off x="4460980" y="5053512"/>
            <a:ext cx="24624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Laminadores fríos </a:t>
            </a:r>
            <a:b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calientes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5F1FEC0-F6E2-0D44-81C2-B40D26577DA5}"/>
              </a:ext>
            </a:extLst>
          </p:cNvPr>
          <p:cNvSpPr/>
          <p:nvPr/>
        </p:nvSpPr>
        <p:spPr>
          <a:xfrm>
            <a:off x="4460980" y="6430736"/>
            <a:ext cx="30863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Coquerías</a:t>
            </a:r>
          </a:p>
        </p:txBody>
      </p:sp>
      <p:cxnSp>
        <p:nvCxnSpPr>
          <p:cNvPr id="90" name="Conector recto 36">
            <a:extLst>
              <a:ext uri="{FF2B5EF4-FFF2-40B4-BE49-F238E27FC236}">
                <a16:creationId xmlns:a16="http://schemas.microsoft.com/office/drawing/2014/main" id="{8529228F-B9FD-084E-AD09-7910D618C203}"/>
              </a:ext>
            </a:extLst>
          </p:cNvPr>
          <p:cNvCxnSpPr>
            <a:cxnSpLocks/>
          </p:cNvCxnSpPr>
          <p:nvPr/>
        </p:nvCxnSpPr>
        <p:spPr>
          <a:xfrm>
            <a:off x="4460980" y="716551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36">
            <a:extLst>
              <a:ext uri="{FF2B5EF4-FFF2-40B4-BE49-F238E27FC236}">
                <a16:creationId xmlns:a16="http://schemas.microsoft.com/office/drawing/2014/main" id="{4E8B7008-FD85-E949-A827-7E54A3B05EED}"/>
              </a:ext>
            </a:extLst>
          </p:cNvPr>
          <p:cNvCxnSpPr>
            <a:cxnSpLocks/>
          </p:cNvCxnSpPr>
          <p:nvPr/>
        </p:nvCxnSpPr>
        <p:spPr>
          <a:xfrm>
            <a:off x="4460980" y="5982189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36">
            <a:extLst>
              <a:ext uri="{FF2B5EF4-FFF2-40B4-BE49-F238E27FC236}">
                <a16:creationId xmlns:a16="http://schemas.microsoft.com/office/drawing/2014/main" id="{45933A3A-51D2-C34D-A169-03289B50949C}"/>
              </a:ext>
            </a:extLst>
          </p:cNvPr>
          <p:cNvCxnSpPr>
            <a:cxnSpLocks/>
          </p:cNvCxnSpPr>
          <p:nvPr/>
        </p:nvCxnSpPr>
        <p:spPr>
          <a:xfrm>
            <a:off x="4460980" y="4891198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36">
            <a:extLst>
              <a:ext uri="{FF2B5EF4-FFF2-40B4-BE49-F238E27FC236}">
                <a16:creationId xmlns:a16="http://schemas.microsoft.com/office/drawing/2014/main" id="{289C6992-5E90-1743-8C31-19E63E7A808F}"/>
              </a:ext>
            </a:extLst>
          </p:cNvPr>
          <p:cNvCxnSpPr>
            <a:cxnSpLocks/>
          </p:cNvCxnSpPr>
          <p:nvPr/>
        </p:nvCxnSpPr>
        <p:spPr>
          <a:xfrm>
            <a:off x="818873" y="7165515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36">
            <a:extLst>
              <a:ext uri="{FF2B5EF4-FFF2-40B4-BE49-F238E27FC236}">
                <a16:creationId xmlns:a16="http://schemas.microsoft.com/office/drawing/2014/main" id="{4AF83357-EE57-3E4F-89C6-00632AEC9591}"/>
              </a:ext>
            </a:extLst>
          </p:cNvPr>
          <p:cNvCxnSpPr>
            <a:cxnSpLocks/>
          </p:cNvCxnSpPr>
          <p:nvPr/>
        </p:nvCxnSpPr>
        <p:spPr>
          <a:xfrm>
            <a:off x="818873" y="5982189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36">
            <a:extLst>
              <a:ext uri="{FF2B5EF4-FFF2-40B4-BE49-F238E27FC236}">
                <a16:creationId xmlns:a16="http://schemas.microsoft.com/office/drawing/2014/main" id="{FB1C8762-188A-FE4D-871C-E1DB1AAB6E3B}"/>
              </a:ext>
            </a:extLst>
          </p:cNvPr>
          <p:cNvCxnSpPr>
            <a:cxnSpLocks/>
          </p:cNvCxnSpPr>
          <p:nvPr/>
        </p:nvCxnSpPr>
        <p:spPr>
          <a:xfrm>
            <a:off x="818873" y="4891198"/>
            <a:ext cx="30863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E50BC33D-419D-B144-817B-FD7330019F5D}"/>
              </a:ext>
            </a:extLst>
          </p:cNvPr>
          <p:cNvSpPr/>
          <p:nvPr/>
        </p:nvSpPr>
        <p:spPr>
          <a:xfrm>
            <a:off x="818873" y="3768621"/>
            <a:ext cx="33091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Plantas Integrales </a:t>
            </a:r>
            <a:b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2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Aceros Largos</a:t>
            </a:r>
          </a:p>
        </p:txBody>
      </p:sp>
      <p:cxnSp>
        <p:nvCxnSpPr>
          <p:cNvPr id="97" name="Conector recto 36">
            <a:extLst>
              <a:ext uri="{FF2B5EF4-FFF2-40B4-BE49-F238E27FC236}">
                <a16:creationId xmlns:a16="http://schemas.microsoft.com/office/drawing/2014/main" id="{55B6167D-F249-BF47-A046-007CA94B8085}"/>
              </a:ext>
            </a:extLst>
          </p:cNvPr>
          <p:cNvCxnSpPr>
            <a:cxnSpLocks/>
          </p:cNvCxnSpPr>
          <p:nvPr/>
        </p:nvCxnSpPr>
        <p:spPr>
          <a:xfrm>
            <a:off x="8762723" y="5982189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36">
            <a:extLst>
              <a:ext uri="{FF2B5EF4-FFF2-40B4-BE49-F238E27FC236}">
                <a16:creationId xmlns:a16="http://schemas.microsoft.com/office/drawing/2014/main" id="{3CBFF7EE-391A-1345-8662-257B5D7A1E63}"/>
              </a:ext>
            </a:extLst>
          </p:cNvPr>
          <p:cNvCxnSpPr>
            <a:cxnSpLocks/>
          </p:cNvCxnSpPr>
          <p:nvPr/>
        </p:nvCxnSpPr>
        <p:spPr>
          <a:xfrm>
            <a:off x="8762723" y="4891198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36">
            <a:extLst>
              <a:ext uri="{FF2B5EF4-FFF2-40B4-BE49-F238E27FC236}">
                <a16:creationId xmlns:a16="http://schemas.microsoft.com/office/drawing/2014/main" id="{FB9F5251-4771-434E-BC9E-F964A5F53CD7}"/>
              </a:ext>
            </a:extLst>
          </p:cNvPr>
          <p:cNvCxnSpPr>
            <a:cxnSpLocks/>
          </p:cNvCxnSpPr>
          <p:nvPr/>
        </p:nvCxnSpPr>
        <p:spPr>
          <a:xfrm>
            <a:off x="12404830" y="4891198"/>
            <a:ext cx="3086376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F3C46FA-4637-6A4E-BBD5-CCD0CA7FD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076" y="1871957"/>
            <a:ext cx="959542" cy="109661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5DB6E2B-A14C-AB4E-96C2-EBA3FE29C939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42" name="Picture 41">
              <a:hlinkClick r:id="rId5" action="ppaction://hlinksldjump"/>
              <a:extLst>
                <a:ext uri="{FF2B5EF4-FFF2-40B4-BE49-F238E27FC236}">
                  <a16:creationId xmlns:a16="http://schemas.microsoft.com/office/drawing/2014/main" id="{6E1B8A39-D70D-EA41-AB4F-CF6A23E3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45" name="CuadroTexto 78">
              <a:hlinkClick r:id="rId5" action="ppaction://hlinksldjump"/>
              <a:extLst>
                <a:ext uri="{FF2B5EF4-FFF2-40B4-BE49-F238E27FC236}">
                  <a16:creationId xmlns:a16="http://schemas.microsoft.com/office/drawing/2014/main" id="{933BD484-D195-AC41-BEE8-E426E23A223A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419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BFA9B3-EED9-9F47-B42C-1711ECEDD253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50" name="Picture 49">
              <a:hlinkClick r:id="rId7" action="ppaction://hlinksldjump"/>
              <a:extLst>
                <a:ext uri="{FF2B5EF4-FFF2-40B4-BE49-F238E27FC236}">
                  <a16:creationId xmlns:a16="http://schemas.microsoft.com/office/drawing/2014/main" id="{D0505836-9ECE-2345-ADD6-E442070E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51" name="CuadroTexto 78">
              <a:hlinkClick r:id="rId7" action="ppaction://hlinksldjump"/>
              <a:extLst>
                <a:ext uri="{FF2B5EF4-FFF2-40B4-BE49-F238E27FC236}">
                  <a16:creationId xmlns:a16="http://schemas.microsoft.com/office/drawing/2014/main" id="{6F3A23BB-13C6-F34A-8AF9-E1DCD40C896F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419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CE8608-F98D-5F48-AF39-D4A019098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4834" y="1408609"/>
            <a:ext cx="1204617" cy="1543104"/>
          </a:xfrm>
          <a:prstGeom prst="rect">
            <a:avLst/>
          </a:prstGeom>
        </p:spPr>
      </p:pic>
      <p:pic>
        <p:nvPicPr>
          <p:cNvPr id="38" name="Imagen 9">
            <a:extLst>
              <a:ext uri="{FF2B5EF4-FFF2-40B4-BE49-F238E27FC236}">
                <a16:creationId xmlns:a16="http://schemas.microsoft.com/office/drawing/2014/main" id="{6975FC6A-257F-9040-B9DE-A94C9BBA4C3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0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AFBCF9-FD2D-944F-89C7-D90B6E450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7" y="984079"/>
            <a:ext cx="16277956" cy="8130141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C8163DA-8F24-7349-82FB-281559AC31CE}"/>
              </a:ext>
            </a:extLst>
          </p:cNvPr>
          <p:cNvSpPr/>
          <p:nvPr/>
        </p:nvSpPr>
        <p:spPr>
          <a:xfrm>
            <a:off x="-268941" y="6088229"/>
            <a:ext cx="16532894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Rectángulo 30">
            <a:extLst>
              <a:ext uri="{FF2B5EF4-FFF2-40B4-BE49-F238E27FC236}">
                <a16:creationId xmlns:a16="http://schemas.microsoft.com/office/drawing/2014/main" id="{FCA6558B-717E-0345-A07A-09AC773360BD}"/>
              </a:ext>
            </a:extLst>
          </p:cNvPr>
          <p:cNvSpPr/>
          <p:nvPr/>
        </p:nvSpPr>
        <p:spPr>
          <a:xfrm>
            <a:off x="-275306" y="8433836"/>
            <a:ext cx="16532894" cy="87579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Plantas Industriales 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52104"/>
            <a:ext cx="3855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TENARIS BAY CITY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6949616"/>
            <a:ext cx="252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Tenaris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4822745" y="6949616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8910093" y="6921678"/>
            <a:ext cx="6801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Instalación de una Planta para la fabricación de tubos sin costura dentro del rango de 114,3 – 244,5 mm de diámetro, y un espesor de 5,7 a 25,4 mm, con capacidad estimada en 616.000 ton/año para la línea de productos OCTG de </a:t>
            </a:r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Tenaris</a:t>
            </a: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2973612" y="6949616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s-419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E96CDDFD-4F33-204B-9A2B-30C76CF74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78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DE LAMINACIÓN 3T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5B4245-E6C6-FC40-8CAA-8E5058D96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accent2"/>
                </a:solidFill>
                <a:cs typeface="Calibri" panose="020F0502020204030204" pitchFamily="34" charset="0"/>
              </a:rPr>
              <a:t>TENARIS </a:t>
            </a:r>
            <a:r>
              <a:rPr lang="en-US" altLang="en-US" sz="1400" b="1" i="1">
                <a:solidFill>
                  <a:schemeClr val="accent2"/>
                </a:solidFill>
                <a:cs typeface="Calibri" panose="020F0502020204030204" pitchFamily="34" charset="0"/>
              </a:rPr>
              <a:t>BAY CITY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56ADCC5-6C3E-2E46-A5EA-7043906833C7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2702428-CE21-BB47-9386-A75ED3A2877C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E8F3DF-0AF2-D349-83C8-CE67622CF07C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62BA62-9598-2B4E-9D10-BE420D28D998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F75F30-153F-7041-8EFB-A6D1D2355755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4B350DE1-2B87-CC4C-94B4-D998DF4C2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6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F4A45A4C-C144-4B4F-BE57-819EB022F6DF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386C0E-62E5-994F-8916-5EA228F50C89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38" name="Pictur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83D3A495-3A17-2044-BAC4-1D5775FE9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39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327C1229-DBF9-6F45-8E50-DE32119E87B2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C1BEC4C8-10CA-394D-87DE-9A5EFD53A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AMPLIACION PLANTA DE ALUAR</a:t>
            </a:r>
            <a:endParaRPr lang="en-U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A8525A6-0DAF-EB4B-9BC3-71B6F12A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562" y="1870938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</a:t>
            </a:r>
            <a:r>
              <a:rPr lang="es-ES" altLang="en-US" sz="1400" i="1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GREEN FIELD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PESQUERÍA</a:t>
            </a:r>
          </a:p>
        </p:txBody>
      </p:sp>
      <p:pic>
        <p:nvPicPr>
          <p:cNvPr id="30" name="Imagen 3">
            <a:extLst>
              <a:ext uri="{FF2B5EF4-FFF2-40B4-BE49-F238E27FC236}">
                <a16:creationId xmlns:a16="http://schemas.microsoft.com/office/drawing/2014/main" id="{6E8FB8BD-1430-0648-9D8A-F02DB9ECE0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2A40DDF-FBF1-9446-9F90-6F3CFF901404}"/>
              </a:ext>
            </a:extLst>
          </p:cNvPr>
          <p:cNvSpPr/>
          <p:nvPr/>
        </p:nvSpPr>
        <p:spPr>
          <a:xfrm>
            <a:off x="6839011" y="6926334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41405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F851D5F-993A-CA4A-A5E5-0EE198EE9E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516" y="845497"/>
            <a:ext cx="16256000" cy="9144000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1C74636-9AC7-D341-AF86-41A2FF18A1E7}"/>
              </a:ext>
            </a:extLst>
          </p:cNvPr>
          <p:cNvCxnSpPr>
            <a:cxnSpLocks/>
          </p:cNvCxnSpPr>
          <p:nvPr/>
        </p:nvCxnSpPr>
        <p:spPr>
          <a:xfrm flipH="1">
            <a:off x="3107305" y="4427042"/>
            <a:ext cx="1710664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>
            <a:extLst>
              <a:ext uri="{FF2B5EF4-FFF2-40B4-BE49-F238E27FC236}">
                <a16:creationId xmlns:a16="http://schemas.microsoft.com/office/drawing/2014/main" id="{59BA9552-0D2B-8E4F-AB0F-21D70462F205}"/>
              </a:ext>
            </a:extLst>
          </p:cNvPr>
          <p:cNvCxnSpPr>
            <a:cxnSpLocks/>
          </p:cNvCxnSpPr>
          <p:nvPr/>
        </p:nvCxnSpPr>
        <p:spPr>
          <a:xfrm flipH="1">
            <a:off x="2102557" y="5883741"/>
            <a:ext cx="216131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recto 173">
            <a:extLst>
              <a:ext uri="{FF2B5EF4-FFF2-40B4-BE49-F238E27FC236}">
                <a16:creationId xmlns:a16="http://schemas.microsoft.com/office/drawing/2014/main" id="{CB77E9C7-9B2F-C54A-A577-474DBEC6286D}"/>
              </a:ext>
            </a:extLst>
          </p:cNvPr>
          <p:cNvCxnSpPr>
            <a:cxnSpLocks/>
          </p:cNvCxnSpPr>
          <p:nvPr/>
        </p:nvCxnSpPr>
        <p:spPr>
          <a:xfrm flipH="1">
            <a:off x="2475668" y="7391502"/>
            <a:ext cx="186460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cto 174">
            <a:extLst>
              <a:ext uri="{FF2B5EF4-FFF2-40B4-BE49-F238E27FC236}">
                <a16:creationId xmlns:a16="http://schemas.microsoft.com/office/drawing/2014/main" id="{09069DA6-17D2-3B44-B42E-A1E3AA2C0DA7}"/>
              </a:ext>
            </a:extLst>
          </p:cNvPr>
          <p:cNvCxnSpPr>
            <a:cxnSpLocks/>
          </p:cNvCxnSpPr>
          <p:nvPr/>
        </p:nvCxnSpPr>
        <p:spPr>
          <a:xfrm flipH="1">
            <a:off x="1620336" y="4021286"/>
            <a:ext cx="1710664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ctor recto 175">
            <a:extLst>
              <a:ext uri="{FF2B5EF4-FFF2-40B4-BE49-F238E27FC236}">
                <a16:creationId xmlns:a16="http://schemas.microsoft.com/office/drawing/2014/main" id="{940C0A4F-F2DF-D844-9008-7604199305AE}"/>
              </a:ext>
            </a:extLst>
          </p:cNvPr>
          <p:cNvCxnSpPr>
            <a:cxnSpLocks/>
          </p:cNvCxnSpPr>
          <p:nvPr/>
        </p:nvCxnSpPr>
        <p:spPr>
          <a:xfrm flipH="1">
            <a:off x="8387101" y="3286500"/>
            <a:ext cx="58432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cto 176">
            <a:extLst>
              <a:ext uri="{FF2B5EF4-FFF2-40B4-BE49-F238E27FC236}">
                <a16:creationId xmlns:a16="http://schemas.microsoft.com/office/drawing/2014/main" id="{2BDF79A3-7089-704D-9D80-9831D50AB76B}"/>
              </a:ext>
            </a:extLst>
          </p:cNvPr>
          <p:cNvCxnSpPr>
            <a:cxnSpLocks/>
          </p:cNvCxnSpPr>
          <p:nvPr/>
        </p:nvCxnSpPr>
        <p:spPr>
          <a:xfrm flipH="1">
            <a:off x="11064989" y="4494815"/>
            <a:ext cx="112501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cto 179">
            <a:extLst>
              <a:ext uri="{FF2B5EF4-FFF2-40B4-BE49-F238E27FC236}">
                <a16:creationId xmlns:a16="http://schemas.microsoft.com/office/drawing/2014/main" id="{CBD02F42-2C83-A345-9E5A-7CCD42E0B1E6}"/>
              </a:ext>
            </a:extLst>
          </p:cNvPr>
          <p:cNvCxnSpPr>
            <a:cxnSpLocks/>
          </p:cNvCxnSpPr>
          <p:nvPr/>
        </p:nvCxnSpPr>
        <p:spPr>
          <a:xfrm flipH="1">
            <a:off x="2102557" y="5276860"/>
            <a:ext cx="198851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ector recto 184">
            <a:extLst>
              <a:ext uri="{FF2B5EF4-FFF2-40B4-BE49-F238E27FC236}">
                <a16:creationId xmlns:a16="http://schemas.microsoft.com/office/drawing/2014/main" id="{4A5A64C1-B980-3746-AC75-35A3B80F3E0F}"/>
              </a:ext>
            </a:extLst>
          </p:cNvPr>
          <p:cNvCxnSpPr>
            <a:cxnSpLocks/>
          </p:cNvCxnSpPr>
          <p:nvPr/>
        </p:nvCxnSpPr>
        <p:spPr>
          <a:xfrm>
            <a:off x="7683505" y="3706593"/>
            <a:ext cx="0" cy="104462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ector recto 187">
            <a:extLst>
              <a:ext uri="{FF2B5EF4-FFF2-40B4-BE49-F238E27FC236}">
                <a16:creationId xmlns:a16="http://schemas.microsoft.com/office/drawing/2014/main" id="{D34B4513-CAFB-1E47-9136-CC2CDC113374}"/>
              </a:ext>
            </a:extLst>
          </p:cNvPr>
          <p:cNvCxnSpPr>
            <a:cxnSpLocks/>
          </p:cNvCxnSpPr>
          <p:nvPr/>
        </p:nvCxnSpPr>
        <p:spPr>
          <a:xfrm flipH="1">
            <a:off x="5520665" y="6573836"/>
            <a:ext cx="117647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recto 188">
            <a:extLst>
              <a:ext uri="{FF2B5EF4-FFF2-40B4-BE49-F238E27FC236}">
                <a16:creationId xmlns:a16="http://schemas.microsoft.com/office/drawing/2014/main" id="{8EE58347-2429-2F4D-AEB6-90D69D620487}"/>
              </a:ext>
            </a:extLst>
          </p:cNvPr>
          <p:cNvCxnSpPr>
            <a:cxnSpLocks/>
          </p:cNvCxnSpPr>
          <p:nvPr/>
        </p:nvCxnSpPr>
        <p:spPr>
          <a:xfrm flipH="1">
            <a:off x="5330090" y="6977520"/>
            <a:ext cx="781076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 recto 191">
            <a:extLst>
              <a:ext uri="{FF2B5EF4-FFF2-40B4-BE49-F238E27FC236}">
                <a16:creationId xmlns:a16="http://schemas.microsoft.com/office/drawing/2014/main" id="{CC8EC65C-6C47-8147-BC27-637777F8C0CA}"/>
              </a:ext>
            </a:extLst>
          </p:cNvPr>
          <p:cNvCxnSpPr>
            <a:cxnSpLocks/>
          </p:cNvCxnSpPr>
          <p:nvPr/>
        </p:nvCxnSpPr>
        <p:spPr>
          <a:xfrm>
            <a:off x="5087257" y="7209638"/>
            <a:ext cx="0" cy="18430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ector recto 192">
            <a:extLst>
              <a:ext uri="{FF2B5EF4-FFF2-40B4-BE49-F238E27FC236}">
                <a16:creationId xmlns:a16="http://schemas.microsoft.com/office/drawing/2014/main" id="{FFE0462A-A580-A041-B799-2F48CA8F01C5}"/>
              </a:ext>
            </a:extLst>
          </p:cNvPr>
          <p:cNvCxnSpPr>
            <a:cxnSpLocks/>
          </p:cNvCxnSpPr>
          <p:nvPr/>
        </p:nvCxnSpPr>
        <p:spPr>
          <a:xfrm>
            <a:off x="4876800" y="7485409"/>
            <a:ext cx="0" cy="55532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adroTexto 78">
            <a:extLst>
              <a:ext uri="{FF2B5EF4-FFF2-40B4-BE49-F238E27FC236}">
                <a16:creationId xmlns:a16="http://schemas.microsoft.com/office/drawing/2014/main" id="{073619FF-27C1-524B-8DD7-EE10EABA1A94}"/>
              </a:ext>
            </a:extLst>
          </p:cNvPr>
          <p:cNvSpPr txBox="1"/>
          <p:nvPr/>
        </p:nvSpPr>
        <p:spPr>
          <a:xfrm>
            <a:off x="485718" y="425668"/>
            <a:ext cx="896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altLang="en-US" sz="4800" b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 internacional </a:t>
            </a:r>
            <a:r>
              <a:rPr lang="es-ES_tradnl" altLang="en-US" sz="480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Socio local</a:t>
            </a:r>
          </a:p>
        </p:txBody>
      </p:sp>
      <p:cxnSp>
        <p:nvCxnSpPr>
          <p:cNvPr id="96" name="Straight Connector 83">
            <a:extLst>
              <a:ext uri="{FF2B5EF4-FFF2-40B4-BE49-F238E27FC236}">
                <a16:creationId xmlns:a16="http://schemas.microsoft.com/office/drawing/2014/main" id="{EC485081-BC7D-6645-B651-E9B53B05EBEE}"/>
              </a:ext>
            </a:extLst>
          </p:cNvPr>
          <p:cNvCxnSpPr>
            <a:cxnSpLocks/>
          </p:cNvCxnSpPr>
          <p:nvPr/>
        </p:nvCxnSpPr>
        <p:spPr>
          <a:xfrm>
            <a:off x="543146" y="1381360"/>
            <a:ext cx="688013" cy="0"/>
          </a:xfrm>
          <a:prstGeom prst="line">
            <a:avLst/>
          </a:prstGeom>
          <a:ln w="762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29">
            <a:extLst>
              <a:ext uri="{FF2B5EF4-FFF2-40B4-BE49-F238E27FC236}">
                <a16:creationId xmlns:a16="http://schemas.microsoft.com/office/drawing/2014/main" id="{E267AA69-D045-614A-A908-C71A6C01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111" y="704592"/>
            <a:ext cx="1362808" cy="340702"/>
          </a:xfrm>
          <a:prstGeom prst="rect">
            <a:avLst/>
          </a:prstGeom>
        </p:spPr>
      </p:pic>
      <p:sp>
        <p:nvSpPr>
          <p:cNvPr id="110" name="CuadroTexto 78">
            <a:extLst>
              <a:ext uri="{FF2B5EF4-FFF2-40B4-BE49-F238E27FC236}">
                <a16:creationId xmlns:a16="http://schemas.microsoft.com/office/drawing/2014/main" id="{3EE6E475-E754-9846-9909-E4B3A15F1B27}"/>
              </a:ext>
            </a:extLst>
          </p:cNvPr>
          <p:cNvSpPr txBox="1"/>
          <p:nvPr/>
        </p:nvSpPr>
        <p:spPr>
          <a:xfrm>
            <a:off x="6122741" y="5052231"/>
            <a:ext cx="1105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Bogotá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Colombia</a:t>
            </a:r>
          </a:p>
        </p:txBody>
      </p:sp>
      <p:sp>
        <p:nvSpPr>
          <p:cNvPr id="111" name="CuadroTexto 78">
            <a:extLst>
              <a:ext uri="{FF2B5EF4-FFF2-40B4-BE49-F238E27FC236}">
                <a16:creationId xmlns:a16="http://schemas.microsoft.com/office/drawing/2014/main" id="{EDA25BF8-05AB-6440-BB7D-4C91B591297C}"/>
              </a:ext>
            </a:extLst>
          </p:cNvPr>
          <p:cNvSpPr txBox="1"/>
          <p:nvPr/>
        </p:nvSpPr>
        <p:spPr>
          <a:xfrm>
            <a:off x="6715421" y="6202267"/>
            <a:ext cx="2041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San Pablo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Brasil</a:t>
            </a:r>
          </a:p>
        </p:txBody>
      </p:sp>
      <p:sp>
        <p:nvSpPr>
          <p:cNvPr id="112" name="CuadroTexto 78">
            <a:extLst>
              <a:ext uri="{FF2B5EF4-FFF2-40B4-BE49-F238E27FC236}">
                <a16:creationId xmlns:a16="http://schemas.microsoft.com/office/drawing/2014/main" id="{36D069CB-1925-F44E-A875-82BB97E44EB5}"/>
              </a:ext>
            </a:extLst>
          </p:cNvPr>
          <p:cNvSpPr txBox="1"/>
          <p:nvPr/>
        </p:nvSpPr>
        <p:spPr>
          <a:xfrm>
            <a:off x="6132564" y="7817541"/>
            <a:ext cx="1436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Buenos Aires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Argentina</a:t>
            </a:r>
          </a:p>
        </p:txBody>
      </p:sp>
      <p:sp>
        <p:nvSpPr>
          <p:cNvPr id="113" name="CuadroTexto 78">
            <a:extLst>
              <a:ext uri="{FF2B5EF4-FFF2-40B4-BE49-F238E27FC236}">
                <a16:creationId xmlns:a16="http://schemas.microsoft.com/office/drawing/2014/main" id="{F6BA98F0-C5D2-6B41-BC1A-75AB6A16D1F5}"/>
              </a:ext>
            </a:extLst>
          </p:cNvPr>
          <p:cNvSpPr txBox="1"/>
          <p:nvPr/>
        </p:nvSpPr>
        <p:spPr>
          <a:xfrm>
            <a:off x="1397780" y="7220367"/>
            <a:ext cx="1077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Santiago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Chile</a:t>
            </a:r>
            <a:endParaRPr lang="es-ES_tradnl" sz="1800" dirty="0">
              <a:solidFill>
                <a:schemeClr val="accent3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130" name="CuadroTexto 78">
            <a:extLst>
              <a:ext uri="{FF2B5EF4-FFF2-40B4-BE49-F238E27FC236}">
                <a16:creationId xmlns:a16="http://schemas.microsoft.com/office/drawing/2014/main" id="{44DFB37F-6923-1342-B89C-8AB5128D81EB}"/>
              </a:ext>
            </a:extLst>
          </p:cNvPr>
          <p:cNvSpPr txBox="1"/>
          <p:nvPr/>
        </p:nvSpPr>
        <p:spPr>
          <a:xfrm>
            <a:off x="8982662" y="3114948"/>
            <a:ext cx="805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</a:t>
            </a:r>
            <a:r>
              <a:rPr lang="es-ES" sz="1600" b="1" dirty="0" err="1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ilán</a:t>
            </a:r>
            <a:endParaRPr lang="es-ES" sz="1600" b="1" dirty="0">
              <a:solidFill>
                <a:srgbClr val="38373A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Italia</a:t>
            </a:r>
          </a:p>
        </p:txBody>
      </p:sp>
      <p:sp>
        <p:nvSpPr>
          <p:cNvPr id="131" name="CuadroTexto 78">
            <a:extLst>
              <a:ext uri="{FF2B5EF4-FFF2-40B4-BE49-F238E27FC236}">
                <a16:creationId xmlns:a16="http://schemas.microsoft.com/office/drawing/2014/main" id="{F34A4159-B5F9-9D4C-9417-2391975675F7}"/>
              </a:ext>
            </a:extLst>
          </p:cNvPr>
          <p:cNvSpPr txBox="1"/>
          <p:nvPr/>
        </p:nvSpPr>
        <p:spPr>
          <a:xfrm>
            <a:off x="12242535" y="4334150"/>
            <a:ext cx="2041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Mumbai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India</a:t>
            </a:r>
          </a:p>
        </p:txBody>
      </p:sp>
      <p:sp>
        <p:nvSpPr>
          <p:cNvPr id="132" name="CuadroTexto 78">
            <a:extLst>
              <a:ext uri="{FF2B5EF4-FFF2-40B4-BE49-F238E27FC236}">
                <a16:creationId xmlns:a16="http://schemas.microsoft.com/office/drawing/2014/main" id="{8D8CD82D-A137-A24D-A447-6EFB25D45CFE}"/>
              </a:ext>
            </a:extLst>
          </p:cNvPr>
          <p:cNvSpPr txBox="1"/>
          <p:nvPr/>
        </p:nvSpPr>
        <p:spPr>
          <a:xfrm>
            <a:off x="1393742" y="5039382"/>
            <a:ext cx="935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Quito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Ecuador</a:t>
            </a:r>
          </a:p>
        </p:txBody>
      </p:sp>
      <p:sp>
        <p:nvSpPr>
          <p:cNvPr id="133" name="CuadroTexto 78">
            <a:extLst>
              <a:ext uri="{FF2B5EF4-FFF2-40B4-BE49-F238E27FC236}">
                <a16:creationId xmlns:a16="http://schemas.microsoft.com/office/drawing/2014/main" id="{D28E1D06-B2DD-2740-B620-8C34170A0F4F}"/>
              </a:ext>
            </a:extLst>
          </p:cNvPr>
          <p:cNvSpPr txBox="1"/>
          <p:nvPr/>
        </p:nvSpPr>
        <p:spPr>
          <a:xfrm>
            <a:off x="1393742" y="5629384"/>
            <a:ext cx="7578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Lima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Perú</a:t>
            </a:r>
          </a:p>
        </p:txBody>
      </p:sp>
      <p:sp>
        <p:nvSpPr>
          <p:cNvPr id="134" name="CuadroTexto 78">
            <a:extLst>
              <a:ext uri="{FF2B5EF4-FFF2-40B4-BE49-F238E27FC236}">
                <a16:creationId xmlns:a16="http://schemas.microsoft.com/office/drawing/2014/main" id="{0CEEDDC1-29D6-6D4C-990E-58B05EFF8324}"/>
              </a:ext>
            </a:extLst>
          </p:cNvPr>
          <p:cNvSpPr txBox="1"/>
          <p:nvPr/>
        </p:nvSpPr>
        <p:spPr>
          <a:xfrm>
            <a:off x="6132563" y="6655907"/>
            <a:ext cx="895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Paraná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Brasil</a:t>
            </a:r>
          </a:p>
        </p:txBody>
      </p:sp>
      <p:sp>
        <p:nvSpPr>
          <p:cNvPr id="135" name="CuadroTexto 78">
            <a:extLst>
              <a:ext uri="{FF2B5EF4-FFF2-40B4-BE49-F238E27FC236}">
                <a16:creationId xmlns:a16="http://schemas.microsoft.com/office/drawing/2014/main" id="{569CBD30-1351-D04B-BE95-EF37043D2118}"/>
              </a:ext>
            </a:extLst>
          </p:cNvPr>
          <p:cNvSpPr txBox="1"/>
          <p:nvPr/>
        </p:nvSpPr>
        <p:spPr>
          <a:xfrm>
            <a:off x="6132564" y="7183004"/>
            <a:ext cx="1253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Montevideo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Uruguay</a:t>
            </a:r>
          </a:p>
        </p:txBody>
      </p:sp>
      <p:pic>
        <p:nvPicPr>
          <p:cNvPr id="143" name="Picture 77">
            <a:extLst>
              <a:ext uri="{FF2B5EF4-FFF2-40B4-BE49-F238E27FC236}">
                <a16:creationId xmlns:a16="http://schemas.microsoft.com/office/drawing/2014/main" id="{9CE8A671-CF93-5645-B6D8-DF6C5D17C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41" y="7188331"/>
            <a:ext cx="526667" cy="385247"/>
          </a:xfrm>
          <a:prstGeom prst="rect">
            <a:avLst/>
          </a:prstGeom>
        </p:spPr>
      </p:pic>
      <p:pic>
        <p:nvPicPr>
          <p:cNvPr id="144" name="Picture 118">
            <a:extLst>
              <a:ext uri="{FF2B5EF4-FFF2-40B4-BE49-F238E27FC236}">
                <a16:creationId xmlns:a16="http://schemas.microsoft.com/office/drawing/2014/main" id="{865D79BB-F6DC-464D-97CE-AAEB4A1601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207" y="5379986"/>
            <a:ext cx="526667" cy="385247"/>
          </a:xfrm>
          <a:prstGeom prst="rect">
            <a:avLst/>
          </a:prstGeom>
        </p:spPr>
      </p:pic>
      <p:pic>
        <p:nvPicPr>
          <p:cNvPr id="146" name="Picture 116">
            <a:extLst>
              <a:ext uri="{FF2B5EF4-FFF2-40B4-BE49-F238E27FC236}">
                <a16:creationId xmlns:a16="http://schemas.microsoft.com/office/drawing/2014/main" id="{0C7AA0DA-2B36-6F46-84C8-EEA3254C64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454" y="6950686"/>
            <a:ext cx="526667" cy="385247"/>
          </a:xfrm>
          <a:prstGeom prst="rect">
            <a:avLst/>
          </a:prstGeom>
        </p:spPr>
      </p:pic>
      <p:pic>
        <p:nvPicPr>
          <p:cNvPr id="150" name="Picture 81">
            <a:extLst>
              <a:ext uri="{FF2B5EF4-FFF2-40B4-BE49-F238E27FC236}">
                <a16:creationId xmlns:a16="http://schemas.microsoft.com/office/drawing/2014/main" id="{287B1A3D-0BC4-3D48-AECE-19B6774DD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779" y="6674954"/>
            <a:ext cx="525534" cy="384418"/>
          </a:xfrm>
          <a:prstGeom prst="rect">
            <a:avLst/>
          </a:prstGeom>
        </p:spPr>
      </p:pic>
      <p:pic>
        <p:nvPicPr>
          <p:cNvPr id="155" name="Picture 71">
            <a:extLst>
              <a:ext uri="{FF2B5EF4-FFF2-40B4-BE49-F238E27FC236}">
                <a16:creationId xmlns:a16="http://schemas.microsoft.com/office/drawing/2014/main" id="{B6F51B9A-9C58-4546-8BCA-12FC0E7AE8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618" y="4328727"/>
            <a:ext cx="523983" cy="383284"/>
          </a:xfrm>
          <a:prstGeom prst="rect">
            <a:avLst/>
          </a:prstGeom>
        </p:spPr>
      </p:pic>
      <p:sp>
        <p:nvSpPr>
          <p:cNvPr id="156" name="CuadroTexto 155">
            <a:extLst>
              <a:ext uri="{FF2B5EF4-FFF2-40B4-BE49-F238E27FC236}">
                <a16:creationId xmlns:a16="http://schemas.microsoft.com/office/drawing/2014/main" id="{789B845E-68FA-F442-B7FF-3C56E24A4908}"/>
              </a:ext>
            </a:extLst>
          </p:cNvPr>
          <p:cNvSpPr txBox="1"/>
          <p:nvPr/>
        </p:nvSpPr>
        <p:spPr>
          <a:xfrm>
            <a:off x="7789267" y="3934680"/>
            <a:ext cx="976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Madrid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España</a:t>
            </a:r>
          </a:p>
        </p:txBody>
      </p:sp>
      <p:pic>
        <p:nvPicPr>
          <p:cNvPr id="157" name="Picture 70">
            <a:extLst>
              <a:ext uri="{FF2B5EF4-FFF2-40B4-BE49-F238E27FC236}">
                <a16:creationId xmlns:a16="http://schemas.microsoft.com/office/drawing/2014/main" id="{4C56992B-1ABF-CD49-833D-D260B300B4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463" y="3094586"/>
            <a:ext cx="523983" cy="383284"/>
          </a:xfrm>
          <a:prstGeom prst="rect">
            <a:avLst/>
          </a:prstGeom>
        </p:spPr>
      </p:pic>
      <p:pic>
        <p:nvPicPr>
          <p:cNvPr id="158" name="Picture 85">
            <a:extLst>
              <a:ext uri="{FF2B5EF4-FFF2-40B4-BE49-F238E27FC236}">
                <a16:creationId xmlns:a16="http://schemas.microsoft.com/office/drawing/2014/main" id="{4E735F64-05AE-D142-A9E2-0D3F3C0BD7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79" y="5752549"/>
            <a:ext cx="523983" cy="383284"/>
          </a:xfrm>
          <a:prstGeom prst="rect">
            <a:avLst/>
          </a:prstGeom>
        </p:spPr>
      </p:pic>
      <p:pic>
        <p:nvPicPr>
          <p:cNvPr id="159" name="Picture 117">
            <a:extLst>
              <a:ext uri="{FF2B5EF4-FFF2-40B4-BE49-F238E27FC236}">
                <a16:creationId xmlns:a16="http://schemas.microsoft.com/office/drawing/2014/main" id="{62801D90-9AB4-B545-91E1-EB4D40BF5E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63" y="5803857"/>
            <a:ext cx="526603" cy="385200"/>
          </a:xfrm>
          <a:prstGeom prst="rect">
            <a:avLst/>
          </a:prstGeom>
        </p:spPr>
      </p:pic>
      <p:sp>
        <p:nvSpPr>
          <p:cNvPr id="160" name="CuadroTexto 78">
            <a:extLst>
              <a:ext uri="{FF2B5EF4-FFF2-40B4-BE49-F238E27FC236}">
                <a16:creationId xmlns:a16="http://schemas.microsoft.com/office/drawing/2014/main" id="{975C5143-8C74-7446-86DC-BD61BE5874F7}"/>
              </a:ext>
            </a:extLst>
          </p:cNvPr>
          <p:cNvSpPr txBox="1"/>
          <p:nvPr/>
        </p:nvSpPr>
        <p:spPr>
          <a:xfrm>
            <a:off x="7789266" y="4568651"/>
            <a:ext cx="1007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Sevilla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España</a:t>
            </a:r>
          </a:p>
        </p:txBody>
      </p:sp>
      <p:pic>
        <p:nvPicPr>
          <p:cNvPr id="163" name="Picture 87">
            <a:extLst>
              <a:ext uri="{FF2B5EF4-FFF2-40B4-BE49-F238E27FC236}">
                <a16:creationId xmlns:a16="http://schemas.microsoft.com/office/drawing/2014/main" id="{F9EF4E30-C1B2-4340-A18A-83FCB4C8DA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970" y="3366269"/>
            <a:ext cx="526667" cy="385247"/>
          </a:xfrm>
          <a:prstGeom prst="rect">
            <a:avLst/>
          </a:prstGeom>
        </p:spPr>
      </p:pic>
      <p:pic>
        <p:nvPicPr>
          <p:cNvPr id="164" name="Picture 76">
            <a:extLst>
              <a:ext uri="{FF2B5EF4-FFF2-40B4-BE49-F238E27FC236}">
                <a16:creationId xmlns:a16="http://schemas.microsoft.com/office/drawing/2014/main" id="{D894C460-4515-484B-9D71-5B6356CB55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951" y="3507971"/>
            <a:ext cx="523983" cy="383284"/>
          </a:xfrm>
          <a:prstGeom prst="rect">
            <a:avLst/>
          </a:prstGeom>
        </p:spPr>
      </p:pic>
      <p:sp>
        <p:nvSpPr>
          <p:cNvPr id="165" name="CuadroTexto 78">
            <a:extLst>
              <a:ext uri="{FF2B5EF4-FFF2-40B4-BE49-F238E27FC236}">
                <a16:creationId xmlns:a16="http://schemas.microsoft.com/office/drawing/2014/main" id="{1EE89210-4A58-1C4D-8B92-5ADF2196AD57}"/>
              </a:ext>
            </a:extLst>
          </p:cNvPr>
          <p:cNvSpPr txBox="1"/>
          <p:nvPr/>
        </p:nvSpPr>
        <p:spPr>
          <a:xfrm>
            <a:off x="4794645" y="4204068"/>
            <a:ext cx="2513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Ciudad de México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México</a:t>
            </a:r>
          </a:p>
        </p:txBody>
      </p:sp>
      <p:sp>
        <p:nvSpPr>
          <p:cNvPr id="166" name="CuadroTexto 78">
            <a:extLst>
              <a:ext uri="{FF2B5EF4-FFF2-40B4-BE49-F238E27FC236}">
                <a16:creationId xmlns:a16="http://schemas.microsoft.com/office/drawing/2014/main" id="{8195A26B-6915-854E-9139-263A09559066}"/>
              </a:ext>
            </a:extLst>
          </p:cNvPr>
          <p:cNvSpPr txBox="1"/>
          <p:nvPr/>
        </p:nvSpPr>
        <p:spPr>
          <a:xfrm>
            <a:off x="515783" y="3825132"/>
            <a:ext cx="1458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Houston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Estados Unidos</a:t>
            </a:r>
          </a:p>
        </p:txBody>
      </p:sp>
      <p:pic>
        <p:nvPicPr>
          <p:cNvPr id="168" name="Picture 80">
            <a:extLst>
              <a:ext uri="{FF2B5EF4-FFF2-40B4-BE49-F238E27FC236}">
                <a16:creationId xmlns:a16="http://schemas.microsoft.com/office/drawing/2014/main" id="{9132FEBE-054D-E746-B748-2FED07910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057" y="3838136"/>
            <a:ext cx="526667" cy="385247"/>
          </a:xfrm>
          <a:prstGeom prst="rect">
            <a:avLst/>
          </a:prstGeom>
        </p:spPr>
      </p:pic>
      <p:sp>
        <p:nvSpPr>
          <p:cNvPr id="169" name="CuadroTexto 78">
            <a:extLst>
              <a:ext uri="{FF2B5EF4-FFF2-40B4-BE49-F238E27FC236}">
                <a16:creationId xmlns:a16="http://schemas.microsoft.com/office/drawing/2014/main" id="{6557A99C-1465-BA4C-AE00-AC1DBA8D85A0}"/>
              </a:ext>
            </a:extLst>
          </p:cNvPr>
          <p:cNvSpPr txBox="1"/>
          <p:nvPr/>
        </p:nvSpPr>
        <p:spPr>
          <a:xfrm>
            <a:off x="4794645" y="3496020"/>
            <a:ext cx="2513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Monterrey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México</a:t>
            </a:r>
          </a:p>
        </p:txBody>
      </p:sp>
      <p:pic>
        <p:nvPicPr>
          <p:cNvPr id="171" name="Picture 72">
            <a:extLst>
              <a:ext uri="{FF2B5EF4-FFF2-40B4-BE49-F238E27FC236}">
                <a16:creationId xmlns:a16="http://schemas.microsoft.com/office/drawing/2014/main" id="{3B39F1BE-5AAC-1343-A34A-574BBAD170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05" y="4156248"/>
            <a:ext cx="523983" cy="383284"/>
          </a:xfrm>
          <a:prstGeom prst="rect">
            <a:avLst/>
          </a:prstGeom>
        </p:spPr>
      </p:pic>
      <p:pic>
        <p:nvPicPr>
          <p:cNvPr id="172" name="Picture 62">
            <a:extLst>
              <a:ext uri="{FF2B5EF4-FFF2-40B4-BE49-F238E27FC236}">
                <a16:creationId xmlns:a16="http://schemas.microsoft.com/office/drawing/2014/main" id="{6A2639CD-857E-0B45-8A9C-46F0E367E0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412" y="4222269"/>
            <a:ext cx="523983" cy="383284"/>
          </a:xfrm>
          <a:prstGeom prst="rect">
            <a:avLst/>
          </a:prstGeom>
        </p:spPr>
      </p:pic>
      <p:cxnSp>
        <p:nvCxnSpPr>
          <p:cNvPr id="178" name="Conector recto 177">
            <a:extLst>
              <a:ext uri="{FF2B5EF4-FFF2-40B4-BE49-F238E27FC236}">
                <a16:creationId xmlns:a16="http://schemas.microsoft.com/office/drawing/2014/main" id="{C9734234-7B88-6442-B904-8C7A98738141}"/>
              </a:ext>
            </a:extLst>
          </p:cNvPr>
          <p:cNvCxnSpPr>
            <a:cxnSpLocks/>
          </p:cNvCxnSpPr>
          <p:nvPr/>
        </p:nvCxnSpPr>
        <p:spPr>
          <a:xfrm>
            <a:off x="4698667" y="3682689"/>
            <a:ext cx="0" cy="742895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cto 178">
            <a:extLst>
              <a:ext uri="{FF2B5EF4-FFF2-40B4-BE49-F238E27FC236}">
                <a16:creationId xmlns:a16="http://schemas.microsoft.com/office/drawing/2014/main" id="{C3D4B000-489D-494A-B35D-1C35A382F345}"/>
              </a:ext>
            </a:extLst>
          </p:cNvPr>
          <p:cNvCxnSpPr>
            <a:cxnSpLocks/>
          </p:cNvCxnSpPr>
          <p:nvPr/>
        </p:nvCxnSpPr>
        <p:spPr>
          <a:xfrm flipH="1">
            <a:off x="4698667" y="3680217"/>
            <a:ext cx="11930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ector recto 180">
            <a:extLst>
              <a:ext uri="{FF2B5EF4-FFF2-40B4-BE49-F238E27FC236}">
                <a16:creationId xmlns:a16="http://schemas.microsoft.com/office/drawing/2014/main" id="{0D5219AB-CBF9-A344-8032-0DF0244C7385}"/>
              </a:ext>
            </a:extLst>
          </p:cNvPr>
          <p:cNvCxnSpPr>
            <a:cxnSpLocks/>
          </p:cNvCxnSpPr>
          <p:nvPr/>
        </p:nvCxnSpPr>
        <p:spPr>
          <a:xfrm flipH="1">
            <a:off x="4351063" y="5232217"/>
            <a:ext cx="1771678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ector recto 185">
            <a:extLst>
              <a:ext uri="{FF2B5EF4-FFF2-40B4-BE49-F238E27FC236}">
                <a16:creationId xmlns:a16="http://schemas.microsoft.com/office/drawing/2014/main" id="{41AD2366-60C7-D14B-9FEF-61B04FBEE603}"/>
              </a:ext>
            </a:extLst>
          </p:cNvPr>
          <p:cNvCxnSpPr>
            <a:cxnSpLocks/>
          </p:cNvCxnSpPr>
          <p:nvPr/>
        </p:nvCxnSpPr>
        <p:spPr>
          <a:xfrm flipH="1">
            <a:off x="7682633" y="4126059"/>
            <a:ext cx="11930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recto 186">
            <a:extLst>
              <a:ext uri="{FF2B5EF4-FFF2-40B4-BE49-F238E27FC236}">
                <a16:creationId xmlns:a16="http://schemas.microsoft.com/office/drawing/2014/main" id="{D7C6A039-674F-9C4B-A407-A78F577AFC72}"/>
              </a:ext>
            </a:extLst>
          </p:cNvPr>
          <p:cNvCxnSpPr>
            <a:cxnSpLocks/>
          </p:cNvCxnSpPr>
          <p:nvPr/>
        </p:nvCxnSpPr>
        <p:spPr>
          <a:xfrm flipH="1">
            <a:off x="7682633" y="4748359"/>
            <a:ext cx="11930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ector recto 189">
            <a:extLst>
              <a:ext uri="{FF2B5EF4-FFF2-40B4-BE49-F238E27FC236}">
                <a16:creationId xmlns:a16="http://schemas.microsoft.com/office/drawing/2014/main" id="{65CD7FEC-0A7F-F341-B267-13400B8BC2FB}"/>
              </a:ext>
            </a:extLst>
          </p:cNvPr>
          <p:cNvCxnSpPr>
            <a:cxnSpLocks/>
          </p:cNvCxnSpPr>
          <p:nvPr/>
        </p:nvCxnSpPr>
        <p:spPr>
          <a:xfrm flipH="1">
            <a:off x="5087257" y="7387589"/>
            <a:ext cx="1035484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cto 190">
            <a:extLst>
              <a:ext uri="{FF2B5EF4-FFF2-40B4-BE49-F238E27FC236}">
                <a16:creationId xmlns:a16="http://schemas.microsoft.com/office/drawing/2014/main" id="{2BD122AD-ADF1-2648-A3DA-351823D9648B}"/>
              </a:ext>
            </a:extLst>
          </p:cNvPr>
          <p:cNvCxnSpPr>
            <a:cxnSpLocks/>
          </p:cNvCxnSpPr>
          <p:nvPr/>
        </p:nvCxnSpPr>
        <p:spPr>
          <a:xfrm flipH="1">
            <a:off x="4875046" y="8033475"/>
            <a:ext cx="12476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192">
            <a:extLst>
              <a:ext uri="{FF2B5EF4-FFF2-40B4-BE49-F238E27FC236}">
                <a16:creationId xmlns:a16="http://schemas.microsoft.com/office/drawing/2014/main" id="{DC89844E-2227-8548-897F-1EEE87F5850F}"/>
              </a:ext>
            </a:extLst>
          </p:cNvPr>
          <p:cNvCxnSpPr>
            <a:cxnSpLocks/>
          </p:cNvCxnSpPr>
          <p:nvPr/>
        </p:nvCxnSpPr>
        <p:spPr>
          <a:xfrm>
            <a:off x="5691691" y="5770571"/>
            <a:ext cx="0" cy="48884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188">
            <a:extLst>
              <a:ext uri="{FF2B5EF4-FFF2-40B4-BE49-F238E27FC236}">
                <a16:creationId xmlns:a16="http://schemas.microsoft.com/office/drawing/2014/main" id="{69A2AFB6-D95C-D548-B018-8B92F1B2E7DC}"/>
              </a:ext>
            </a:extLst>
          </p:cNvPr>
          <p:cNvCxnSpPr>
            <a:cxnSpLocks/>
          </p:cNvCxnSpPr>
          <p:nvPr/>
        </p:nvCxnSpPr>
        <p:spPr>
          <a:xfrm flipH="1">
            <a:off x="5691691" y="5776864"/>
            <a:ext cx="10216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uadroTexto 78">
            <a:extLst>
              <a:ext uri="{FF2B5EF4-FFF2-40B4-BE49-F238E27FC236}">
                <a16:creationId xmlns:a16="http://schemas.microsoft.com/office/drawing/2014/main" id="{50D62AAE-48F1-694B-8D24-9A242EDE3A15}"/>
              </a:ext>
            </a:extLst>
          </p:cNvPr>
          <p:cNvSpPr txBox="1"/>
          <p:nvPr/>
        </p:nvSpPr>
        <p:spPr>
          <a:xfrm>
            <a:off x="6701492" y="5612455"/>
            <a:ext cx="2041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Río de Janeiro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Brasil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2471-37AA-1445-976F-4E122CDCD0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680" y="4138209"/>
            <a:ext cx="459228" cy="504083"/>
          </a:xfrm>
          <a:prstGeom prst="rect">
            <a:avLst/>
          </a:prstGeom>
        </p:spPr>
      </p:pic>
      <p:sp>
        <p:nvSpPr>
          <p:cNvPr id="73" name="CuadroTexto 78">
            <a:extLst>
              <a:ext uri="{FF2B5EF4-FFF2-40B4-BE49-F238E27FC236}">
                <a16:creationId xmlns:a16="http://schemas.microsoft.com/office/drawing/2014/main" id="{8FD26B1E-5103-B64E-BE05-7D63CC7D588C}"/>
              </a:ext>
            </a:extLst>
          </p:cNvPr>
          <p:cNvSpPr txBox="1"/>
          <p:nvPr/>
        </p:nvSpPr>
        <p:spPr>
          <a:xfrm>
            <a:off x="9196372" y="4790129"/>
            <a:ext cx="1077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El Cairo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Egipto</a:t>
            </a:r>
          </a:p>
        </p:txBody>
      </p:sp>
      <p:cxnSp>
        <p:nvCxnSpPr>
          <p:cNvPr id="77" name="Conector recto 184">
            <a:extLst>
              <a:ext uri="{FF2B5EF4-FFF2-40B4-BE49-F238E27FC236}">
                <a16:creationId xmlns:a16="http://schemas.microsoft.com/office/drawing/2014/main" id="{C5B854FC-9CFC-C44E-962A-7B5683980214}"/>
              </a:ext>
            </a:extLst>
          </p:cNvPr>
          <p:cNvCxnSpPr>
            <a:cxnSpLocks/>
          </p:cNvCxnSpPr>
          <p:nvPr/>
        </p:nvCxnSpPr>
        <p:spPr>
          <a:xfrm>
            <a:off x="9131034" y="4184837"/>
            <a:ext cx="0" cy="79564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186">
            <a:extLst>
              <a:ext uri="{FF2B5EF4-FFF2-40B4-BE49-F238E27FC236}">
                <a16:creationId xmlns:a16="http://schemas.microsoft.com/office/drawing/2014/main" id="{F774533B-CED4-4F4B-B953-85081E4B71C8}"/>
              </a:ext>
            </a:extLst>
          </p:cNvPr>
          <p:cNvCxnSpPr>
            <a:cxnSpLocks/>
          </p:cNvCxnSpPr>
          <p:nvPr/>
        </p:nvCxnSpPr>
        <p:spPr>
          <a:xfrm flipH="1">
            <a:off x="9130162" y="4983920"/>
            <a:ext cx="11930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87">
            <a:extLst>
              <a:ext uri="{FF2B5EF4-FFF2-40B4-BE49-F238E27FC236}">
                <a16:creationId xmlns:a16="http://schemas.microsoft.com/office/drawing/2014/main" id="{0DD6D88E-ED49-0B46-92F6-A67C004CA4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517" y="3909116"/>
            <a:ext cx="526667" cy="385247"/>
          </a:xfrm>
          <a:prstGeom prst="rect">
            <a:avLst/>
          </a:prstGeom>
        </p:spPr>
      </p:pic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8AE00E7B-4B84-044D-A391-C5E42E8C69AF}"/>
              </a:ext>
            </a:extLst>
          </p:cNvPr>
          <p:cNvCxnSpPr>
            <a:cxnSpLocks/>
          </p:cNvCxnSpPr>
          <p:nvPr/>
        </p:nvCxnSpPr>
        <p:spPr>
          <a:xfrm flipH="1">
            <a:off x="3410857" y="4900654"/>
            <a:ext cx="1407112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3A544A7F-5948-F44D-8536-4D418854296B}"/>
              </a:ext>
            </a:extLst>
          </p:cNvPr>
          <p:cNvCxnSpPr>
            <a:cxnSpLocks/>
          </p:cNvCxnSpPr>
          <p:nvPr/>
        </p:nvCxnSpPr>
        <p:spPr>
          <a:xfrm>
            <a:off x="3410857" y="4792343"/>
            <a:ext cx="3296" cy="10831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adroTexto 78">
            <a:extLst>
              <a:ext uri="{FF2B5EF4-FFF2-40B4-BE49-F238E27FC236}">
                <a16:creationId xmlns:a16="http://schemas.microsoft.com/office/drawing/2014/main" id="{D451387F-E331-6741-9DAC-BBE3CBD07E30}"/>
              </a:ext>
            </a:extLst>
          </p:cNvPr>
          <p:cNvSpPr txBox="1"/>
          <p:nvPr/>
        </p:nvSpPr>
        <p:spPr>
          <a:xfrm>
            <a:off x="4794646" y="4704812"/>
            <a:ext cx="1038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Veracruz</a:t>
            </a:r>
            <a:br>
              <a:rPr lang="es-ES" sz="18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</a:br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México</a:t>
            </a:r>
          </a:p>
        </p:txBody>
      </p:sp>
      <p:pic>
        <p:nvPicPr>
          <p:cNvPr id="145" name="Picture 119">
            <a:extLst>
              <a:ext uri="{FF2B5EF4-FFF2-40B4-BE49-F238E27FC236}">
                <a16:creationId xmlns:a16="http://schemas.microsoft.com/office/drawing/2014/main" id="{8BC5BD0F-8A65-D844-B0FF-86F121A66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637" y="5045583"/>
            <a:ext cx="526667" cy="385247"/>
          </a:xfrm>
          <a:prstGeom prst="rect">
            <a:avLst/>
          </a:prstGeom>
        </p:spPr>
      </p:pic>
      <p:pic>
        <p:nvPicPr>
          <p:cNvPr id="85" name="Picture 67">
            <a:extLst>
              <a:ext uri="{FF2B5EF4-FFF2-40B4-BE49-F238E27FC236}">
                <a16:creationId xmlns:a16="http://schemas.microsoft.com/office/drawing/2014/main" id="{7E02CBF7-76B6-7E4B-9A74-BFACC64AE1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416" y="5445541"/>
            <a:ext cx="523983" cy="383284"/>
          </a:xfrm>
          <a:prstGeom prst="rect">
            <a:avLst/>
          </a:prstGeom>
        </p:spPr>
      </p:pic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5762F9F7-20BA-CC44-9DBF-FBFE7578CDAA}"/>
              </a:ext>
            </a:extLst>
          </p:cNvPr>
          <p:cNvCxnSpPr>
            <a:cxnSpLocks/>
          </p:cNvCxnSpPr>
          <p:nvPr/>
        </p:nvCxnSpPr>
        <p:spPr>
          <a:xfrm flipH="1">
            <a:off x="2626262" y="6904182"/>
            <a:ext cx="185765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uadroTexto 78">
            <a:extLst>
              <a:ext uri="{FF2B5EF4-FFF2-40B4-BE49-F238E27FC236}">
                <a16:creationId xmlns:a16="http://schemas.microsoft.com/office/drawing/2014/main" id="{0D4AFC1C-E046-924D-9610-B28A7F7FCDBE}"/>
              </a:ext>
            </a:extLst>
          </p:cNvPr>
          <p:cNvSpPr txBox="1"/>
          <p:nvPr/>
        </p:nvSpPr>
        <p:spPr>
          <a:xfrm>
            <a:off x="1393742" y="6700624"/>
            <a:ext cx="1232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Antofagasta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Chile</a:t>
            </a:r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0629CA57-ACD9-9941-A560-2C2957B33CC4}"/>
              </a:ext>
            </a:extLst>
          </p:cNvPr>
          <p:cNvCxnSpPr>
            <a:cxnSpLocks/>
          </p:cNvCxnSpPr>
          <p:nvPr/>
        </p:nvCxnSpPr>
        <p:spPr>
          <a:xfrm flipH="1">
            <a:off x="2213429" y="6340942"/>
            <a:ext cx="222143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uadroTexto 78">
            <a:extLst>
              <a:ext uri="{FF2B5EF4-FFF2-40B4-BE49-F238E27FC236}">
                <a16:creationId xmlns:a16="http://schemas.microsoft.com/office/drawing/2014/main" id="{A8F286DD-8E96-504D-8117-5FB47CC34ADC}"/>
              </a:ext>
            </a:extLst>
          </p:cNvPr>
          <p:cNvSpPr txBox="1"/>
          <p:nvPr/>
        </p:nvSpPr>
        <p:spPr>
          <a:xfrm>
            <a:off x="1393741" y="6137384"/>
            <a:ext cx="927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Chincha</a:t>
            </a:r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Perú</a:t>
            </a: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9EF30538-6207-9042-BC9D-1E4CA29C2D3D}"/>
              </a:ext>
            </a:extLst>
          </p:cNvPr>
          <p:cNvCxnSpPr>
            <a:cxnSpLocks/>
          </p:cNvCxnSpPr>
          <p:nvPr/>
        </p:nvCxnSpPr>
        <p:spPr>
          <a:xfrm flipH="1">
            <a:off x="2475668" y="7910243"/>
            <a:ext cx="1864603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uadroTexto 78">
            <a:extLst>
              <a:ext uri="{FF2B5EF4-FFF2-40B4-BE49-F238E27FC236}">
                <a16:creationId xmlns:a16="http://schemas.microsoft.com/office/drawing/2014/main" id="{3197D771-7AAC-5E41-B278-2B5DC89F706C}"/>
              </a:ext>
            </a:extLst>
          </p:cNvPr>
          <p:cNvSpPr txBox="1"/>
          <p:nvPr/>
        </p:nvSpPr>
        <p:spPr>
          <a:xfrm>
            <a:off x="1397780" y="7757396"/>
            <a:ext cx="1077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38373A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Neuquén</a:t>
            </a:r>
          </a:p>
          <a:p>
            <a:r>
              <a:rPr lang="es-ES_tradnl" sz="1400" i="1" dirty="0">
                <a:latin typeface="Calibri Light" panose="020F0302020204030204" pitchFamily="34" charset="0"/>
                <a:ea typeface="Univers" charset="0"/>
                <a:cs typeface="Calibri Light" panose="020F0302020204030204" pitchFamily="34" charset="0"/>
              </a:rPr>
              <a:t>Argentina</a:t>
            </a:r>
            <a:endParaRPr lang="es-ES_tradnl" sz="1800" dirty="0">
              <a:solidFill>
                <a:schemeClr val="accent3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pic>
        <p:nvPicPr>
          <p:cNvPr id="114" name="Picture 77">
            <a:extLst>
              <a:ext uri="{FF2B5EF4-FFF2-40B4-BE49-F238E27FC236}">
                <a16:creationId xmlns:a16="http://schemas.microsoft.com/office/drawing/2014/main" id="{0DA76624-0925-2548-8433-7079E87B3E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114" y="7607962"/>
            <a:ext cx="526667" cy="385247"/>
          </a:xfrm>
          <a:prstGeom prst="rect">
            <a:avLst/>
          </a:prstGeom>
        </p:spPr>
      </p:pic>
      <p:pic>
        <p:nvPicPr>
          <p:cNvPr id="67" name="Picture 118">
            <a:extLst>
              <a:ext uri="{FF2B5EF4-FFF2-40B4-BE49-F238E27FC236}">
                <a16:creationId xmlns:a16="http://schemas.microsoft.com/office/drawing/2014/main" id="{984572E7-A966-2B46-ABCF-B27ED67386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238" y="6152369"/>
            <a:ext cx="526667" cy="3852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E4F805-855A-A148-8776-EC15FBE2CA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46" y="4600519"/>
            <a:ext cx="478631" cy="361632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CAD85A33-E995-EA46-AD2B-230E706EB0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947" y="6109248"/>
            <a:ext cx="478631" cy="361632"/>
          </a:xfrm>
          <a:prstGeom prst="rect">
            <a:avLst/>
          </a:prstGeom>
        </p:spPr>
      </p:pic>
      <p:pic>
        <p:nvPicPr>
          <p:cNvPr id="119" name="Imagen 118">
            <a:extLst>
              <a:ext uri="{FF2B5EF4-FFF2-40B4-BE49-F238E27FC236}">
                <a16:creationId xmlns:a16="http://schemas.microsoft.com/office/drawing/2014/main" id="{BFA0BE4B-CD12-6545-91DB-9F0DB180A9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671" y="6615888"/>
            <a:ext cx="478631" cy="361632"/>
          </a:xfrm>
          <a:prstGeom prst="rect">
            <a:avLst/>
          </a:prstGeom>
        </p:spPr>
      </p:pic>
      <p:pic>
        <p:nvPicPr>
          <p:cNvPr id="123" name="Imagen 122">
            <a:extLst>
              <a:ext uri="{FF2B5EF4-FFF2-40B4-BE49-F238E27FC236}">
                <a16:creationId xmlns:a16="http://schemas.microsoft.com/office/drawing/2014/main" id="{FB77DE38-5B0C-D94D-BC2B-516C3F0629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591" y="7093083"/>
            <a:ext cx="478631" cy="361632"/>
          </a:xfrm>
          <a:prstGeom prst="rect">
            <a:avLst/>
          </a:prstGeom>
        </p:spPr>
      </p:pic>
      <p:pic>
        <p:nvPicPr>
          <p:cNvPr id="122" name="Imagen 121">
            <a:extLst>
              <a:ext uri="{FF2B5EF4-FFF2-40B4-BE49-F238E27FC236}">
                <a16:creationId xmlns:a16="http://schemas.microsoft.com/office/drawing/2014/main" id="{597CC70F-2B42-B349-875B-A750C280A1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961" y="6332680"/>
            <a:ext cx="478631" cy="361632"/>
          </a:xfrm>
          <a:prstGeom prst="rect">
            <a:avLst/>
          </a:prstGeom>
        </p:spPr>
      </p:pic>
      <p:pic>
        <p:nvPicPr>
          <p:cNvPr id="152" name="Picture 69">
            <a:extLst>
              <a:ext uri="{FF2B5EF4-FFF2-40B4-BE49-F238E27FC236}">
                <a16:creationId xmlns:a16="http://schemas.microsoft.com/office/drawing/2014/main" id="{726E2C02-FBC6-6248-9D90-C0D02CCCC7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741" y="6389451"/>
            <a:ext cx="523983" cy="38328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54CD8C96-1E75-43FC-A100-59201C1353EB}"/>
              </a:ext>
            </a:extLst>
          </p:cNvPr>
          <p:cNvGrpSpPr/>
          <p:nvPr/>
        </p:nvGrpSpPr>
        <p:grpSpPr>
          <a:xfrm>
            <a:off x="12514105" y="5268120"/>
            <a:ext cx="3599410" cy="3448477"/>
            <a:chOff x="11518351" y="5612455"/>
            <a:chExt cx="4652610" cy="3429348"/>
          </a:xfrm>
        </p:grpSpPr>
        <p:sp>
          <p:nvSpPr>
            <p:cNvPr id="98" name="Rectangle 74">
              <a:extLst>
                <a:ext uri="{FF2B5EF4-FFF2-40B4-BE49-F238E27FC236}">
                  <a16:creationId xmlns:a16="http://schemas.microsoft.com/office/drawing/2014/main" id="{2859953D-AB7C-DE40-8DB8-22792F3110AF}"/>
                </a:ext>
              </a:extLst>
            </p:cNvPr>
            <p:cNvSpPr/>
            <p:nvPr/>
          </p:nvSpPr>
          <p:spPr>
            <a:xfrm>
              <a:off x="11518351" y="5612455"/>
              <a:ext cx="4652610" cy="34293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uadroTexto 78">
              <a:extLst>
                <a:ext uri="{FF2B5EF4-FFF2-40B4-BE49-F238E27FC236}">
                  <a16:creationId xmlns:a16="http://schemas.microsoft.com/office/drawing/2014/main" id="{C0A08F03-1B56-6946-A244-62DFF60924CC}"/>
                </a:ext>
              </a:extLst>
            </p:cNvPr>
            <p:cNvSpPr txBox="1"/>
            <p:nvPr/>
          </p:nvSpPr>
          <p:spPr>
            <a:xfrm>
              <a:off x="12087280" y="5774531"/>
              <a:ext cx="2011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>
                  <a:solidFill>
                    <a:schemeClr val="tx1">
                      <a:lumMod val="75000"/>
                    </a:schemeClr>
                  </a:solidFill>
                  <a:latin typeface="Calibri" panose="020F0502020204030204" pitchFamily="34" charset="0"/>
                  <a:ea typeface="Univers" charset="0"/>
                  <a:cs typeface="Calibri" panose="020F0502020204030204" pitchFamily="34" charset="0"/>
                </a:rPr>
                <a:t>Referencias</a:t>
              </a:r>
              <a:endParaRPr lang="es-ES_tradnl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endParaRPr>
            </a:p>
          </p:txBody>
        </p:sp>
        <p:sp>
          <p:nvSpPr>
            <p:cNvPr id="100" name="CuadroTexto 78">
              <a:extLst>
                <a:ext uri="{FF2B5EF4-FFF2-40B4-BE49-F238E27FC236}">
                  <a16:creationId xmlns:a16="http://schemas.microsoft.com/office/drawing/2014/main" id="{1B8C7352-E7AA-E94D-89D2-547EB065C22F}"/>
                </a:ext>
              </a:extLst>
            </p:cNvPr>
            <p:cNvSpPr txBox="1"/>
            <p:nvPr/>
          </p:nvSpPr>
          <p:spPr>
            <a:xfrm>
              <a:off x="12557143" y="6350710"/>
              <a:ext cx="3513038" cy="38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800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Centros de ingeniería</a:t>
              </a:r>
            </a:p>
          </p:txBody>
        </p:sp>
        <p:sp>
          <p:nvSpPr>
            <p:cNvPr id="101" name="CuadroTexto 78">
              <a:extLst>
                <a:ext uri="{FF2B5EF4-FFF2-40B4-BE49-F238E27FC236}">
                  <a16:creationId xmlns:a16="http://schemas.microsoft.com/office/drawing/2014/main" id="{596D65E5-7C43-ED42-BE00-998464914105}"/>
                </a:ext>
              </a:extLst>
            </p:cNvPr>
            <p:cNvSpPr txBox="1"/>
            <p:nvPr/>
          </p:nvSpPr>
          <p:spPr>
            <a:xfrm>
              <a:off x="12557143" y="7880712"/>
              <a:ext cx="3513038" cy="38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800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Sedes regionales</a:t>
              </a:r>
            </a:p>
          </p:txBody>
        </p:sp>
        <p:sp>
          <p:nvSpPr>
            <p:cNvPr id="102" name="CuadroTexto 78">
              <a:extLst>
                <a:ext uri="{FF2B5EF4-FFF2-40B4-BE49-F238E27FC236}">
                  <a16:creationId xmlns:a16="http://schemas.microsoft.com/office/drawing/2014/main" id="{1C10B078-2BC8-4143-9233-10B08A3AB368}"/>
                </a:ext>
              </a:extLst>
            </p:cNvPr>
            <p:cNvSpPr txBox="1"/>
            <p:nvPr/>
          </p:nvSpPr>
          <p:spPr>
            <a:xfrm>
              <a:off x="12557143" y="6846886"/>
              <a:ext cx="3513038" cy="38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800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Centros comerciales y operativos</a:t>
              </a:r>
            </a:p>
          </p:txBody>
        </p:sp>
        <p:sp>
          <p:nvSpPr>
            <p:cNvPr id="103" name="CuadroTexto 78">
              <a:extLst>
                <a:ext uri="{FF2B5EF4-FFF2-40B4-BE49-F238E27FC236}">
                  <a16:creationId xmlns:a16="http://schemas.microsoft.com/office/drawing/2014/main" id="{8C28F82D-7556-364B-A2F9-A63E7FAD795F}"/>
                </a:ext>
              </a:extLst>
            </p:cNvPr>
            <p:cNvSpPr txBox="1"/>
            <p:nvPr/>
          </p:nvSpPr>
          <p:spPr>
            <a:xfrm>
              <a:off x="12557143" y="7368036"/>
              <a:ext cx="3513038" cy="38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800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Unidad </a:t>
              </a:r>
              <a:r>
                <a:rPr lang="es-ES_tradnl" sz="1800" i="1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Offshore</a:t>
              </a:r>
            </a:p>
          </p:txBody>
        </p:sp>
        <p:pic>
          <p:nvPicPr>
            <p:cNvPr id="104" name="Picture 125">
              <a:extLst>
                <a:ext uri="{FF2B5EF4-FFF2-40B4-BE49-F238E27FC236}">
                  <a16:creationId xmlns:a16="http://schemas.microsoft.com/office/drawing/2014/main" id="{67F6FCDE-C467-0E40-8117-C66EA70C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5818" y="6303681"/>
              <a:ext cx="563046" cy="411858"/>
            </a:xfrm>
            <a:prstGeom prst="rect">
              <a:avLst/>
            </a:prstGeom>
          </p:spPr>
        </p:pic>
        <p:pic>
          <p:nvPicPr>
            <p:cNvPr id="105" name="Picture 126">
              <a:extLst>
                <a:ext uri="{FF2B5EF4-FFF2-40B4-BE49-F238E27FC236}">
                  <a16:creationId xmlns:a16="http://schemas.microsoft.com/office/drawing/2014/main" id="{3938125C-2132-6943-A535-BFD40669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5818" y="7839500"/>
              <a:ext cx="563046" cy="411858"/>
            </a:xfrm>
            <a:prstGeom prst="rect">
              <a:avLst/>
            </a:prstGeom>
          </p:spPr>
        </p:pic>
        <p:pic>
          <p:nvPicPr>
            <p:cNvPr id="106" name="Picture 127">
              <a:extLst>
                <a:ext uri="{FF2B5EF4-FFF2-40B4-BE49-F238E27FC236}">
                  <a16:creationId xmlns:a16="http://schemas.microsoft.com/office/drawing/2014/main" id="{C6A18417-A410-BF4C-AD58-5308EAF11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5818" y="6805434"/>
              <a:ext cx="563046" cy="411858"/>
            </a:xfrm>
            <a:prstGeom prst="rect">
              <a:avLst/>
            </a:prstGeom>
          </p:spPr>
        </p:pic>
        <p:pic>
          <p:nvPicPr>
            <p:cNvPr id="107" name="Picture 128">
              <a:extLst>
                <a:ext uri="{FF2B5EF4-FFF2-40B4-BE49-F238E27FC236}">
                  <a16:creationId xmlns:a16="http://schemas.microsoft.com/office/drawing/2014/main" id="{214B0EAB-DEBE-8649-9E76-B40009B4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5818" y="7322467"/>
              <a:ext cx="563046" cy="411858"/>
            </a:xfrm>
            <a:prstGeom prst="rect">
              <a:avLst/>
            </a:prstGeom>
          </p:spPr>
        </p:pic>
        <p:sp>
          <p:nvSpPr>
            <p:cNvPr id="80" name="CuadroTexto 78">
              <a:extLst>
                <a:ext uri="{FF2B5EF4-FFF2-40B4-BE49-F238E27FC236}">
                  <a16:creationId xmlns:a16="http://schemas.microsoft.com/office/drawing/2014/main" id="{615C3C64-B0B6-7E4D-AF11-6E079C884C30}"/>
                </a:ext>
              </a:extLst>
            </p:cNvPr>
            <p:cNvSpPr txBox="1"/>
            <p:nvPr/>
          </p:nvSpPr>
          <p:spPr>
            <a:xfrm>
              <a:off x="12557143" y="8393723"/>
              <a:ext cx="3513038" cy="38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800" dirty="0">
                  <a:solidFill>
                    <a:schemeClr val="tx1">
                      <a:lumMod val="75000"/>
                    </a:schemeClr>
                  </a:solidFill>
                  <a:latin typeface="Calibri Light" panose="020F0302020204030204" pitchFamily="34" charset="0"/>
                  <a:ea typeface="Univers" charset="0"/>
                  <a:cs typeface="Calibri Light" panose="020F0302020204030204" pitchFamily="34" charset="0"/>
                </a:rPr>
                <a:t>Parques de Gestión de Equipos</a:t>
              </a:r>
            </a:p>
          </p:txBody>
        </p:sp>
        <p:pic>
          <p:nvPicPr>
            <p:cNvPr id="124" name="Imagen 123">
              <a:extLst>
                <a:ext uri="{FF2B5EF4-FFF2-40B4-BE49-F238E27FC236}">
                  <a16:creationId xmlns:a16="http://schemas.microsoft.com/office/drawing/2014/main" id="{7B28D325-BF18-0C41-A90B-A6C78B466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1084" y="8397573"/>
              <a:ext cx="478631" cy="361632"/>
            </a:xfrm>
            <a:prstGeom prst="rect">
              <a:avLst/>
            </a:prstGeom>
          </p:spPr>
        </p:pic>
      </p:grpSp>
      <p:pic>
        <p:nvPicPr>
          <p:cNvPr id="94" name="Picture 67">
            <a:extLst>
              <a:ext uri="{FF2B5EF4-FFF2-40B4-BE49-F238E27FC236}">
                <a16:creationId xmlns:a16="http://schemas.microsoft.com/office/drawing/2014/main" id="{2916A496-2898-6A44-A024-1BBC03B32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416" y="6402613"/>
            <a:ext cx="523983" cy="383284"/>
          </a:xfrm>
          <a:prstGeom prst="rect">
            <a:avLst/>
          </a:prstGeom>
        </p:spPr>
      </p:pic>
      <p:pic>
        <p:nvPicPr>
          <p:cNvPr id="147" name="Picture 67">
            <a:extLst>
              <a:ext uri="{FF2B5EF4-FFF2-40B4-BE49-F238E27FC236}">
                <a16:creationId xmlns:a16="http://schemas.microsoft.com/office/drawing/2014/main" id="{7EBCA976-3816-9D44-8772-5F4927EC6D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911" y="7189313"/>
            <a:ext cx="523983" cy="383284"/>
          </a:xfrm>
          <a:prstGeom prst="rect">
            <a:avLst/>
          </a:prstGeom>
        </p:spPr>
      </p:pic>
      <p:pic>
        <p:nvPicPr>
          <p:cNvPr id="148" name="Picture 68">
            <a:extLst>
              <a:ext uri="{FF2B5EF4-FFF2-40B4-BE49-F238E27FC236}">
                <a16:creationId xmlns:a16="http://schemas.microsoft.com/office/drawing/2014/main" id="{B763B991-0989-9D42-9B17-82F9122838F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96" y="7293519"/>
            <a:ext cx="523983" cy="3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2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D22302-BE37-7B49-AED8-916F308E9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03979"/>
            <a:ext cx="16263953" cy="821144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649605C6-3CBE-304C-B436-B4DD3F13D273}"/>
              </a:ext>
            </a:extLst>
          </p:cNvPr>
          <p:cNvSpPr/>
          <p:nvPr/>
        </p:nvSpPr>
        <p:spPr>
          <a:xfrm>
            <a:off x="-295835" y="6088229"/>
            <a:ext cx="16559788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Rectángulo 30">
            <a:extLst>
              <a:ext uri="{FF2B5EF4-FFF2-40B4-BE49-F238E27FC236}">
                <a16:creationId xmlns:a16="http://schemas.microsoft.com/office/drawing/2014/main" id="{18A3CE11-6EA7-1A48-B2A9-73230A32034F}"/>
              </a:ext>
            </a:extLst>
          </p:cNvPr>
          <p:cNvSpPr/>
          <p:nvPr/>
        </p:nvSpPr>
        <p:spPr>
          <a:xfrm>
            <a:off x="-302200" y="8433836"/>
            <a:ext cx="16559788" cy="936554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Plantas Industriales 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298599"/>
            <a:ext cx="5351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PLANTA DE LAMINACIÓN 3T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58106"/>
            <a:ext cx="252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Tenaris</a:t>
            </a: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365183" y="7058106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805253" y="7030168"/>
            <a:ext cx="5561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Construcción de un laminador en caliente y dos plantas </a:t>
            </a:r>
            <a:b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laminación en frío, además de todas las obras </a:t>
            </a:r>
            <a:r>
              <a:rPr lang="es-ES" altLang="en-US" sz="18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off-</a:t>
            </a:r>
            <a:r>
              <a:rPr lang="es-ES" altLang="en-US" sz="1800" i="1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b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 complementan los servicios para poder operar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7058106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55F910D-5183-EB48-B68A-5E08AC7C019E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2EFAE26-A379-5D4A-BFDD-D5331805FA69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E4D98E7-EB5E-B34C-80C3-F62CB5F3BFD1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39A7FF2-E97D-0441-B34D-8794FDED602E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EFE81C-6770-8E48-AB1C-2A2FA2D93860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6" name="Picture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A73D86D8-A669-8644-9EC0-835428C4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7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B057FB-2E07-A44D-B026-5EEDA83F99D6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8510EF-5BD5-0544-84A5-1708B5FC2688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39" name="Picture 38">
              <a:hlinkClick r:id="rId6" action="ppaction://hlinksldjump"/>
              <a:extLst>
                <a:ext uri="{FF2B5EF4-FFF2-40B4-BE49-F238E27FC236}">
                  <a16:creationId xmlns:a16="http://schemas.microsoft.com/office/drawing/2014/main" id="{B0CD0196-4219-A24C-A0CC-4C7014DB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0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42974290-D226-BD4F-AE49-D8D44A603724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0" name="Imagen 3">
            <a:extLst>
              <a:ext uri="{FF2B5EF4-FFF2-40B4-BE49-F238E27FC236}">
                <a16:creationId xmlns:a16="http://schemas.microsoft.com/office/drawing/2014/main" id="{CDBB8976-49EA-AA4D-8FE3-FC47BF8B2F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D6778E8-68CB-2C4F-8FF2-4005FF0E4AC8}"/>
              </a:ext>
            </a:extLst>
          </p:cNvPr>
          <p:cNvSpPr/>
          <p:nvPr/>
        </p:nvSpPr>
        <p:spPr>
          <a:xfrm>
            <a:off x="7350451" y="7019322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7413D0BF-0206-DA41-9166-9AF8FB58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78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02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PLANTA DE LAMINACIÓN 3T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0D613A-6A69-2B43-B58E-60DDE1C7E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TENARIS </a:t>
            </a:r>
            <a:r>
              <a:rPr lang="en-US" altLang="en-US" sz="1400" b="1" i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BAY CITY</a:t>
            </a: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6D704FCA-4A1E-1349-82F6-E36AAEFC4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AMPLIACION PLANTA DE ALUAR</a:t>
            </a:r>
            <a:endParaRPr lang="en-U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0C796C1F-77F0-344B-A6BE-420B33ADB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562" y="1870938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</a:t>
            </a:r>
            <a:r>
              <a:rPr lang="es-ES" altLang="en-US" sz="1400" i="1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GREEN FIELD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PESQUERÍA</a:t>
            </a:r>
          </a:p>
        </p:txBody>
      </p:sp>
    </p:spTree>
    <p:extLst>
      <p:ext uri="{BB962C8B-B14F-4D97-AF65-F5344CB8AC3E}">
        <p14:creationId xmlns:p14="http://schemas.microsoft.com/office/powerpoint/2010/main" val="2698390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19C63-B24E-B14A-9B9C-F52FDD6D7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5" y="1227211"/>
            <a:ext cx="16257588" cy="7934042"/>
          </a:xfrm>
          <a:prstGeom prst="rect">
            <a:avLst/>
          </a:prstGeom>
        </p:spPr>
      </p:pic>
      <p:sp>
        <p:nvSpPr>
          <p:cNvPr id="29" name="Rectángulo 30">
            <a:extLst>
              <a:ext uri="{FF2B5EF4-FFF2-40B4-BE49-F238E27FC236}">
                <a16:creationId xmlns:a16="http://schemas.microsoft.com/office/drawing/2014/main" id="{81AE4CD5-D8B3-4E4C-9CED-CDA5C747CCDF}"/>
              </a:ext>
            </a:extLst>
          </p:cNvPr>
          <p:cNvSpPr/>
          <p:nvPr/>
        </p:nvSpPr>
        <p:spPr>
          <a:xfrm>
            <a:off x="-215153" y="6103727"/>
            <a:ext cx="16479106" cy="3057526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Rectángulo 30">
            <a:extLst>
              <a:ext uri="{FF2B5EF4-FFF2-40B4-BE49-F238E27FC236}">
                <a16:creationId xmlns:a16="http://schemas.microsoft.com/office/drawing/2014/main" id="{7FF892FB-CE22-7A49-B8EC-255E8FAD2996}"/>
              </a:ext>
            </a:extLst>
          </p:cNvPr>
          <p:cNvSpPr/>
          <p:nvPr/>
        </p:nvSpPr>
        <p:spPr>
          <a:xfrm>
            <a:off x="-221518" y="8433836"/>
            <a:ext cx="16479106" cy="982386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30">
            <a:extLst>
              <a:ext uri="{FF2B5EF4-FFF2-40B4-BE49-F238E27FC236}">
                <a16:creationId xmlns:a16="http://schemas.microsoft.com/office/drawing/2014/main" id="{EE13B537-5517-864D-8C22-AB8B86C63528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Plantas Industriales 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34188"/>
            <a:ext cx="6125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PLANTA GREEN FIELD PESQUERÍA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124688"/>
            <a:ext cx="2525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Ternium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303191" y="7124688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9360976" y="7096750"/>
            <a:ext cx="635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Planta de laminación en frío de 1,5 millones de ton/año. La planta está dotada para producir una lámina de acero de 1.880 mm de ancho, destinada exclusivamente a la industria automotriz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330073" y="7124688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30C18C2-0C87-A649-A52D-46676B131249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4F6B1DD-8E5E-5849-9CF9-C7958C4FE274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C9FE19-1EA4-9F4D-A23A-7110AD69E086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D37432-E408-6241-A7F0-0703E4F1CC74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4F9C64E-4FDA-1143-8957-DE80B4D1C190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8" name="Picture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153E6744-8520-CE4B-A4CE-4816C1E83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9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A853BAC5-3470-BD4E-89DB-DA1D8F74A8F2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55DF3E-A128-1849-BF9E-A630B0EF6395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41" name="Picture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6A90F233-889A-E643-AC00-CA2193F0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42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7D556A39-5BD8-9A47-8A65-1F427C2EDD21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30" name="Imagen 3">
            <a:extLst>
              <a:ext uri="{FF2B5EF4-FFF2-40B4-BE49-F238E27FC236}">
                <a16:creationId xmlns:a16="http://schemas.microsoft.com/office/drawing/2014/main" id="{671515FD-37A7-3744-9AB6-DE536E205C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5902BD6-A363-7847-B55B-02C9854880B3}"/>
              </a:ext>
            </a:extLst>
          </p:cNvPr>
          <p:cNvSpPr/>
          <p:nvPr/>
        </p:nvSpPr>
        <p:spPr>
          <a:xfrm>
            <a:off x="7195471" y="7096812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D392BBB1-86E8-284D-B129-1B625375B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78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DE LAMINACIÓN 3T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51E134-2384-F244-9BC1-AF635CF5C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TENARIS </a:t>
            </a:r>
            <a:r>
              <a:rPr lang="en-US" altLang="en-US" sz="1400" b="1" i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BAY CITY</a:t>
            </a:r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C69CE337-3616-3A4E-BB41-4CE8D9448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04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 Light" panose="020F0302020204030204" pitchFamily="34" charset="0"/>
              </a:rPr>
              <a:t>AMPLIACION PLANTA DE ALUAR</a:t>
            </a:r>
            <a:endParaRPr lang="en-US" altLang="en-US" sz="1400">
              <a:solidFill>
                <a:schemeClr val="bg2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F3B437AA-1836-7142-AD55-AA3BE095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562" y="1870938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03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PLANTA </a:t>
            </a:r>
            <a:r>
              <a:rPr lang="es-ES" altLang="en-US" sz="1400" b="1" i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GREEN FIELD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PESQUERÍA</a:t>
            </a:r>
          </a:p>
        </p:txBody>
      </p:sp>
    </p:spTree>
    <p:extLst>
      <p:ext uri="{BB962C8B-B14F-4D97-AF65-F5344CB8AC3E}">
        <p14:creationId xmlns:p14="http://schemas.microsoft.com/office/powerpoint/2010/main" val="755343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7E09CE-0D84-4148-935C-E3391717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5" y="1052263"/>
            <a:ext cx="16263953" cy="8052511"/>
          </a:xfrm>
          <a:prstGeom prst="rect">
            <a:avLst/>
          </a:prstGeom>
        </p:spPr>
      </p:pic>
      <p:sp>
        <p:nvSpPr>
          <p:cNvPr id="41" name="Rectángulo 30">
            <a:extLst>
              <a:ext uri="{FF2B5EF4-FFF2-40B4-BE49-F238E27FC236}">
                <a16:creationId xmlns:a16="http://schemas.microsoft.com/office/drawing/2014/main" id="{CAD88C0C-A500-0948-BEDA-87D66764877E}"/>
              </a:ext>
            </a:extLst>
          </p:cNvPr>
          <p:cNvSpPr/>
          <p:nvPr/>
        </p:nvSpPr>
        <p:spPr>
          <a:xfrm>
            <a:off x="0" y="6311770"/>
            <a:ext cx="16559788" cy="283223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E65DDEC8-E6DF-2646-84D5-24931FA0C1EC}"/>
              </a:ext>
            </a:extLst>
          </p:cNvPr>
          <p:cNvSpPr/>
          <p:nvPr/>
        </p:nvSpPr>
        <p:spPr>
          <a:xfrm>
            <a:off x="0" y="1615964"/>
            <a:ext cx="16257588" cy="864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B6734-DF12-CA4E-98B9-251627E881A1}"/>
              </a:ext>
            </a:extLst>
          </p:cNvPr>
          <p:cNvSpPr/>
          <p:nvPr/>
        </p:nvSpPr>
        <p:spPr>
          <a:xfrm>
            <a:off x="0" y="0"/>
            <a:ext cx="16257588" cy="1615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78">
            <a:extLst>
              <a:ext uri="{FF2B5EF4-FFF2-40B4-BE49-F238E27FC236}">
                <a16:creationId xmlns:a16="http://schemas.microsoft.com/office/drawing/2014/main" id="{771546CB-2D70-3D4D-8E0C-4FED560C1458}"/>
              </a:ext>
            </a:extLst>
          </p:cNvPr>
          <p:cNvSpPr txBox="1"/>
          <p:nvPr/>
        </p:nvSpPr>
        <p:spPr>
          <a:xfrm>
            <a:off x="485719" y="425668"/>
            <a:ext cx="12346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Proyectos destacados </a:t>
            </a:r>
            <a:r>
              <a:rPr lang="es-ES_tradnl" sz="48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| </a:t>
            </a:r>
            <a:r>
              <a:rPr lang="es-ES_tradnl" sz="40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Plantas Industriales </a:t>
            </a:r>
            <a:endParaRPr lang="es-ES_tradnl" sz="480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3EFFB8-C70F-3947-9929-B5DF2440ADFD}"/>
              </a:ext>
            </a:extLst>
          </p:cNvPr>
          <p:cNvSpPr/>
          <p:nvPr/>
        </p:nvSpPr>
        <p:spPr>
          <a:xfrm>
            <a:off x="739752" y="6311770"/>
            <a:ext cx="5769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3200" b="1">
                <a:solidFill>
                  <a:schemeClr val="bg1"/>
                </a:solidFill>
                <a:cs typeface="Calibri" panose="020F0502020204030204" pitchFamily="34" charset="0"/>
              </a:rPr>
              <a:t>AMPLIACION PLANTA DE ALUAR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83DF3-FFA3-2A4A-B648-0745683B661B}"/>
              </a:ext>
            </a:extLst>
          </p:cNvPr>
          <p:cNvSpPr/>
          <p:nvPr/>
        </p:nvSpPr>
        <p:spPr>
          <a:xfrm>
            <a:off x="739750" y="7024782"/>
            <a:ext cx="2525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CLIENTE: </a:t>
            </a:r>
          </a:p>
          <a:p>
            <a:pPr defTabSz="1219170"/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Aluar</a:t>
            </a:r>
            <a:endParaRPr lang="es-ES" altLang="en-US" sz="18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B65C3-BDDD-4245-BF4B-B1324FD22EDC}"/>
              </a:ext>
            </a:extLst>
          </p:cNvPr>
          <p:cNvSpPr/>
          <p:nvPr/>
        </p:nvSpPr>
        <p:spPr>
          <a:xfrm>
            <a:off x="5520164" y="7024782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ALCANCE: 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C6D4A4-1EC8-DF43-A374-52E0E0015E1D}"/>
              </a:ext>
            </a:extLst>
          </p:cNvPr>
          <p:cNvSpPr/>
          <p:nvPr/>
        </p:nvSpPr>
        <p:spPr>
          <a:xfrm>
            <a:off x="10301434" y="6996844"/>
            <a:ext cx="5936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DESCRIPCIÓN:</a:t>
            </a:r>
          </a:p>
          <a:p>
            <a:pPr defTabSz="1219170"/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Ampliación de la Planta de </a:t>
            </a:r>
            <a:r>
              <a:rPr lang="es-ES" altLang="en-US" sz="180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Aluar</a:t>
            </a: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incrementando </a:t>
            </a:r>
            <a:b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altLang="en-US" sz="1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 producción anual a 72.000 toneladas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2DCE1D-2DA9-DF47-9B89-6ED5CF254E6E}"/>
              </a:ext>
            </a:extLst>
          </p:cNvPr>
          <p:cNvSpPr/>
          <p:nvPr/>
        </p:nvSpPr>
        <p:spPr>
          <a:xfrm>
            <a:off x="3051104" y="7024782"/>
            <a:ext cx="219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PAÍS: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765BD3-F86A-CE47-8583-9111FD85AB48}"/>
              </a:ext>
            </a:extLst>
          </p:cNvPr>
          <p:cNvCxnSpPr>
            <a:cxnSpLocks/>
          </p:cNvCxnSpPr>
          <p:nvPr/>
        </p:nvCxnSpPr>
        <p:spPr>
          <a:xfrm>
            <a:off x="4595650" y="1615964"/>
            <a:ext cx="3566845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23E90E1-0773-DB40-96D4-60D56B385390}"/>
              </a:ext>
            </a:extLst>
          </p:cNvPr>
          <p:cNvCxnSpPr>
            <a:cxnSpLocks/>
          </p:cNvCxnSpPr>
          <p:nvPr/>
        </p:nvCxnSpPr>
        <p:spPr>
          <a:xfrm>
            <a:off x="726775" y="1615964"/>
            <a:ext cx="359964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C933ED-75C9-EC4C-AB43-014D9C6F5341}"/>
              </a:ext>
            </a:extLst>
          </p:cNvPr>
          <p:cNvCxnSpPr>
            <a:cxnSpLocks/>
          </p:cNvCxnSpPr>
          <p:nvPr/>
        </p:nvCxnSpPr>
        <p:spPr>
          <a:xfrm>
            <a:off x="8431722" y="1615964"/>
            <a:ext cx="3325898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46C5F3-2981-654B-B8DE-77BB2AB1EB8E}"/>
              </a:ext>
            </a:extLst>
          </p:cNvPr>
          <p:cNvCxnSpPr>
            <a:cxnSpLocks/>
          </p:cNvCxnSpPr>
          <p:nvPr/>
        </p:nvCxnSpPr>
        <p:spPr>
          <a:xfrm>
            <a:off x="12026847" y="1615964"/>
            <a:ext cx="3582093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733E9EB-BCC7-A04B-9F56-154F1458CA87}"/>
              </a:ext>
            </a:extLst>
          </p:cNvPr>
          <p:cNvGrpSpPr/>
          <p:nvPr/>
        </p:nvGrpSpPr>
        <p:grpSpPr>
          <a:xfrm>
            <a:off x="876027" y="8552442"/>
            <a:ext cx="3584954" cy="369252"/>
            <a:chOff x="12732028" y="8552442"/>
            <a:chExt cx="3584954" cy="369252"/>
          </a:xfrm>
        </p:grpSpPr>
        <p:pic>
          <p:nvPicPr>
            <p:cNvPr id="34" name="Picture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77CEE43F-6049-E747-9754-2845B718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32028" y="8643732"/>
              <a:ext cx="287372" cy="176844"/>
            </a:xfrm>
            <a:prstGeom prst="rect">
              <a:avLst/>
            </a:prstGeom>
            <a:effectLst/>
          </p:spPr>
        </p:pic>
        <p:sp>
          <p:nvSpPr>
            <p:cNvPr id="36" name="CuadroTexto 78">
              <a:hlinkClick r:id="rId4" action="ppaction://hlinksldjump"/>
              <a:extLst>
                <a:ext uri="{FF2B5EF4-FFF2-40B4-BE49-F238E27FC236}">
                  <a16:creationId xmlns:a16="http://schemas.microsoft.com/office/drawing/2014/main" id="{3D70E3A7-E3E1-D64B-BF33-2526A4CC1FD0}"/>
                </a:ext>
              </a:extLst>
            </p:cNvPr>
            <p:cNvSpPr txBox="1"/>
            <p:nvPr/>
          </p:nvSpPr>
          <p:spPr>
            <a:xfrm>
              <a:off x="13044510" y="8552442"/>
              <a:ext cx="3272472" cy="369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volver a segmentos del mercado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64586E-9671-2F4A-A9F6-3DFFA6EF7028}"/>
              </a:ext>
            </a:extLst>
          </p:cNvPr>
          <p:cNvGrpSpPr/>
          <p:nvPr/>
        </p:nvGrpSpPr>
        <p:grpSpPr>
          <a:xfrm>
            <a:off x="12413298" y="8552442"/>
            <a:ext cx="3295348" cy="369332"/>
            <a:chOff x="12654026" y="8552442"/>
            <a:chExt cx="3295348" cy="369332"/>
          </a:xfrm>
        </p:grpSpPr>
        <p:pic>
          <p:nvPicPr>
            <p:cNvPr id="38" name="Picture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935E8A81-EF8D-624B-A99C-7B5801D4A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5668574" y="8643732"/>
              <a:ext cx="280800" cy="172800"/>
            </a:xfrm>
            <a:prstGeom prst="rect">
              <a:avLst/>
            </a:prstGeom>
            <a:effectLst/>
          </p:spPr>
        </p:pic>
        <p:sp>
          <p:nvSpPr>
            <p:cNvPr id="39" name="CuadroTexto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6B8BC967-0026-DD4E-98D2-B7B0F09C8623}"/>
                </a:ext>
              </a:extLst>
            </p:cNvPr>
            <p:cNvSpPr txBox="1"/>
            <p:nvPr/>
          </p:nvSpPr>
          <p:spPr>
            <a:xfrm>
              <a:off x="12654026" y="8552442"/>
              <a:ext cx="301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s-ES_tradnl" altLang="en-US" sz="180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Continuar con la presentación</a:t>
              </a:r>
            </a:p>
          </p:txBody>
        </p:sp>
      </p:grpSp>
      <p:pic>
        <p:nvPicPr>
          <p:cNvPr id="28" name="Imagen 3">
            <a:extLst>
              <a:ext uri="{FF2B5EF4-FFF2-40B4-BE49-F238E27FC236}">
                <a16:creationId xmlns:a16="http://schemas.microsoft.com/office/drawing/2014/main" id="{7C8B106A-5F16-9142-8827-10DAD79527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1736" y="708174"/>
            <a:ext cx="1422289" cy="3665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3A08F32-C8DF-764F-95CB-A5C10585421A}"/>
              </a:ext>
            </a:extLst>
          </p:cNvPr>
          <p:cNvSpPr/>
          <p:nvPr/>
        </p:nvSpPr>
        <p:spPr>
          <a:xfrm>
            <a:off x="7567429" y="6988326"/>
            <a:ext cx="16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FINALIZACIÓN:</a:t>
            </a:r>
          </a:p>
          <a:p>
            <a:pPr defTabSz="1219170"/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B5ACEED9-94F5-0E45-BD54-A819DD655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578" y="1870935"/>
            <a:ext cx="3533145" cy="588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02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DE LAMINACIÓN 3T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1FD90C-F52C-A842-9B92-BF215CD79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53" y="1870935"/>
            <a:ext cx="3586670" cy="58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01 | </a:t>
            </a:r>
            <a:r>
              <a:rPr lang="en-US" altLang="en-US" sz="14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TENARIS </a:t>
            </a:r>
            <a:r>
              <a:rPr lang="en-US" altLang="en-US" sz="1400" i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BAY CITY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6047FB27-CFEB-F641-AA05-15217D2FA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847" y="1870934"/>
            <a:ext cx="3582093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04 | </a:t>
            </a:r>
            <a:r>
              <a:rPr lang="es-ES" altLang="en-US" sz="1400" b="1">
                <a:solidFill>
                  <a:schemeClr val="accent2"/>
                </a:solidFill>
                <a:latin typeface="+mn-lt"/>
                <a:cs typeface="Calibri Light" panose="020F0302020204030204" pitchFamily="34" charset="0"/>
              </a:rPr>
              <a:t>AMPLIACION PLANTA DE ALUAR</a:t>
            </a:r>
            <a:endParaRPr lang="en-US" altLang="en-US" sz="1400" b="1">
              <a:solidFill>
                <a:schemeClr val="accent2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84E9EC9C-DD3B-0448-A470-2547F4B54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562" y="1870938"/>
            <a:ext cx="342173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/>
            <a:r>
              <a:rPr lang="pt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03 |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PLANTA </a:t>
            </a:r>
            <a:r>
              <a:rPr lang="es-ES" altLang="en-US" sz="1400" i="1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GREEN FIELD </a:t>
            </a:r>
            <a:r>
              <a:rPr lang="es-ES" altLang="en-US" sz="140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PESQUERÍA</a:t>
            </a:r>
          </a:p>
        </p:txBody>
      </p:sp>
    </p:spTree>
    <p:extLst>
      <p:ext uri="{BB962C8B-B14F-4D97-AF65-F5344CB8AC3E}">
        <p14:creationId xmlns:p14="http://schemas.microsoft.com/office/powerpoint/2010/main" val="2957828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4DBB289-9ADD-314A-B0E4-507EE4146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5"/>
          <a:stretch/>
        </p:blipFill>
        <p:spPr>
          <a:xfrm>
            <a:off x="12638277" y="2825060"/>
            <a:ext cx="2647747" cy="225532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D54E22D-AC97-AD4E-B4E5-B30ABB8B2F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700" y="2816777"/>
            <a:ext cx="2668119" cy="218856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0C3C0F2-8576-1946-A2BB-9A75E9DD1F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665" y="2837453"/>
            <a:ext cx="2665094" cy="21915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1A9A72-2479-CE4D-B5CD-446A9DF62B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576" y="2825060"/>
            <a:ext cx="2671042" cy="2173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6F0134-8A1A-F04F-9807-E3F67F8048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95" y="2799942"/>
            <a:ext cx="2668119" cy="2180284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5719" y="425668"/>
            <a:ext cx="1180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altLang="en-US" sz="4800" b="1">
                <a:solidFill>
                  <a:schemeClr val="tx1">
                    <a:lumMod val="50000"/>
                  </a:schemeClr>
                </a:solidFill>
              </a:rPr>
              <a:t>Nuestra historia | </a:t>
            </a:r>
            <a:r>
              <a:rPr lang="es-ES_tradnl" altLang="en-US" sz="4800">
                <a:solidFill>
                  <a:schemeClr val="tx1">
                    <a:lumMod val="50000"/>
                  </a:schemeClr>
                </a:solidFill>
              </a:rPr>
              <a:t>Principales proyectos</a:t>
            </a:r>
          </a:p>
        </p:txBody>
      </p:sp>
      <p:sp>
        <p:nvSpPr>
          <p:cNvPr id="14" name="Rectángulo 30">
            <a:extLst>
              <a:ext uri="{FF2B5EF4-FFF2-40B4-BE49-F238E27FC236}">
                <a16:creationId xmlns:a16="http://schemas.microsoft.com/office/drawing/2014/main" id="{1CD6B7B4-3D1F-1240-90A4-31918424FD04}"/>
              </a:ext>
            </a:extLst>
          </p:cNvPr>
          <p:cNvSpPr/>
          <p:nvPr/>
        </p:nvSpPr>
        <p:spPr>
          <a:xfrm>
            <a:off x="640995" y="3852743"/>
            <a:ext cx="2668119" cy="1127481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B71DDFED-677C-7645-AB95-3D9D573C5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17" y="4081637"/>
            <a:ext cx="2377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Puente Zárate Brazo Largo</a:t>
            </a:r>
            <a:r>
              <a:rPr lang="es-ES" altLang="en-US"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Argentina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85" y="5824224"/>
            <a:ext cx="252310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Norperuano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Perú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95" y="7108975"/>
            <a:ext cx="252310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Propulsora Siderúrgica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Argentina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90" y="5824224"/>
            <a:ext cx="27934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Expansión Refinería </a:t>
            </a:r>
            <a:b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Lujan de Cuyo, 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299" y="7108975"/>
            <a:ext cx="27644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 de agua pesada </a:t>
            </a:r>
            <a:b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Arroyito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Argentina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273" y="7108975"/>
            <a:ext cx="25468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Complejo Petroquímico </a:t>
            </a:r>
            <a:r>
              <a:rPr lang="es-ES" altLang="en-US" sz="20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Profertil</a:t>
            </a: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038" y="5661394"/>
            <a:ext cx="2674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Terminal de recibo </a:t>
            </a:r>
            <a:b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manejo de Carbón </a:t>
            </a:r>
            <a:b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ES" altLang="en-US" sz="200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Petacalco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México 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230" y="5824224"/>
            <a:ext cx="25468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Crudos Pesados,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Ecuador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231" y="7065311"/>
            <a:ext cx="23219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Hidroeléctrica </a:t>
            </a:r>
            <a:b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Caracoles, 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CB63BE21-7D61-7147-8C2A-4C1922AB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5942" y="7108975"/>
            <a:ext cx="254681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 sz="20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Perú LNG, </a:t>
            </a:r>
            <a:r>
              <a:rPr lang="es-ES" altLang="en-US" sz="20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Perú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6F209BB4-2762-3E41-BA56-CAEFDD8A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4852" y="8123846"/>
            <a:ext cx="29069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Terminal regasificación </a:t>
            </a:r>
            <a:br>
              <a:rPr lang="es-ES" alt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LNG Dunkerque</a:t>
            </a:r>
            <a:r>
              <a:rPr lang="es-E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Francia</a:t>
            </a:r>
          </a:p>
        </p:txBody>
      </p:sp>
      <p:sp>
        <p:nvSpPr>
          <p:cNvPr id="42" name="Rectángulo 30">
            <a:extLst>
              <a:ext uri="{FF2B5EF4-FFF2-40B4-BE49-F238E27FC236}">
                <a16:creationId xmlns:a16="http://schemas.microsoft.com/office/drawing/2014/main" id="{3B462282-26AD-F544-ACE8-010563BDC5EC}"/>
              </a:ext>
            </a:extLst>
          </p:cNvPr>
          <p:cNvSpPr/>
          <p:nvPr/>
        </p:nvSpPr>
        <p:spPr>
          <a:xfrm>
            <a:off x="3564499" y="3877861"/>
            <a:ext cx="2668119" cy="1127481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35C86E42-3FAD-304B-9060-4901CA1D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221" y="4081637"/>
            <a:ext cx="2377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 </a:t>
            </a:r>
            <a:r>
              <a:rPr lang="es-ES" altLang="en-US" sz="2000" b="1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Shegdun</a:t>
            </a: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 sz="2000" b="1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Yanbu</a:t>
            </a:r>
            <a:r>
              <a:rPr lang="es-ES" altLang="en-US"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Arabia Saudita</a:t>
            </a:r>
          </a:p>
        </p:txBody>
      </p:sp>
      <p:sp>
        <p:nvSpPr>
          <p:cNvPr id="45" name="Rectángulo 30">
            <a:extLst>
              <a:ext uri="{FF2B5EF4-FFF2-40B4-BE49-F238E27FC236}">
                <a16:creationId xmlns:a16="http://schemas.microsoft.com/office/drawing/2014/main" id="{6660C4C2-1831-A14E-AA67-4BA36D9682D6}"/>
              </a:ext>
            </a:extLst>
          </p:cNvPr>
          <p:cNvSpPr/>
          <p:nvPr/>
        </p:nvSpPr>
        <p:spPr>
          <a:xfrm>
            <a:off x="6569700" y="3869578"/>
            <a:ext cx="2668119" cy="1127481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DE86050C-8A69-C940-92FC-0963B4C42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422" y="4081637"/>
            <a:ext cx="2377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Ampliación Refinería </a:t>
            </a:r>
            <a:b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RLAM</a:t>
            </a:r>
            <a:r>
              <a:rPr lang="es-ES" altLang="en-US"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Brasil</a:t>
            </a:r>
          </a:p>
        </p:txBody>
      </p:sp>
      <p:sp>
        <p:nvSpPr>
          <p:cNvPr id="48" name="Rectángulo 30">
            <a:extLst>
              <a:ext uri="{FF2B5EF4-FFF2-40B4-BE49-F238E27FC236}">
                <a16:creationId xmlns:a16="http://schemas.microsoft.com/office/drawing/2014/main" id="{B6670F15-C1FE-5242-8474-3200B5BD888C}"/>
              </a:ext>
            </a:extLst>
          </p:cNvPr>
          <p:cNvSpPr/>
          <p:nvPr/>
        </p:nvSpPr>
        <p:spPr>
          <a:xfrm>
            <a:off x="9624126" y="3909149"/>
            <a:ext cx="2668119" cy="1127481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5EDA66F6-8935-8A4B-A654-BE5A399A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5164" y="4081637"/>
            <a:ext cx="2377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</a:t>
            </a:r>
            <a:r>
              <a:rPr lang="es-ES" altLang="en-US" sz="2000" b="1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Camisea</a:t>
            </a:r>
            <a:r>
              <a:rPr lang="es-ES" altLang="en-US"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Perú</a:t>
            </a:r>
          </a:p>
        </p:txBody>
      </p:sp>
      <p:sp>
        <p:nvSpPr>
          <p:cNvPr id="51" name="Rectángulo 30">
            <a:extLst>
              <a:ext uri="{FF2B5EF4-FFF2-40B4-BE49-F238E27FC236}">
                <a16:creationId xmlns:a16="http://schemas.microsoft.com/office/drawing/2014/main" id="{9590D2BC-4C97-B145-A373-3B2C748885C7}"/>
              </a:ext>
            </a:extLst>
          </p:cNvPr>
          <p:cNvSpPr/>
          <p:nvPr/>
        </p:nvSpPr>
        <p:spPr>
          <a:xfrm>
            <a:off x="12625942" y="3904619"/>
            <a:ext cx="2660125" cy="1127481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3F472A58-680E-E644-8C4D-D42AE5E6A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1664" y="4081637"/>
            <a:ext cx="23773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Plataforma </a:t>
            </a:r>
            <a:r>
              <a:rPr lang="es-ES" altLang="en-US" sz="2000" b="1" i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offshore</a:t>
            </a: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0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P-76, </a:t>
            </a:r>
            <a:r>
              <a:rPr lang="es-ES" altLang="en-US" sz="2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Brasil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C7F0D1B-699C-E541-8240-2BCF5C583AFD}"/>
              </a:ext>
            </a:extLst>
          </p:cNvPr>
          <p:cNvGrpSpPr/>
          <p:nvPr/>
        </p:nvGrpSpPr>
        <p:grpSpPr>
          <a:xfrm rot="10800000">
            <a:off x="640120" y="2646421"/>
            <a:ext cx="2668342" cy="217720"/>
            <a:chOff x="640994" y="4727091"/>
            <a:chExt cx="2668342" cy="217720"/>
          </a:xfrm>
        </p:grpSpPr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52DFEBA5-CE74-8644-9020-872FE9F0B7AB}"/>
                </a:ext>
              </a:extLst>
            </p:cNvPr>
            <p:cNvSpPr/>
            <p:nvPr/>
          </p:nvSpPr>
          <p:spPr>
            <a:xfrm rot="10800000" flipH="1">
              <a:off x="3112933" y="4775498"/>
              <a:ext cx="196403" cy="16931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174A5B-8435-DB4C-B60F-7DA5FDA92C58}"/>
                </a:ext>
              </a:extLst>
            </p:cNvPr>
            <p:cNvSpPr/>
            <p:nvPr/>
          </p:nvSpPr>
          <p:spPr>
            <a:xfrm>
              <a:off x="640994" y="4727091"/>
              <a:ext cx="2668119" cy="727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6CDE88D-B1BC-7948-950C-AE67343849F1}"/>
              </a:ext>
            </a:extLst>
          </p:cNvPr>
          <p:cNvGrpSpPr/>
          <p:nvPr/>
        </p:nvGrpSpPr>
        <p:grpSpPr>
          <a:xfrm rot="10800000" flipH="1">
            <a:off x="3558908" y="2695516"/>
            <a:ext cx="2676322" cy="217721"/>
            <a:chOff x="640343" y="4727090"/>
            <a:chExt cx="2676322" cy="217721"/>
          </a:xfrm>
          <a:solidFill>
            <a:schemeClr val="accent1"/>
          </a:solidFill>
        </p:grpSpPr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A7C952F9-61B4-0243-BCD7-C1B7733C1F2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8B4678-2785-0145-850B-0E54868BC6E7}"/>
                </a:ext>
              </a:extLst>
            </p:cNvPr>
            <p:cNvSpPr/>
            <p:nvPr/>
          </p:nvSpPr>
          <p:spPr>
            <a:xfrm>
              <a:off x="640994" y="4727090"/>
              <a:ext cx="2675671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073" y="2690961"/>
            <a:ext cx="2665746" cy="217721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148" y="2713484"/>
            <a:ext cx="2671947" cy="217721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564" y="2689639"/>
            <a:ext cx="2662180" cy="217721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575272" y="1965170"/>
            <a:ext cx="14957647" cy="540473"/>
            <a:chOff x="575272" y="1734821"/>
            <a:chExt cx="14957647" cy="54047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19">
              <a:extLst>
                <a:ext uri="{FF2B5EF4-FFF2-40B4-BE49-F238E27FC236}">
                  <a16:creationId xmlns:a16="http://schemas.microsoft.com/office/drawing/2014/main" id="{E0FFBB8C-FD04-0D49-8661-FD83ACCB8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272" y="1734821"/>
              <a:ext cx="10583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accent2"/>
                  </a:solidFill>
                  <a:cs typeface="Calibri" panose="020F0502020204030204" pitchFamily="34" charset="0"/>
                </a:rPr>
                <a:t>1970s</a:t>
              </a:r>
            </a:p>
          </p:txBody>
        </p:sp>
        <p:sp>
          <p:nvSpPr>
            <p:cNvPr id="8" name="TextBox 619">
              <a:extLst>
                <a:ext uri="{FF2B5EF4-FFF2-40B4-BE49-F238E27FC236}">
                  <a16:creationId xmlns:a16="http://schemas.microsoft.com/office/drawing/2014/main" id="{3E2F0273-CEB0-DC4C-88D4-69824BF2FF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1576" y="1752074"/>
              <a:ext cx="10583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chemeClr val="accent1"/>
                  </a:solidFill>
                  <a:cs typeface="Calibri" panose="020F0502020204030204" pitchFamily="34" charset="0"/>
                </a:rPr>
                <a:t>1980s</a:t>
              </a:r>
            </a:p>
          </p:txBody>
        </p:sp>
        <p:sp>
          <p:nvSpPr>
            <p:cNvPr id="9" name="TextBox 619">
              <a:extLst>
                <a:ext uri="{FF2B5EF4-FFF2-40B4-BE49-F238E27FC236}">
                  <a16:creationId xmlns:a16="http://schemas.microsoft.com/office/drawing/2014/main" id="{7D5CCB23-D502-5B44-8A9F-0C41B53FC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016" y="1752074"/>
              <a:ext cx="10583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chemeClr val="tx2"/>
                  </a:solidFill>
                  <a:cs typeface="Calibri" panose="020F0502020204030204" pitchFamily="34" charset="0"/>
                </a:rPr>
                <a:t>1990s</a:t>
              </a:r>
            </a:p>
          </p:txBody>
        </p:sp>
        <p:sp>
          <p:nvSpPr>
            <p:cNvPr id="10" name="TextBox 619">
              <a:extLst>
                <a:ext uri="{FF2B5EF4-FFF2-40B4-BE49-F238E27FC236}">
                  <a16:creationId xmlns:a16="http://schemas.microsoft.com/office/drawing/2014/main" id="{8FE375F6-1204-1241-8310-30313FA16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6750" y="1752074"/>
              <a:ext cx="10583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chemeClr val="accent2"/>
                  </a:solidFill>
                  <a:cs typeface="Calibri" panose="020F0502020204030204" pitchFamily="34" charset="0"/>
                </a:rPr>
                <a:t>2000s</a:t>
              </a:r>
            </a:p>
          </p:txBody>
        </p:sp>
        <p:sp>
          <p:nvSpPr>
            <p:cNvPr id="11" name="TextBox 619">
              <a:extLst>
                <a:ext uri="{FF2B5EF4-FFF2-40B4-BE49-F238E27FC236}">
                  <a16:creationId xmlns:a16="http://schemas.microsoft.com/office/drawing/2014/main" id="{56213DDA-4110-5647-BA1E-A5D0655D8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8512" y="1752074"/>
              <a:ext cx="10583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chemeClr val="accent1"/>
                  </a:solidFill>
                  <a:cs typeface="Calibri" panose="020F0502020204030204" pitchFamily="34" charset="0"/>
                </a:rPr>
                <a:t>2010s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5">
            <a:extLst>
              <a:ext uri="{FF2B5EF4-FFF2-40B4-BE49-F238E27FC236}">
                <a16:creationId xmlns:a16="http://schemas.microsoft.com/office/drawing/2014/main" id="{410D777C-1B4F-1249-80DE-12F970F8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5942" y="5824224"/>
            <a:ext cx="29333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0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Térmica Pesquería, </a:t>
            </a:r>
            <a:r>
              <a:rPr lang="es-E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México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0995" y="5376302"/>
            <a:ext cx="266746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003" y="5376302"/>
            <a:ext cx="266061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169" y="5376302"/>
            <a:ext cx="2674650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341" y="5376302"/>
            <a:ext cx="2654418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2005" y="5376302"/>
            <a:ext cx="2644062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2005" y="6847915"/>
            <a:ext cx="2644062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5997FD3-3B67-2E46-8BE5-32CB7FF6588D}"/>
              </a:ext>
            </a:extLst>
          </p:cNvPr>
          <p:cNvCxnSpPr>
            <a:cxnSpLocks/>
          </p:cNvCxnSpPr>
          <p:nvPr/>
        </p:nvCxnSpPr>
        <p:spPr>
          <a:xfrm>
            <a:off x="12642005" y="7905191"/>
            <a:ext cx="2644062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341" y="6847915"/>
            <a:ext cx="2654418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169" y="6847915"/>
            <a:ext cx="2674650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003" y="6847915"/>
            <a:ext cx="266061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0995" y="6847915"/>
            <a:ext cx="266746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0111" y="704592"/>
            <a:ext cx="1362808" cy="3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77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0B335-7944-354C-BB18-B48CFEBFE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296" y="2625383"/>
            <a:ext cx="2660415" cy="2130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B3C99-6EC4-9D4F-8B45-D0DCCA213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9047" y="2672393"/>
            <a:ext cx="2672643" cy="2086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250E41-95DC-5A47-98E5-AC58E2095B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6125" y="2649943"/>
            <a:ext cx="2659245" cy="2100136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3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Argentina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6" y="5738241"/>
            <a:ext cx="25228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de          Ciclo Combinado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Genelba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27" y="7322385"/>
            <a:ext cx="25228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Agrega 380 MW a la matriz energética nacional.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530" y="5738242"/>
            <a:ext cx="27932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Fortín de Piedra,  Vaca Muerta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739" y="7322386"/>
            <a:ext cx="2764139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el proyecto de 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shale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gas más importante del país y produce el 13% del gas que consume la Argentina.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429" y="7322386"/>
            <a:ext cx="2546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primer cruce dirigido de manera remota debido al COVID-19.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190" y="5758291"/>
            <a:ext cx="26743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 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Tratayén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-Mega 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5" y="5738241"/>
            <a:ext cx="263521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 de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Hidrotratamiento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gasoil liviano - YPF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4" y="7278726"/>
            <a:ext cx="288204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Permitió adecuar la refinería para cumplir con nuevas especificaciones para el contenido de azufre en combustibles.</a:t>
            </a:r>
            <a:endParaRPr lang="es-ES_tradnl" alt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CB63BE21-7D61-7147-8C2A-4C1922AB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46" y="7336682"/>
            <a:ext cx="254656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buNone/>
            </a:pPr>
            <a:r>
              <a:rPr lang="es-ES_tradnl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la </a:t>
            </a:r>
            <a:r>
              <a:rPr lang="es-ES_tradnl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mayor obra de infraestructura de la Ciudad de Buenos Aires en los últimos 60 años. 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33566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56086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32243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2026636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5">
            <a:extLst>
              <a:ext uri="{FF2B5EF4-FFF2-40B4-BE49-F238E27FC236}">
                <a16:creationId xmlns:a16="http://schemas.microsoft.com/office/drawing/2014/main" id="{410D777C-1B4F-1249-80DE-12F970F8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47" y="5752539"/>
            <a:ext cx="29001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Ampliación de la Línea H del Subterráneo de Buenos Aires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273192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273192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273192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273192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273192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7077391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7077391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7077391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7077391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7077391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999E42-C9DA-7246-8A1C-934FED7FD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20" y="2626864"/>
            <a:ext cx="2672313" cy="2100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D0783-B4CA-664A-9992-A2F27AE5FD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971" y="2642554"/>
            <a:ext cx="2638832" cy="2107525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407682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29426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D9BE65-8BD2-5347-8929-C2EBC1CD9416}"/>
              </a:ext>
            </a:extLst>
          </p:cNvPr>
          <p:cNvGrpSpPr/>
          <p:nvPr/>
        </p:nvGrpSpPr>
        <p:grpSpPr>
          <a:xfrm>
            <a:off x="5505433" y="2191205"/>
            <a:ext cx="789904" cy="680908"/>
            <a:chOff x="5563783" y="6334220"/>
            <a:chExt cx="592428" cy="51068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DB169CB-452D-F840-91E3-5DEB2DD5A0AB}"/>
                </a:ext>
              </a:extLst>
            </p:cNvPr>
            <p:cNvSpPr/>
            <p:nvPr/>
          </p:nvSpPr>
          <p:spPr>
            <a:xfrm>
              <a:off x="5592113" y="6334220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3445AC99-4A58-A347-9E04-4D5C8A66D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3783" y="6386057"/>
              <a:ext cx="592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 + O&amp;M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41E202-6CB4-3844-8F1D-34EAA564987A}"/>
              </a:ext>
            </a:extLst>
          </p:cNvPr>
          <p:cNvGrpSpPr/>
          <p:nvPr/>
        </p:nvGrpSpPr>
        <p:grpSpPr>
          <a:xfrm>
            <a:off x="14561877" y="2180029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C9106A7-5C31-0D45-B1D1-2B1D364AE75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5DB5F135-8068-794D-B084-B980DF7FF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3BC8D1-9C44-844E-B122-C215F317515B}"/>
              </a:ext>
            </a:extLst>
          </p:cNvPr>
          <p:cNvGrpSpPr/>
          <p:nvPr/>
        </p:nvGrpSpPr>
        <p:grpSpPr>
          <a:xfrm>
            <a:off x="11568915" y="2200279"/>
            <a:ext cx="789904" cy="680908"/>
            <a:chOff x="3955185" y="6024964"/>
            <a:chExt cx="592428" cy="510681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00953B-A2CD-ED47-A87B-D2C6F49FF5D0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6" name="TextBox 5">
              <a:extLst>
                <a:ext uri="{FF2B5EF4-FFF2-40B4-BE49-F238E27FC236}">
                  <a16:creationId xmlns:a16="http://schemas.microsoft.com/office/drawing/2014/main" id="{CA3D78AE-AC9F-464F-AA0F-3DB9DD3EC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34A19D-2C48-5D4B-B8C3-FD87035FFFC7}"/>
              </a:ext>
            </a:extLst>
          </p:cNvPr>
          <p:cNvGrpSpPr/>
          <p:nvPr/>
        </p:nvGrpSpPr>
        <p:grpSpPr>
          <a:xfrm>
            <a:off x="8474641" y="2180029"/>
            <a:ext cx="789904" cy="680908"/>
            <a:chOff x="3955185" y="6024964"/>
            <a:chExt cx="592428" cy="51068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9BE2DFA-D1A7-A74E-A057-910A7960300E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9" name="TextBox 5">
              <a:extLst>
                <a:ext uri="{FF2B5EF4-FFF2-40B4-BE49-F238E27FC236}">
                  <a16:creationId xmlns:a16="http://schemas.microsoft.com/office/drawing/2014/main" id="{53256ED0-E7D3-614A-8CA4-49866AEB7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E5B66C-BF09-2240-A5F3-D07BACB817DE}"/>
              </a:ext>
            </a:extLst>
          </p:cNvPr>
          <p:cNvGrpSpPr/>
          <p:nvPr/>
        </p:nvGrpSpPr>
        <p:grpSpPr>
          <a:xfrm>
            <a:off x="2569915" y="2189071"/>
            <a:ext cx="789904" cy="680908"/>
            <a:chOff x="3955185" y="6024964"/>
            <a:chExt cx="592428" cy="51068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6D7E08-80A1-0B4D-A297-DE13BF47BD0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TextBox 5">
              <a:extLst>
                <a:ext uri="{FF2B5EF4-FFF2-40B4-BE49-F238E27FC236}">
                  <a16:creationId xmlns:a16="http://schemas.microsoft.com/office/drawing/2014/main" id="{EED60F61-43FA-E248-BF9D-AC62BB99F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423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3F55BA-7888-164C-95E2-49090D3C88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877" y="2631637"/>
            <a:ext cx="2660927" cy="21272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F269EC-139D-FD44-9A69-60FEA90C7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526" y="2627423"/>
            <a:ext cx="2667185" cy="2135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938D3-336E-0E48-AA73-23009B175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89" y="2592272"/>
            <a:ext cx="2663204" cy="2166573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513048" y="614751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pt-BR" altLang="en-US" sz="4800" b="1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Brasil</a:t>
            </a:r>
            <a:endParaRPr lang="pt-BR" altLang="en-US" sz="480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33566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56086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32243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2026636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273192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273192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273192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273192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273192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7077391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7077391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7077391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7077391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7077391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407682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29426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41E202-6CB4-3844-8F1D-34EAA564987A}"/>
              </a:ext>
            </a:extLst>
          </p:cNvPr>
          <p:cNvGrpSpPr/>
          <p:nvPr/>
        </p:nvGrpSpPr>
        <p:grpSpPr>
          <a:xfrm>
            <a:off x="2584827" y="2180227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C9106A7-5C31-0D45-B1D1-2B1D364AE75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5DB5F135-8068-794D-B084-B980DF7FF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34A19D-2C48-5D4B-B8C3-FD87035FFFC7}"/>
              </a:ext>
            </a:extLst>
          </p:cNvPr>
          <p:cNvGrpSpPr/>
          <p:nvPr/>
        </p:nvGrpSpPr>
        <p:grpSpPr>
          <a:xfrm>
            <a:off x="8494629" y="2180029"/>
            <a:ext cx="789904" cy="680908"/>
            <a:chOff x="3955185" y="6024964"/>
            <a:chExt cx="592428" cy="51068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9BE2DFA-D1A7-A74E-A057-910A7960300E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9" name="TextBox 5">
              <a:extLst>
                <a:ext uri="{FF2B5EF4-FFF2-40B4-BE49-F238E27FC236}">
                  <a16:creationId xmlns:a16="http://schemas.microsoft.com/office/drawing/2014/main" id="{53256ED0-E7D3-614A-8CA4-49866AEB7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TextBox 5">
            <a:extLst>
              <a:ext uri="{FF2B5EF4-FFF2-40B4-BE49-F238E27FC236}">
                <a16:creationId xmlns:a16="http://schemas.microsoft.com/office/drawing/2014/main" id="{AD14387F-532A-084E-AEFC-657EDB4D3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326" y="5664348"/>
            <a:ext cx="274660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buNone/>
            </a:pPr>
            <a:r>
              <a:rPr lang="pt-BR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Refinería Presidente</a:t>
            </a:r>
            <a:r>
              <a:rPr lang="pt-BR" sz="3200"/>
              <a:t> </a:t>
            </a:r>
            <a:r>
              <a:rPr lang="pt-BR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Bernardes de Cubatão (RPBC)</a:t>
            </a:r>
          </a:p>
        </p:txBody>
      </p:sp>
      <p:sp>
        <p:nvSpPr>
          <p:cNvPr id="107" name="TextBox 5">
            <a:extLst>
              <a:ext uri="{FF2B5EF4-FFF2-40B4-BE49-F238E27FC236}">
                <a16:creationId xmlns:a16="http://schemas.microsoft.com/office/drawing/2014/main" id="{F16CA8BC-E449-294A-BCB3-E1717B0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104" y="7340859"/>
            <a:ext cx="2647441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buNone/>
            </a:pPr>
            <a:r>
              <a:rPr lang="pt-PT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la Unidad de HDT, la refinería redujo el tenor de azufre y mejoró la calidad de la nafta.</a:t>
            </a:r>
            <a:endParaRPr 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5">
            <a:extLst>
              <a:ext uri="{FF2B5EF4-FFF2-40B4-BE49-F238E27FC236}">
                <a16:creationId xmlns:a16="http://schemas.microsoft.com/office/drawing/2014/main" id="{A9C0E92A-67A7-374A-B819-6D12D00D7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897" y="7322386"/>
            <a:ext cx="275251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Realizamos el montaje completo de la que es hoy la mayor central hidroeléctrica del mundo en generación de energía.</a:t>
            </a:r>
            <a:endParaRPr lang="es-AR" alt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Box 5">
            <a:extLst>
              <a:ext uri="{FF2B5EF4-FFF2-40B4-BE49-F238E27FC236}">
                <a16:creationId xmlns:a16="http://schemas.microsoft.com/office/drawing/2014/main" id="{82CE9F02-91E6-A444-A84E-E511603D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60" y="5758291"/>
            <a:ext cx="27343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Hidroeléctrica de </a:t>
            </a:r>
            <a:r>
              <a:rPr lang="es-AR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Itaipú</a:t>
            </a:r>
            <a:endParaRPr lang="es-ES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TextBox 5">
            <a:extLst>
              <a:ext uri="{FF2B5EF4-FFF2-40B4-BE49-F238E27FC236}">
                <a16:creationId xmlns:a16="http://schemas.microsoft.com/office/drawing/2014/main" id="{37FBFC18-A2FA-FE47-AFF7-0FF082A4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79" y="7311692"/>
            <a:ext cx="270715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pt-PT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 proyecto en el país. Los ductos construidos por Techint representan el 60% de la malla total de Brasil.</a:t>
            </a:r>
            <a:endParaRPr lang="es-ES" alt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extBox 5">
            <a:extLst>
              <a:ext uri="{FF2B5EF4-FFF2-40B4-BE49-F238E27FC236}">
                <a16:creationId xmlns:a16="http://schemas.microsoft.com/office/drawing/2014/main" id="{2EC0C5B9-ABDD-3C43-BE78-20F7F96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41" y="5747597"/>
            <a:ext cx="26743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pt-BR" altLang="en-US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</a:t>
            </a:r>
            <a:r>
              <a:rPr lang="pt-B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Santos </a:t>
            </a:r>
            <a:r>
              <a:rPr lang="pt-BR" altLang="en-US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San Pablo</a:t>
            </a:r>
            <a:endParaRPr lang="pt-BR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56D2EA5-ECD0-9347-901F-FF9198FAE088}"/>
              </a:ext>
            </a:extLst>
          </p:cNvPr>
          <p:cNvGrpSpPr/>
          <p:nvPr/>
        </p:nvGrpSpPr>
        <p:grpSpPr>
          <a:xfrm>
            <a:off x="5503431" y="2194801"/>
            <a:ext cx="789904" cy="680908"/>
            <a:chOff x="3955185" y="6024964"/>
            <a:chExt cx="592428" cy="51068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6AEC4DE-BBC9-B540-AB66-7501F3B0BF7E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4" name="TextBox 5">
              <a:extLst>
                <a:ext uri="{FF2B5EF4-FFF2-40B4-BE49-F238E27FC236}">
                  <a16:creationId xmlns:a16="http://schemas.microsoft.com/office/drawing/2014/main" id="{CC5B6814-A4AF-4948-A5A8-619DA9D06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D4DF9029-0D62-F347-B919-1BACCAF3C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4314" y="2645153"/>
            <a:ext cx="2671696" cy="2123271"/>
          </a:xfrm>
          <a:prstGeom prst="rect">
            <a:avLst/>
          </a:prstGeom>
        </p:spPr>
      </p:pic>
      <p:sp>
        <p:nvSpPr>
          <p:cNvPr id="105" name="TextBox 5">
            <a:extLst>
              <a:ext uri="{FF2B5EF4-FFF2-40B4-BE49-F238E27FC236}">
                <a16:creationId xmlns:a16="http://schemas.microsoft.com/office/drawing/2014/main" id="{0DF2FB65-0FF5-3E4F-9539-CF003D0C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5194" y="5738242"/>
            <a:ext cx="2734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Ferro Carajás - S11D</a:t>
            </a:r>
            <a:endParaRPr lang="es-ES_tradnl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5">
            <a:extLst>
              <a:ext uri="{FF2B5EF4-FFF2-40B4-BE49-F238E27FC236}">
                <a16:creationId xmlns:a16="http://schemas.microsoft.com/office/drawing/2014/main" id="{3AD3C4F7-A3C6-374B-A3F1-F2E377A5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1890" y="7322386"/>
            <a:ext cx="2717109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innovadora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sustentable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aumentó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capacidad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complejo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productor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hierro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más grande </a:t>
            </a:r>
            <a:r>
              <a:rPr lang="pt-BR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pt-BR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mundo.</a:t>
            </a:r>
            <a:endParaRPr lang="pt-BR" alt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3BC8D1-9C44-844E-B122-C215F317515B}"/>
              </a:ext>
            </a:extLst>
          </p:cNvPr>
          <p:cNvGrpSpPr/>
          <p:nvPr/>
        </p:nvGrpSpPr>
        <p:grpSpPr>
          <a:xfrm>
            <a:off x="11568915" y="2200279"/>
            <a:ext cx="789904" cy="680908"/>
            <a:chOff x="3955185" y="6024964"/>
            <a:chExt cx="592428" cy="510681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00953B-A2CD-ED47-A87B-D2C6F49FF5D0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6" name="TextBox 5">
              <a:extLst>
                <a:ext uri="{FF2B5EF4-FFF2-40B4-BE49-F238E27FC236}">
                  <a16:creationId xmlns:a16="http://schemas.microsoft.com/office/drawing/2014/main" id="{CA3D78AE-AC9F-464F-AA0F-3DB9DD3EC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B4D83B1-9FEE-224D-9A53-15D495D4DA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9685" y="2629845"/>
            <a:ext cx="2666184" cy="2122595"/>
          </a:xfrm>
          <a:prstGeom prst="rect">
            <a:avLst/>
          </a:prstGeom>
        </p:spPr>
      </p:pic>
      <p:sp>
        <p:nvSpPr>
          <p:cNvPr id="114" name="TextBox 5">
            <a:extLst>
              <a:ext uri="{FF2B5EF4-FFF2-40B4-BE49-F238E27FC236}">
                <a16:creationId xmlns:a16="http://schemas.microsoft.com/office/drawing/2014/main" id="{8DCAFC5E-4EB5-474B-9F11-0921C0F3D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5784" y="5738241"/>
            <a:ext cx="2522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FPSO P-76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5">
            <a:extLst>
              <a:ext uri="{FF2B5EF4-FFF2-40B4-BE49-F238E27FC236}">
                <a16:creationId xmlns:a16="http://schemas.microsoft.com/office/drawing/2014/main" id="{AF1DCD7A-0D54-2E48-B63D-52C7AB628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5595" y="7322386"/>
            <a:ext cx="265383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pt-BR" altLang="en-US" sz="20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Uno de los mayores proyectos </a:t>
            </a:r>
            <a:r>
              <a:rPr lang="pt-B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offshore </a:t>
            </a:r>
            <a:r>
              <a:rPr lang="pt-BR" altLang="en-US" sz="20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realizados en Brasil, que almacena y transfiere 150.000 barriles de petróleo/día</a:t>
            </a:r>
            <a:r>
              <a:rPr lang="pt-B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3929D2C-32AB-AC47-B8B1-E33CBDCA9040}"/>
              </a:ext>
            </a:extLst>
          </p:cNvPr>
          <p:cNvGrpSpPr/>
          <p:nvPr/>
        </p:nvGrpSpPr>
        <p:grpSpPr>
          <a:xfrm>
            <a:off x="14558726" y="2189071"/>
            <a:ext cx="789904" cy="680908"/>
            <a:chOff x="3955185" y="6024964"/>
            <a:chExt cx="592428" cy="510681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3AF1AC8-B6E4-1A4D-AD1E-59A68511B8BB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8" name="TextBox 5">
              <a:extLst>
                <a:ext uri="{FF2B5EF4-FFF2-40B4-BE49-F238E27FC236}">
                  <a16:creationId xmlns:a16="http://schemas.microsoft.com/office/drawing/2014/main" id="{55BB6958-B31D-6747-ABDF-D2003FC5A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87C498-227A-234C-9772-A6484F0EF5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2373" y="614751"/>
            <a:ext cx="1803788" cy="70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92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380" y="2643686"/>
            <a:ext cx="2696009" cy="2098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82C1F-1562-394D-A886-1EE943EC37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775" y="2642486"/>
            <a:ext cx="2654879" cy="2126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96D76-343F-2944-8CC6-A32EF9D8F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9045" y="2651868"/>
            <a:ext cx="2659559" cy="2106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A677C-2400-8547-BAE3-4658016358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621" y="2643686"/>
            <a:ext cx="2656363" cy="2098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AB82B-8AE8-F84E-9606-EA662EE261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87" y="2609708"/>
            <a:ext cx="2672643" cy="2114937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4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Chile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79" y="5201450"/>
            <a:ext cx="266455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BHP Escondida - EPC varios y </a:t>
            </a:r>
            <a:r>
              <a:rPr lang="es-ES" altLang="en-US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</a:t>
            </a: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s-ES" altLang="en-US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nimiento</a:t>
            </a: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Planta de Concentrados</a:t>
            </a:r>
            <a:endParaRPr lang="es-ES" altLang="en-US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67" y="6882045"/>
            <a:ext cx="26036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ES" altLang="en-US" sz="2000" dirty="0"/>
              <a:t>Minera Escondida es el yacimiento de cobre más grande del mundo. 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530" y="5246823"/>
            <a:ext cx="27932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Anglo American- Mina Los Bronces – Proyectos varios</a:t>
            </a:r>
            <a:endParaRPr lang="es-ES" altLang="en-US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20" y="6883107"/>
            <a:ext cx="278396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Incluyó la construcción de nuevos acueducto y </a:t>
            </a:r>
            <a:r>
              <a:rPr lang="es-ES" altLang="en-US" sz="2000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mineroducto</a:t>
            </a:r>
            <a:r>
              <a:rPr lang="es-ES" altLang="en-US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proyectos varios de mantenimiento de instalaciones existentes. 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573" y="6909710"/>
            <a:ext cx="260162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impulsión de agua de mar hacia planta concentradora a 2200 msnm y un 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concentraducto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hacia el puerto de 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Michilla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190" y="5266872"/>
            <a:ext cx="26743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AMSA - Minera Esperanza</a:t>
            </a:r>
            <a:endParaRPr lang="es-ES" altLang="en-US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5" y="5246823"/>
            <a:ext cx="2321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Engie</a:t>
            </a: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Gasoducto </a:t>
            </a:r>
            <a:r>
              <a:rPr lang="es-ES" altLang="en-US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Norandino</a:t>
            </a:r>
            <a:endParaRPr lang="es-ES" altLang="en-US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6553" y="6918941"/>
            <a:ext cx="23217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 uno de los primeros proyectos en sumar un equipo ambiental para trabajar junto con el de construcción.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CB63BE21-7D61-7147-8C2A-4C1922AB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229" y="6899231"/>
            <a:ext cx="25465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419" sz="2000" dirty="0">
                <a:solidFill>
                  <a:schemeClr val="bg1">
                    <a:lumMod val="10000"/>
                  </a:schemeClr>
                </a:solidFill>
              </a:rPr>
              <a:t>El tranque de relaves EL Mauro  desarrollado por </a:t>
            </a:r>
            <a:r>
              <a:rPr lang="es-419" sz="2000" dirty="0" err="1">
                <a:solidFill>
                  <a:schemeClr val="bg1">
                    <a:lumMod val="10000"/>
                  </a:schemeClr>
                </a:solidFill>
              </a:rPr>
              <a:t>Techint</a:t>
            </a:r>
            <a:r>
              <a:rPr lang="es-419" sz="2000" dirty="0">
                <a:solidFill>
                  <a:schemeClr val="bg1">
                    <a:lumMod val="10000"/>
                  </a:schemeClr>
                </a:solidFill>
              </a:rPr>
              <a:t> permite a Mina Los Pelambres producir cobre durante 30 años.  </a:t>
            </a:r>
            <a:endParaRPr lang="es-ES_tradnl" alt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16394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07668" y="2414051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15071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1957948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5">
            <a:extLst>
              <a:ext uri="{FF2B5EF4-FFF2-40B4-BE49-F238E27FC236}">
                <a16:creationId xmlns:a16="http://schemas.microsoft.com/office/drawing/2014/main" id="{410D777C-1B4F-1249-80DE-12F970F8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47" y="5261120"/>
            <a:ext cx="2933023" cy="131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AMSA- Los Pelambres – Ductos y Estaciones</a:t>
            </a:r>
          </a:p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endParaRPr lang="es-ES" altLang="en-US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170160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170160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170160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170160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170160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6656773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6656773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6656773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6656773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6656773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390510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12254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55331B-D9A0-994A-B4A6-183B4A550C00}"/>
              </a:ext>
            </a:extLst>
          </p:cNvPr>
          <p:cNvGrpSpPr/>
          <p:nvPr/>
        </p:nvGrpSpPr>
        <p:grpSpPr>
          <a:xfrm>
            <a:off x="2570275" y="2183200"/>
            <a:ext cx="789904" cy="680908"/>
            <a:chOff x="5563783" y="6334220"/>
            <a:chExt cx="592428" cy="51068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4799047-6266-C243-940B-8AA131828D01}"/>
                </a:ext>
              </a:extLst>
            </p:cNvPr>
            <p:cNvSpPr/>
            <p:nvPr/>
          </p:nvSpPr>
          <p:spPr>
            <a:xfrm>
              <a:off x="5592113" y="6334220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03489BC2-E1F6-C14E-AE4F-A817C9728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3783" y="6386057"/>
              <a:ext cx="592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 +  O&amp;M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EE3FD6-6AC3-644E-BADA-483434797C10}"/>
              </a:ext>
            </a:extLst>
          </p:cNvPr>
          <p:cNvGrpSpPr/>
          <p:nvPr/>
        </p:nvGrpSpPr>
        <p:grpSpPr>
          <a:xfrm>
            <a:off x="5495302" y="2180649"/>
            <a:ext cx="789904" cy="680908"/>
            <a:chOff x="4120881" y="1635487"/>
            <a:chExt cx="592428" cy="510681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6E34E0C-C5C5-8A4F-A7A0-2605743A1474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6" name="TextBox 5">
              <a:extLst>
                <a:ext uri="{FF2B5EF4-FFF2-40B4-BE49-F238E27FC236}">
                  <a16:creationId xmlns:a16="http://schemas.microsoft.com/office/drawing/2014/main" id="{D7CCA4C6-6805-B543-96F2-386416008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21672"/>
              <a:ext cx="592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 + O&amp;M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8254FAA-E8B9-9A4A-9D56-DAF7567C5D4A}"/>
              </a:ext>
            </a:extLst>
          </p:cNvPr>
          <p:cNvGrpSpPr/>
          <p:nvPr/>
        </p:nvGrpSpPr>
        <p:grpSpPr>
          <a:xfrm>
            <a:off x="8490942" y="2156447"/>
            <a:ext cx="789904" cy="680908"/>
            <a:chOff x="4120881" y="1635487"/>
            <a:chExt cx="592428" cy="51068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34BC27A-6F9F-A74F-9AAD-263F2BF9D7FD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9" name="TextBox 5">
              <a:extLst>
                <a:ext uri="{FF2B5EF4-FFF2-40B4-BE49-F238E27FC236}">
                  <a16:creationId xmlns:a16="http://schemas.microsoft.com/office/drawing/2014/main" id="{883D2670-234A-3246-BF23-D794F7BC3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A5F4198-3D7F-A944-9B59-5B829C44727E}"/>
              </a:ext>
            </a:extLst>
          </p:cNvPr>
          <p:cNvGrpSpPr/>
          <p:nvPr/>
        </p:nvGrpSpPr>
        <p:grpSpPr>
          <a:xfrm>
            <a:off x="11564905" y="2183722"/>
            <a:ext cx="789904" cy="680908"/>
            <a:chOff x="4120881" y="1635487"/>
            <a:chExt cx="592428" cy="51068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27C2FB1-8467-E64B-B001-0884DBFA215E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TextBox 5">
              <a:extLst>
                <a:ext uri="{FF2B5EF4-FFF2-40B4-BE49-F238E27FC236}">
                  <a16:creationId xmlns:a16="http://schemas.microsoft.com/office/drawing/2014/main" id="{BE65A08E-AE3E-9244-8F4C-BFF852199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4E5807B-F54C-A04E-B6D5-011F8F21C092}"/>
              </a:ext>
            </a:extLst>
          </p:cNvPr>
          <p:cNvGrpSpPr/>
          <p:nvPr/>
        </p:nvGrpSpPr>
        <p:grpSpPr>
          <a:xfrm>
            <a:off x="14576918" y="2189351"/>
            <a:ext cx="789904" cy="680908"/>
            <a:chOff x="4120881" y="1635487"/>
            <a:chExt cx="592428" cy="510681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05A6CFA-DBA2-B641-8F9A-78B5610381BA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5" name="TextBox 5">
              <a:extLst>
                <a:ext uri="{FF2B5EF4-FFF2-40B4-BE49-F238E27FC236}">
                  <a16:creationId xmlns:a16="http://schemas.microsoft.com/office/drawing/2014/main" id="{F0AFCAFE-102C-604C-B9CA-757E760D7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668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BB12C4-61C9-F04A-B9A1-38E372D12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3355" y="2636651"/>
            <a:ext cx="2643804" cy="2142483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3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Colombia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4" y="5497833"/>
            <a:ext cx="2716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CPF </a:t>
            </a:r>
            <a:r>
              <a:rPr lang="es-E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Cupiagua</a:t>
            </a:r>
            <a:r>
              <a:rPr 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6" y="7116322"/>
            <a:ext cx="267611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sz="20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Nueva planta de procesamiento, con una capacidad de 220 mil barriles de petróleo/día y 900 millones de pies cúbicos </a:t>
            </a:r>
            <a:r>
              <a:rPr lang="es-ES_tradnl" sz="2000" b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gas.</a:t>
            </a:r>
            <a:endParaRPr lang="es-ES_tradnl" altLang="en-US" sz="20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15071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1957948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170160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6854155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4E5807B-F54C-A04E-B6D5-011F8F21C092}"/>
              </a:ext>
            </a:extLst>
          </p:cNvPr>
          <p:cNvGrpSpPr/>
          <p:nvPr/>
        </p:nvGrpSpPr>
        <p:grpSpPr>
          <a:xfrm>
            <a:off x="14576918" y="2189351"/>
            <a:ext cx="789904" cy="680908"/>
            <a:chOff x="4120881" y="1635487"/>
            <a:chExt cx="592428" cy="510681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05A6CFA-DBA2-B641-8F9A-78B5610381BA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5" name="TextBox 5">
              <a:extLst>
                <a:ext uri="{FF2B5EF4-FFF2-40B4-BE49-F238E27FC236}">
                  <a16:creationId xmlns:a16="http://schemas.microsoft.com/office/drawing/2014/main" id="{F0AFCAFE-102C-604C-B9CA-757E760D7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719F40E-BEB4-A440-9E71-1C7CFF39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170" y="2586325"/>
            <a:ext cx="2697899" cy="2157015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162" y="5493617"/>
            <a:ext cx="2793211" cy="168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Ampliación del Complejo carbonífero del Cerrejón </a:t>
            </a:r>
          </a:p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endParaRPr lang="es-ES_tradnl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6667389" y="5165944"/>
            <a:ext cx="2660355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6667389" y="6849939"/>
            <a:ext cx="2660355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6667389" y="2408038"/>
            <a:ext cx="2661920" cy="217700"/>
            <a:chOff x="640343" y="4727090"/>
            <a:chExt cx="2662180" cy="217721"/>
          </a:xfrm>
          <a:solidFill>
            <a:schemeClr val="tx2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EE3FD6-6AC3-644E-BADA-483434797C10}"/>
              </a:ext>
            </a:extLst>
          </p:cNvPr>
          <p:cNvGrpSpPr/>
          <p:nvPr/>
        </p:nvGrpSpPr>
        <p:grpSpPr>
          <a:xfrm>
            <a:off x="8590242" y="2176434"/>
            <a:ext cx="789904" cy="680908"/>
            <a:chOff x="4120881" y="1635487"/>
            <a:chExt cx="592428" cy="510681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6E34E0C-C5C5-8A4F-A7A0-2605743A1474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6" name="TextBox 5">
              <a:extLst>
                <a:ext uri="{FF2B5EF4-FFF2-40B4-BE49-F238E27FC236}">
                  <a16:creationId xmlns:a16="http://schemas.microsoft.com/office/drawing/2014/main" id="{D7CCA4C6-6805-B543-96F2-386416008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6" name="TextBox 5">
            <a:extLst>
              <a:ext uri="{FF2B5EF4-FFF2-40B4-BE49-F238E27FC236}">
                <a16:creationId xmlns:a16="http://schemas.microsoft.com/office/drawing/2014/main" id="{81C58C42-23FA-F64F-B832-1BE2948F0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739" y="7093333"/>
            <a:ext cx="260361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ES" altLang="en-US" sz="2000" dirty="0"/>
              <a:t>La capacidad de la planta se incrementó de 17 a 21 MTPA (millón de toneladas/año).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965" y="5481379"/>
            <a:ext cx="2817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CPF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Pendare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776" y="7068855"/>
            <a:ext cx="26036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ES" altLang="en-US" sz="2000" dirty="0">
                <a:solidFill>
                  <a:schemeClr val="bg1">
                    <a:lumMod val="10000"/>
                  </a:schemeClr>
                </a:solidFill>
              </a:rPr>
              <a:t>Nueva planta de procesamiento de crudo, con una capacidad de procesamiento de 110 mil barriles/día.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9671776" y="5153705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9671776" y="6837700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568E2-698E-5646-81A3-06F5FCA7B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3" y="2625018"/>
            <a:ext cx="2673815" cy="2126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F3EEF-16C0-064D-8167-436F66C3B2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713562" y="2670899"/>
            <a:ext cx="2685525" cy="2074488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31" y="7119137"/>
            <a:ext cx="2674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CO" altLang="es-E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223 km de Ø 30” y 36”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98" y="5520697"/>
            <a:ext cx="26743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Cusiana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 Belleza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69133" y="2419209"/>
            <a:ext cx="2665485" cy="217700"/>
            <a:chOff x="640343" y="4727090"/>
            <a:chExt cx="2665746" cy="217721"/>
          </a:xfrm>
          <a:solidFill>
            <a:srgbClr val="92D050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3716911" y="2441729"/>
            <a:ext cx="2671687" cy="217700"/>
            <a:chOff x="637168" y="4727090"/>
            <a:chExt cx="2671947" cy="217721"/>
          </a:xfrm>
          <a:solidFill>
            <a:schemeClr val="accent1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sp>
        <p:nvSpPr>
          <p:cNvPr id="73" name="TextBox 5">
            <a:extLst>
              <a:ext uri="{FF2B5EF4-FFF2-40B4-BE49-F238E27FC236}">
                <a16:creationId xmlns:a16="http://schemas.microsoft.com/office/drawing/2014/main" id="{410D777C-1B4F-1249-80DE-12F970F8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955" y="5514945"/>
            <a:ext cx="293302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Ballena-Barrancabermeja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60230" y="5172975"/>
            <a:ext cx="267438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3722104" y="5172975"/>
            <a:ext cx="2654159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3722104" y="6856969"/>
            <a:ext cx="2654159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60230" y="6856969"/>
            <a:ext cx="267438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8254FAA-E8B9-9A4A-9D56-DAF7567C5D4A}"/>
              </a:ext>
            </a:extLst>
          </p:cNvPr>
          <p:cNvGrpSpPr/>
          <p:nvPr/>
        </p:nvGrpSpPr>
        <p:grpSpPr>
          <a:xfrm>
            <a:off x="2587850" y="2159262"/>
            <a:ext cx="789904" cy="680908"/>
            <a:chOff x="4120881" y="1635487"/>
            <a:chExt cx="592428" cy="51068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34BC27A-6F9F-A74F-9AAD-263F2BF9D7FD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9" name="TextBox 5">
              <a:extLst>
                <a:ext uri="{FF2B5EF4-FFF2-40B4-BE49-F238E27FC236}">
                  <a16:creationId xmlns:a16="http://schemas.microsoft.com/office/drawing/2014/main" id="{883D2670-234A-3246-BF23-D794F7BC3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A5F4198-3D7F-A944-9B59-5B829C44727E}"/>
              </a:ext>
            </a:extLst>
          </p:cNvPr>
          <p:cNvGrpSpPr/>
          <p:nvPr/>
        </p:nvGrpSpPr>
        <p:grpSpPr>
          <a:xfrm>
            <a:off x="5661813" y="2186537"/>
            <a:ext cx="789904" cy="680908"/>
            <a:chOff x="4120881" y="1635487"/>
            <a:chExt cx="592428" cy="51068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27C2FB1-8467-E64B-B001-0884DBFA215E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TextBox 5">
              <a:extLst>
                <a:ext uri="{FF2B5EF4-FFF2-40B4-BE49-F238E27FC236}">
                  <a16:creationId xmlns:a16="http://schemas.microsoft.com/office/drawing/2014/main" id="{BE65A08E-AE3E-9244-8F4C-BFF852199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8" name="TextBox 5">
            <a:extLst>
              <a:ext uri="{FF2B5EF4-FFF2-40B4-BE49-F238E27FC236}">
                <a16:creationId xmlns:a16="http://schemas.microsoft.com/office/drawing/2014/main" id="{A156B0B8-064A-8042-A492-D5CAC5D41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48" y="8022119"/>
            <a:ext cx="54554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algn="ctr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50% de la red de ductos de Colombia fue construido por Techint E&amp;C.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Box 5">
            <a:extLst>
              <a:ext uri="{FF2B5EF4-FFF2-40B4-BE49-F238E27FC236}">
                <a16:creationId xmlns:a16="http://schemas.microsoft.com/office/drawing/2014/main" id="{6D2E71E5-7099-0744-A02F-5572C90C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504" y="7101966"/>
            <a:ext cx="2674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CO" altLang="es-E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579 km de Ø 18“</a:t>
            </a:r>
            <a:endParaRPr lang="es-ES" altLang="en-US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946A5A4-80B3-9142-959D-FCC818BA0E05}"/>
              </a:ext>
            </a:extLst>
          </p:cNvPr>
          <p:cNvSpPr/>
          <p:nvPr/>
        </p:nvSpPr>
        <p:spPr>
          <a:xfrm rot="5400000">
            <a:off x="3029256" y="4976062"/>
            <a:ext cx="416589" cy="5431617"/>
          </a:xfrm>
          <a:prstGeom prst="rightBrac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92D05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E63CC70-0D93-BE42-A4CB-1A39DC133F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979" y="2604362"/>
            <a:ext cx="2674063" cy="212175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9666981" y="2374055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9190340-FE2B-6C40-B80B-1FA6BA330A85}"/>
              </a:ext>
            </a:extLst>
          </p:cNvPr>
          <p:cNvGrpSpPr/>
          <p:nvPr/>
        </p:nvGrpSpPr>
        <p:grpSpPr>
          <a:xfrm>
            <a:off x="11599758" y="2176434"/>
            <a:ext cx="789904" cy="680908"/>
            <a:chOff x="4120881" y="1635487"/>
            <a:chExt cx="592428" cy="510681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B5B9C37-8AFF-414D-B0C1-AC7A7D53ED9E}"/>
                </a:ext>
              </a:extLst>
            </p:cNvPr>
            <p:cNvSpPr/>
            <p:nvPr/>
          </p:nvSpPr>
          <p:spPr>
            <a:xfrm>
              <a:off x="4149211" y="1635487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7" name="TextBox 5">
              <a:extLst>
                <a:ext uri="{FF2B5EF4-FFF2-40B4-BE49-F238E27FC236}">
                  <a16:creationId xmlns:a16="http://schemas.microsoft.com/office/drawing/2014/main" id="{7257AAA3-6286-CC4A-84BC-1CBBE080E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881" y="1775460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891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4BB7AB-B50F-4940-B1CE-2C18ED97FE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6125" y="2667513"/>
            <a:ext cx="2659244" cy="2248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BF30B-DDA5-8542-A3EB-43EA9B60F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201" y="2622598"/>
            <a:ext cx="2660184" cy="2240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B62078-3DF0-E644-AB5A-A8FDAC9AB0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20" y="2629186"/>
            <a:ext cx="2665109" cy="2233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0DC36B-F613-DC4E-867A-DA7901D06A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3990" y="2649943"/>
            <a:ext cx="2657273" cy="2222611"/>
          </a:xfrm>
          <a:prstGeom prst="rect">
            <a:avLst/>
          </a:prstGeom>
        </p:spPr>
      </p:pic>
      <p:pic>
        <p:nvPicPr>
          <p:cNvPr id="84" name="Picture 11" descr="papallacta">
            <a:extLst>
              <a:ext uri="{FF2B5EF4-FFF2-40B4-BE49-F238E27FC236}">
                <a16:creationId xmlns:a16="http://schemas.microsoft.com/office/drawing/2014/main" id="{888C6BBD-7A18-4145-BF1B-916CFD1E7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4241" y="2673787"/>
            <a:ext cx="2647557" cy="220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4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Ecuador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6" y="5477632"/>
            <a:ext cx="25228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de Crudos Pesados (OCP)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27" y="7033166"/>
            <a:ext cx="271426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puesta en marcha duplicó la capacidad de transporte de crudo desde la selva amazónica hasta la costa, donde se embarca y exporta.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530" y="5477632"/>
            <a:ext cx="2793211" cy="139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Campos Auca y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Shushufindi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 sz="2133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s-ES" altLang="en-US" sz="2133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Upstream</a:t>
            </a:r>
            <a:r>
              <a:rPr lang="es-ES" altLang="en-US" sz="2133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 sz="2133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Plants</a:t>
            </a:r>
            <a:r>
              <a:rPr lang="es-ES" altLang="en-US" sz="2133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altLang="en-US" sz="2133" b="1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Flowlines</a:t>
            </a:r>
            <a:endParaRPr lang="es-ES" altLang="en-US" sz="2133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740" y="7033166"/>
            <a:ext cx="266759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obras ejecutadas desde 2012 han permitido incrementar la producción a +80KBPD (Auca) y  +70KBPD (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Shushufindi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429" y="7033166"/>
            <a:ext cx="254656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Solucionó el déficit de agua potable que padecía la población de la ciudad.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189" y="5497681"/>
            <a:ext cx="2819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</a:t>
            </a:r>
            <a:r>
              <a:rPr lang="es-E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Abastecimiento de Agua Potable en Guayaquil</a:t>
            </a:r>
            <a:endParaRPr lang="es-ES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5" y="5477632"/>
            <a:ext cx="2321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Túneles de Quito 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6" y="6989506"/>
            <a:ext cx="269989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Primera obra de Techint en el país. Se desarrolló en tiempo récord y logró resolver los graves problemas de tránsito que tenía la ciudad. 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CB63BE21-7D61-7147-8C2A-4C1922AB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46" y="7047461"/>
            <a:ext cx="2546563" cy="20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buNone/>
            </a:pPr>
            <a:r>
              <a:rPr lang="es-ES_tradnl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el proyecto, la ciudad de Quito mejoró su suministro de agua potable en 3 m3 por segundo. </a:t>
            </a:r>
            <a:endParaRPr lang="es-ES_tradnl" sz="2000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endParaRPr lang="es-ES_tradnl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33566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56086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32243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2026636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5">
            <a:extLst>
              <a:ext uri="{FF2B5EF4-FFF2-40B4-BE49-F238E27FC236}">
                <a16:creationId xmlns:a16="http://schemas.microsoft.com/office/drawing/2014/main" id="{410D777C-1B4F-1249-80DE-12F970F8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9047" y="5491930"/>
            <a:ext cx="29330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Papallacta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273192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273192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273192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273192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273192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6922843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6922843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6922843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6922843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6922843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407682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29426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D9BE65-8BD2-5347-8929-C2EBC1CD9416}"/>
              </a:ext>
            </a:extLst>
          </p:cNvPr>
          <p:cNvGrpSpPr/>
          <p:nvPr/>
        </p:nvGrpSpPr>
        <p:grpSpPr>
          <a:xfrm>
            <a:off x="5505433" y="2191210"/>
            <a:ext cx="789904" cy="680908"/>
            <a:chOff x="5563783" y="6334220"/>
            <a:chExt cx="592428" cy="51068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DB169CB-452D-F840-91E3-5DEB2DD5A0AB}"/>
                </a:ext>
              </a:extLst>
            </p:cNvPr>
            <p:cNvSpPr/>
            <p:nvPr/>
          </p:nvSpPr>
          <p:spPr>
            <a:xfrm>
              <a:off x="5592113" y="6334220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3445AC99-4A58-A347-9E04-4D5C8A66D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3783" y="6474957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E32662E-8FA9-B44E-BAB5-4445B98EC5B6}"/>
              </a:ext>
            </a:extLst>
          </p:cNvPr>
          <p:cNvGrpSpPr/>
          <p:nvPr/>
        </p:nvGrpSpPr>
        <p:grpSpPr>
          <a:xfrm>
            <a:off x="2566085" y="2156711"/>
            <a:ext cx="789904" cy="680908"/>
            <a:chOff x="3955185" y="6024964"/>
            <a:chExt cx="592428" cy="51068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710314D-7259-AD4C-A91E-3C5A9E5B5126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88A798F1-E40E-FE46-9E74-4E1AEB3279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50E536-2F8F-2041-80B4-49AA5A5EC845}"/>
              </a:ext>
            </a:extLst>
          </p:cNvPr>
          <p:cNvGrpSpPr/>
          <p:nvPr/>
        </p:nvGrpSpPr>
        <p:grpSpPr>
          <a:xfrm>
            <a:off x="11587645" y="2207963"/>
            <a:ext cx="789904" cy="680908"/>
            <a:chOff x="3955185" y="6024964"/>
            <a:chExt cx="592428" cy="51068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E834654-2C5F-584D-B4A2-1CAA87D3BB84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606438AB-E568-A749-A424-E535232252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FE6E13-9D36-9741-8A80-4857D28A1FE6}"/>
              </a:ext>
            </a:extLst>
          </p:cNvPr>
          <p:cNvGrpSpPr/>
          <p:nvPr/>
        </p:nvGrpSpPr>
        <p:grpSpPr>
          <a:xfrm>
            <a:off x="8481029" y="2171281"/>
            <a:ext cx="789904" cy="680908"/>
            <a:chOff x="3955185" y="6024964"/>
            <a:chExt cx="592428" cy="510681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33E1265-EB49-BA41-88F9-03D3F8493DF8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6" name="TextBox 5">
              <a:extLst>
                <a:ext uri="{FF2B5EF4-FFF2-40B4-BE49-F238E27FC236}">
                  <a16:creationId xmlns:a16="http://schemas.microsoft.com/office/drawing/2014/main" id="{26CCA332-6C7D-9C4F-A84C-77C1EDC7A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41E202-6CB4-3844-8F1D-34EAA564987A}"/>
              </a:ext>
            </a:extLst>
          </p:cNvPr>
          <p:cNvGrpSpPr/>
          <p:nvPr/>
        </p:nvGrpSpPr>
        <p:grpSpPr>
          <a:xfrm>
            <a:off x="14549562" y="2155399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C9106A7-5C31-0D45-B1D1-2B1D364AE75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5DB5F135-8068-794D-B084-B980DF7FF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904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CD2D-9A3B-1D4A-8CA4-B3AB6BF8E6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8271" y="2683403"/>
            <a:ext cx="2651083" cy="2083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DB6E3B-380A-AE45-81BA-79BA80B2F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075" y="2645171"/>
            <a:ext cx="2675152" cy="21145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E22E7C9-2C0F-5943-BBDE-2FC431E0E3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124" y="2647125"/>
            <a:ext cx="2668517" cy="2112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3E50A0-ED00-DF4E-9BB1-C768190853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55" y="2622013"/>
            <a:ext cx="2661304" cy="2137700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4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México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DA164ACF-125B-7C44-8BC4-D5959AFAC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16" y="5738241"/>
            <a:ext cx="25228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de Ciclo Combinado Norte III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4B87854-8F03-104B-B252-B9A04E76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727" y="7322386"/>
            <a:ext cx="252286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907 MW d potencia, produce energía para más de 500,000 hogares.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6B82597-EA10-8544-80A8-CE14BBDF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531" y="5738241"/>
            <a:ext cx="27342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Estación Compresora Altamira</a:t>
            </a:r>
            <a:endParaRPr lang="es-ES_tradnl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1D8A7F6-C980-2B47-B22B-5E3E42C9F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228" y="7322386"/>
            <a:ext cx="271710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Aproximadamente el 40% del gas que se consume en México pasa por esta planta compresora.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33566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56086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2026636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273192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273192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273192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273192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273192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7077391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7077391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7077391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7077391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7077391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407682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29426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34A19D-2C48-5D4B-B8C3-FD87035FFFC7}"/>
              </a:ext>
            </a:extLst>
          </p:cNvPr>
          <p:cNvGrpSpPr/>
          <p:nvPr/>
        </p:nvGrpSpPr>
        <p:grpSpPr>
          <a:xfrm>
            <a:off x="8474641" y="2180029"/>
            <a:ext cx="789904" cy="680908"/>
            <a:chOff x="3955185" y="6024964"/>
            <a:chExt cx="592428" cy="51068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9BE2DFA-D1A7-A74E-A057-910A7960300E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9" name="TextBox 5">
              <a:extLst>
                <a:ext uri="{FF2B5EF4-FFF2-40B4-BE49-F238E27FC236}">
                  <a16:creationId xmlns:a16="http://schemas.microsoft.com/office/drawing/2014/main" id="{53256ED0-E7D3-614A-8CA4-49866AEB78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E5B66C-BF09-2240-A5F3-D07BACB817DE}"/>
              </a:ext>
            </a:extLst>
          </p:cNvPr>
          <p:cNvGrpSpPr/>
          <p:nvPr/>
        </p:nvGrpSpPr>
        <p:grpSpPr>
          <a:xfrm>
            <a:off x="2569915" y="2189071"/>
            <a:ext cx="789904" cy="680908"/>
            <a:chOff x="3955185" y="6024964"/>
            <a:chExt cx="592428" cy="51068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6D7E08-80A1-0B4D-A297-DE13BF47BD0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TextBox 5">
              <a:extLst>
                <a:ext uri="{FF2B5EF4-FFF2-40B4-BE49-F238E27FC236}">
                  <a16:creationId xmlns:a16="http://schemas.microsoft.com/office/drawing/2014/main" id="{EED60F61-43FA-E248-BF9D-AC62BB99F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56D2EA5-ECD0-9347-901F-FF9198FAE088}"/>
              </a:ext>
            </a:extLst>
          </p:cNvPr>
          <p:cNvGrpSpPr/>
          <p:nvPr/>
        </p:nvGrpSpPr>
        <p:grpSpPr>
          <a:xfrm>
            <a:off x="5503431" y="2194801"/>
            <a:ext cx="789904" cy="680908"/>
            <a:chOff x="3955185" y="6024964"/>
            <a:chExt cx="592428" cy="510681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6AEC4DE-BBC9-B540-AB66-7501F3B0BF7E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4" name="TextBox 5">
              <a:extLst>
                <a:ext uri="{FF2B5EF4-FFF2-40B4-BE49-F238E27FC236}">
                  <a16:creationId xmlns:a16="http://schemas.microsoft.com/office/drawing/2014/main" id="{CC5B6814-A4AF-4948-A5A8-619DA9D06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TextBox 5">
            <a:extLst>
              <a:ext uri="{FF2B5EF4-FFF2-40B4-BE49-F238E27FC236}">
                <a16:creationId xmlns:a16="http://schemas.microsoft.com/office/drawing/2014/main" id="{AD14387F-532A-084E-AEFC-657EDB4D3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327" y="5738241"/>
            <a:ext cx="27342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_tradnl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Los Ramones II Norte</a:t>
            </a:r>
            <a:endParaRPr lang="es-ES_tradnl" altLang="en-US" b="1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5">
            <a:extLst>
              <a:ext uri="{FF2B5EF4-FFF2-40B4-BE49-F238E27FC236}">
                <a16:creationId xmlns:a16="http://schemas.microsoft.com/office/drawing/2014/main" id="{F16CA8BC-E449-294A-BCB3-E1717B0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104" y="7322386"/>
            <a:ext cx="28714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 </a:t>
            </a:r>
            <a:r>
              <a:rPr lang="es-ES" altLang="en-US" sz="1867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MMm3/día. 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de las obras de infraestructura más relevantes para el país en los últimos 40 años.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5">
            <a:extLst>
              <a:ext uri="{FF2B5EF4-FFF2-40B4-BE49-F238E27FC236}">
                <a16:creationId xmlns:a16="http://schemas.microsoft.com/office/drawing/2014/main" id="{A9C0E92A-67A7-374A-B819-6D12D00D7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6000" y="7322386"/>
            <a:ext cx="275251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tecnología permitió establecer un estándar ambiental único para este tipo de plantas y obtener la certificación LEED.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TextBox 5">
            <a:extLst>
              <a:ext uri="{FF2B5EF4-FFF2-40B4-BE49-F238E27FC236}">
                <a16:creationId xmlns:a16="http://schemas.microsoft.com/office/drawing/2014/main" id="{82CE9F02-91E6-A444-A84E-E511603D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8762" y="5758291"/>
            <a:ext cx="26743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Greenfield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Pesquería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TextBox 5">
            <a:extLst>
              <a:ext uri="{FF2B5EF4-FFF2-40B4-BE49-F238E27FC236}">
                <a16:creationId xmlns:a16="http://schemas.microsoft.com/office/drawing/2014/main" id="{37FBFC18-A2FA-FE47-AFF7-0FF082A4E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5664" y="7311693"/>
            <a:ext cx="2916532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Permite suministrar 1,000 millones de pies cúbicos de gas natural/ día a plantas de generación eléctrica y a otras industrias del estado.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extBox 5">
            <a:extLst>
              <a:ext uri="{FF2B5EF4-FFF2-40B4-BE49-F238E27FC236}">
                <a16:creationId xmlns:a16="http://schemas.microsoft.com/office/drawing/2014/main" id="{2EC0C5B9-ABDD-3C43-BE78-20F7F960B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8426" y="5747597"/>
            <a:ext cx="26743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Terminal de regasificación de LNG Costa Azul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F63D2-90E5-B24F-ADCA-EE3CB46882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6126" y="2651265"/>
            <a:ext cx="2685107" cy="210574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E4AF8DFD-86BE-0E44-8788-4DAE020366E7}"/>
              </a:ext>
            </a:extLst>
          </p:cNvPr>
          <p:cNvGrpSpPr/>
          <p:nvPr/>
        </p:nvGrpSpPr>
        <p:grpSpPr>
          <a:xfrm rot="10800000" flipH="1">
            <a:off x="12614934" y="2451169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112" name="Triangle 111">
              <a:extLst>
                <a:ext uri="{FF2B5EF4-FFF2-40B4-BE49-F238E27FC236}">
                  <a16:creationId xmlns:a16="http://schemas.microsoft.com/office/drawing/2014/main" id="{793C9958-52EC-C24A-A174-62D58FE7EBE0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11BCBA1-7442-1C42-80EF-63418A3C9B3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841E202-6CB4-3844-8F1D-34EAA564987A}"/>
              </a:ext>
            </a:extLst>
          </p:cNvPr>
          <p:cNvGrpSpPr/>
          <p:nvPr/>
        </p:nvGrpSpPr>
        <p:grpSpPr>
          <a:xfrm>
            <a:off x="14561877" y="2180029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C9106A7-5C31-0D45-B1D1-2B1D364AE75D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5DB5F135-8068-794D-B084-B980DF7FF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3BC8D1-9C44-844E-B122-C215F317515B}"/>
              </a:ext>
            </a:extLst>
          </p:cNvPr>
          <p:cNvGrpSpPr/>
          <p:nvPr/>
        </p:nvGrpSpPr>
        <p:grpSpPr>
          <a:xfrm>
            <a:off x="11568915" y="2200279"/>
            <a:ext cx="789904" cy="680908"/>
            <a:chOff x="3955185" y="6024964"/>
            <a:chExt cx="592428" cy="510681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00953B-A2CD-ED47-A87B-D2C6F49FF5D0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6" name="TextBox 5">
              <a:extLst>
                <a:ext uri="{FF2B5EF4-FFF2-40B4-BE49-F238E27FC236}">
                  <a16:creationId xmlns:a16="http://schemas.microsoft.com/office/drawing/2014/main" id="{CA3D78AE-AC9F-464F-AA0F-3DB9DD3EC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65004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59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D7EA6DD-504C-C24A-BE53-AB448A8C50E8}"/>
              </a:ext>
            </a:extLst>
          </p:cNvPr>
          <p:cNvSpPr/>
          <p:nvPr/>
        </p:nvSpPr>
        <p:spPr>
          <a:xfrm>
            <a:off x="6747735" y="6098645"/>
            <a:ext cx="9509853" cy="304535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9FD892-B6B9-7D46-926E-5C2A56F4931A}"/>
              </a:ext>
            </a:extLst>
          </p:cNvPr>
          <p:cNvSpPr/>
          <p:nvPr/>
        </p:nvSpPr>
        <p:spPr>
          <a:xfrm>
            <a:off x="0" y="6082746"/>
            <a:ext cx="6747735" cy="3061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3D995B-272F-8D47-A372-D1CA964769B1}"/>
              </a:ext>
            </a:extLst>
          </p:cNvPr>
          <p:cNvSpPr/>
          <p:nvPr/>
        </p:nvSpPr>
        <p:spPr>
          <a:xfrm>
            <a:off x="0" y="0"/>
            <a:ext cx="16257588" cy="3045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905F02-8195-A84F-AD70-8B0DB39FADC0}"/>
              </a:ext>
            </a:extLst>
          </p:cNvPr>
          <p:cNvSpPr/>
          <p:nvPr/>
        </p:nvSpPr>
        <p:spPr>
          <a:xfrm>
            <a:off x="11502708" y="0"/>
            <a:ext cx="4754880" cy="308145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EBC268-C998-154E-8B69-6040B24A9595}"/>
              </a:ext>
            </a:extLst>
          </p:cNvPr>
          <p:cNvSpPr/>
          <p:nvPr/>
        </p:nvSpPr>
        <p:spPr>
          <a:xfrm>
            <a:off x="6747735" y="0"/>
            <a:ext cx="4754973" cy="3045356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E998E8-8B7D-014C-B02D-1953C0F0F321}"/>
              </a:ext>
            </a:extLst>
          </p:cNvPr>
          <p:cNvSpPr/>
          <p:nvPr/>
        </p:nvSpPr>
        <p:spPr>
          <a:xfrm>
            <a:off x="0" y="3050645"/>
            <a:ext cx="16257587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8443" name="TextBox 6">
            <a:extLst>
              <a:ext uri="{FF2B5EF4-FFF2-40B4-BE49-F238E27FC236}">
                <a16:creationId xmlns:a16="http://schemas.microsoft.com/office/drawing/2014/main" id="{28F8512C-21A9-234C-960B-E43CE7A2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794" y="625069"/>
            <a:ext cx="21399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  <a:t>Sistema Único Integrado </a:t>
            </a:r>
            <a:b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  <a:t>de Gestión</a:t>
            </a:r>
          </a:p>
        </p:txBody>
      </p:sp>
      <p:sp>
        <p:nvSpPr>
          <p:cNvPr id="18444" name="TextBox 6">
            <a:extLst>
              <a:ext uri="{FF2B5EF4-FFF2-40B4-BE49-F238E27FC236}">
                <a16:creationId xmlns:a16="http://schemas.microsoft.com/office/drawing/2014/main" id="{0E24E4F3-F6CA-6C46-9620-98B3FADE7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796" y="2100121"/>
            <a:ext cx="32453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  <a:t>Programas de protección ambiental </a:t>
            </a:r>
            <a:b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  <a:t>y soluciones técnicas para la sustentabilidad </a:t>
            </a:r>
          </a:p>
        </p:txBody>
      </p:sp>
      <p:sp>
        <p:nvSpPr>
          <p:cNvPr id="18445" name="TextBox 6">
            <a:extLst>
              <a:ext uri="{FF2B5EF4-FFF2-40B4-BE49-F238E27FC236}">
                <a16:creationId xmlns:a16="http://schemas.microsoft.com/office/drawing/2014/main" id="{56ABD2BB-AACE-2A4E-9435-0EBF43FFE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794" y="1361404"/>
            <a:ext cx="30015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chemeClr val="accent1"/>
              </a:buClr>
              <a:buFont typeface="Wingdings" pitchFamily="2" charset="2"/>
              <a:buNone/>
            </a:pPr>
            <a:r>
              <a:rPr lang="es-419" altLang="en-US" sz="1400">
                <a:solidFill>
                  <a:schemeClr val="bg1"/>
                </a:solidFill>
                <a:cs typeface="Calibri" panose="020F0502020204030204" pitchFamily="34" charset="0"/>
              </a:rPr>
              <a:t>Objetivo de cero desvío mediante liderazgo </a:t>
            </a:r>
            <a:r>
              <a:rPr lang="es-419" altLang="en-US" sz="1400" b="1">
                <a:solidFill>
                  <a:schemeClr val="bg1"/>
                </a:solidFill>
                <a:cs typeface="Calibri" panose="020F0502020204030204" pitchFamily="34" charset="0"/>
              </a:rPr>
              <a:t>activo </a:t>
            </a:r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5" y="617522"/>
            <a:ext cx="5371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Gestión Preventiva</a:t>
            </a:r>
            <a:endParaRPr lang="es-419" sz="4000" b="1" kern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3B9B61-43F7-AD4D-9912-1806E3C5B4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597" y="2055225"/>
            <a:ext cx="379319" cy="653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B93977-60AE-4D41-9884-4050584DC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914" y="1366402"/>
            <a:ext cx="484684" cy="442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C02360-8BCB-334A-BE5C-EA4E0366C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841" y="608284"/>
            <a:ext cx="526831" cy="526831"/>
          </a:xfrm>
          <a:prstGeom prst="rect">
            <a:avLst/>
          </a:prstGeom>
        </p:spPr>
      </p:pic>
      <p:sp>
        <p:nvSpPr>
          <p:cNvPr id="39" name="CuadroTexto 78">
            <a:extLst>
              <a:ext uri="{FF2B5EF4-FFF2-40B4-BE49-F238E27FC236}">
                <a16:creationId xmlns:a16="http://schemas.microsoft.com/office/drawing/2014/main" id="{A7048C37-A016-DA45-9152-6E6AA24878D6}"/>
              </a:ext>
            </a:extLst>
          </p:cNvPr>
          <p:cNvSpPr txBox="1"/>
          <p:nvPr/>
        </p:nvSpPr>
        <p:spPr>
          <a:xfrm>
            <a:off x="877544" y="7088775"/>
            <a:ext cx="687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Comprometidos con la sustentabilidad </a:t>
            </a:r>
            <a:r>
              <a:rPr lang="es-419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en</a:t>
            </a:r>
            <a:br>
              <a:rPr lang="es-419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419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calidad, medioambiente, salud y seguridad</a:t>
            </a:r>
            <a:endParaRPr lang="es-419" kern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19890073-4ED7-AF49-9FE4-5AA3BE458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21" y="6548062"/>
            <a:ext cx="9348185" cy="38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Velamos por la seguridad </a:t>
            </a:r>
            <a: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  <a:t>de las personas y del ambiente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0741D173-5ABF-514D-9738-09BAE0110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733" y="7138048"/>
            <a:ext cx="9348185" cy="77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Promovemos la estandarización y previsibilidad de los procesos</a:t>
            </a:r>
            <a: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  <a:t>, logrando productos y servicios eficientes, mediante la capitalización de la </a:t>
            </a:r>
            <a:r>
              <a:rPr lang="es-419" altLang="en-US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del Conocimiento</a:t>
            </a:r>
            <a:endParaRPr lang="es-419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1219170">
              <a:spcBef>
                <a:spcPct val="0"/>
              </a:spcBef>
              <a:buSzTx/>
              <a:buNone/>
            </a:pPr>
            <a:b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419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7">
            <a:extLst>
              <a:ext uri="{FF2B5EF4-FFF2-40B4-BE49-F238E27FC236}">
                <a16:creationId xmlns:a16="http://schemas.microsoft.com/office/drawing/2014/main" id="{81CCA8A4-AF67-B64E-9836-6C6A57CBD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064" y="7952371"/>
            <a:ext cx="9348185" cy="77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</a:pPr>
            <a:r>
              <a:rPr lang="es-419" altLang="en-US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Responsabilidad social </a:t>
            </a:r>
            <a: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  <a:t>en todas nuestras operaciones, promoviendo el </a:t>
            </a:r>
            <a:r>
              <a:rPr lang="es-419" altLang="en-US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desarrollo sostenible </a:t>
            </a:r>
            <a: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  <a:t>y respetando las comunidades donde interactuamos.</a:t>
            </a:r>
          </a:p>
          <a:p>
            <a:pPr marL="0" indent="0" defTabSz="1219170">
              <a:spcBef>
                <a:spcPct val="0"/>
              </a:spcBef>
              <a:buSzTx/>
              <a:buNone/>
            </a:pPr>
            <a:br>
              <a:rPr lang="es-419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419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7">
            <a:extLst>
              <a:ext uri="{FF2B5EF4-FFF2-40B4-BE49-F238E27FC236}">
                <a16:creationId xmlns:a16="http://schemas.microsoft.com/office/drawing/2014/main" id="{E64212C4-300E-0341-BCC7-18BA051C0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97" y="8341810"/>
            <a:ext cx="9348185" cy="38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170">
              <a:spcBef>
                <a:spcPct val="0"/>
              </a:spcBef>
              <a:buSzTx/>
              <a:buNone/>
            </a:pPr>
            <a:endParaRPr lang="es-419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uadroTexto 78">
            <a:extLst>
              <a:ext uri="{FF2B5EF4-FFF2-40B4-BE49-F238E27FC236}">
                <a16:creationId xmlns:a16="http://schemas.microsoft.com/office/drawing/2014/main" id="{BCB322DC-F211-1446-AE46-6CEC98D479EE}"/>
              </a:ext>
            </a:extLst>
          </p:cNvPr>
          <p:cNvSpPr txBox="1"/>
          <p:nvPr/>
        </p:nvSpPr>
        <p:spPr>
          <a:xfrm>
            <a:off x="1020801" y="4161416"/>
            <a:ext cx="2062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Manual </a:t>
            </a:r>
            <a:b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de Gestión</a:t>
            </a:r>
            <a:endParaRPr lang="es-419" kern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adroTexto 78">
            <a:extLst>
              <a:ext uri="{FF2B5EF4-FFF2-40B4-BE49-F238E27FC236}">
                <a16:creationId xmlns:a16="http://schemas.microsoft.com/office/drawing/2014/main" id="{DD4D7C96-19C5-3247-A804-C1B0BCC21D64}"/>
              </a:ext>
            </a:extLst>
          </p:cNvPr>
          <p:cNvSpPr txBox="1"/>
          <p:nvPr/>
        </p:nvSpPr>
        <p:spPr>
          <a:xfrm>
            <a:off x="2944681" y="4161416"/>
            <a:ext cx="2062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Política</a:t>
            </a:r>
            <a:b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de Gestión</a:t>
            </a:r>
            <a:endParaRPr lang="es-419" kern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CuadroTexto 78">
            <a:extLst>
              <a:ext uri="{FF2B5EF4-FFF2-40B4-BE49-F238E27FC236}">
                <a16:creationId xmlns:a16="http://schemas.microsoft.com/office/drawing/2014/main" id="{144DA0F6-ACA8-2F41-81F9-EC7EDBB0CBD7}"/>
              </a:ext>
            </a:extLst>
          </p:cNvPr>
          <p:cNvSpPr txBox="1"/>
          <p:nvPr/>
        </p:nvSpPr>
        <p:spPr>
          <a:xfrm>
            <a:off x="4830072" y="4161416"/>
            <a:ext cx="260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Plan de Gestión</a:t>
            </a:r>
          </a:p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Preventiva</a:t>
            </a:r>
            <a:endParaRPr lang="es-419" kern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CuadroTexto 78">
            <a:extLst>
              <a:ext uri="{FF2B5EF4-FFF2-40B4-BE49-F238E27FC236}">
                <a16:creationId xmlns:a16="http://schemas.microsoft.com/office/drawing/2014/main" id="{D84E8EA9-DCCC-8F4C-9CC6-3519C6356E6F}"/>
              </a:ext>
            </a:extLst>
          </p:cNvPr>
          <p:cNvSpPr txBox="1"/>
          <p:nvPr/>
        </p:nvSpPr>
        <p:spPr>
          <a:xfrm>
            <a:off x="7302928" y="4161416"/>
            <a:ext cx="245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Implementación</a:t>
            </a:r>
          </a:p>
        </p:txBody>
      </p:sp>
      <p:sp>
        <p:nvSpPr>
          <p:cNvPr id="59" name="CuadroTexto 78">
            <a:extLst>
              <a:ext uri="{FF2B5EF4-FFF2-40B4-BE49-F238E27FC236}">
                <a16:creationId xmlns:a16="http://schemas.microsoft.com/office/drawing/2014/main" id="{5EC13F41-AC96-C94A-A2FC-352310BFFA6A}"/>
              </a:ext>
            </a:extLst>
          </p:cNvPr>
          <p:cNvSpPr txBox="1"/>
          <p:nvPr/>
        </p:nvSpPr>
        <p:spPr>
          <a:xfrm>
            <a:off x="9821221" y="4161416"/>
            <a:ext cx="330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Auditorías, Inspecciones y Monitoreo</a:t>
            </a:r>
          </a:p>
        </p:txBody>
      </p:sp>
      <p:sp>
        <p:nvSpPr>
          <p:cNvPr id="60" name="CuadroTexto 78">
            <a:extLst>
              <a:ext uri="{FF2B5EF4-FFF2-40B4-BE49-F238E27FC236}">
                <a16:creationId xmlns:a16="http://schemas.microsoft.com/office/drawing/2014/main" id="{4AEB7B2A-59F1-8748-B0F9-F86823FDDEB1}"/>
              </a:ext>
            </a:extLst>
          </p:cNvPr>
          <p:cNvSpPr txBox="1"/>
          <p:nvPr/>
        </p:nvSpPr>
        <p:spPr>
          <a:xfrm>
            <a:off x="13341995" y="4161416"/>
            <a:ext cx="2453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Revisión</a:t>
            </a:r>
          </a:p>
          <a:p>
            <a:pPr defTabSz="1219170">
              <a:defRPr/>
            </a:pPr>
            <a:r>
              <a:rPr lang="es-419" ker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y mejora continua</a:t>
            </a:r>
          </a:p>
        </p:txBody>
      </p:sp>
      <p:sp>
        <p:nvSpPr>
          <p:cNvPr id="69" name="TextBox 23">
            <a:extLst>
              <a:ext uri="{FF2B5EF4-FFF2-40B4-BE49-F238E27FC236}">
                <a16:creationId xmlns:a16="http://schemas.microsoft.com/office/drawing/2014/main" id="{28206E7A-6C8B-6A44-BAB8-4FC45B17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2230" y="992599"/>
            <a:ext cx="2032000" cy="430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es-419" altLang="en-US" sz="146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de Calidad</a:t>
            </a:r>
            <a:br>
              <a:rPr lang="es-419" altLang="en-US" sz="146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9001:2015 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172DE295-EC2E-0544-A15E-339205927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7942" y="526350"/>
            <a:ext cx="2034117" cy="3693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  <a:defRPr/>
            </a:pPr>
            <a:r>
              <a:rPr lang="es-419" altLang="en-US" b="1">
                <a:solidFill>
                  <a:srgbClr val="8DC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Certificaciones</a:t>
            </a:r>
          </a:p>
        </p:txBody>
      </p:sp>
      <p:sp>
        <p:nvSpPr>
          <p:cNvPr id="71" name="TextBox 23">
            <a:extLst>
              <a:ext uri="{FF2B5EF4-FFF2-40B4-BE49-F238E27FC236}">
                <a16:creationId xmlns:a16="http://schemas.microsoft.com/office/drawing/2014/main" id="{85CAA2BB-8597-5B4B-A7A2-42FFF5885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6463" y="1598080"/>
            <a:ext cx="2032000" cy="430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es-419" altLang="en-US" sz="146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Ambiental</a:t>
            </a:r>
            <a:br>
              <a:rPr lang="es-419" altLang="en-US" sz="1467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14001:2015</a:t>
            </a:r>
          </a:p>
        </p:txBody>
      </p:sp>
      <p:sp>
        <p:nvSpPr>
          <p:cNvPr id="72" name="TextBox 23">
            <a:extLst>
              <a:ext uri="{FF2B5EF4-FFF2-40B4-BE49-F238E27FC236}">
                <a16:creationId xmlns:a16="http://schemas.microsoft.com/office/drawing/2014/main" id="{97BB25BF-7EFB-8E45-A99E-BD8055037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2230" y="2203560"/>
            <a:ext cx="3441066" cy="6153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es-419" altLang="en-US" sz="13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de Salud Ocupacional </a:t>
            </a:r>
            <a:br>
              <a:rPr lang="es-419" altLang="en-US" sz="13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3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Seguridad en el Trabajo</a:t>
            </a:r>
          </a:p>
          <a:p>
            <a:pPr marL="0" indent="0">
              <a:spcBef>
                <a:spcPct val="0"/>
              </a:spcBef>
              <a:buSzTx/>
              <a:buNone/>
              <a:defRPr/>
            </a:pPr>
            <a:r>
              <a:rPr lang="es-419" altLang="en-US" sz="13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 45001:2018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3CBECE9-244A-4B48-BD52-830CAEE09A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354" y="1022873"/>
            <a:ext cx="363390" cy="3633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2663D8-B650-A54F-B262-AC1253BA92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354" y="1634532"/>
            <a:ext cx="363390" cy="36339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251AF3A-802D-A242-8203-9688FEF308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354" y="2233835"/>
            <a:ext cx="363390" cy="36339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7674018-BF36-EF43-88C7-6B03F9D311CB}"/>
              </a:ext>
            </a:extLst>
          </p:cNvPr>
          <p:cNvCxnSpPr>
            <a:cxnSpLocks/>
          </p:cNvCxnSpPr>
          <p:nvPr/>
        </p:nvCxnSpPr>
        <p:spPr>
          <a:xfrm>
            <a:off x="1113488" y="5154248"/>
            <a:ext cx="141338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1BA9A7-2DC6-A24A-B281-E5BD4AEFA4B1}"/>
              </a:ext>
            </a:extLst>
          </p:cNvPr>
          <p:cNvCxnSpPr>
            <a:cxnSpLocks/>
          </p:cNvCxnSpPr>
          <p:nvPr/>
        </p:nvCxnSpPr>
        <p:spPr>
          <a:xfrm>
            <a:off x="3049136" y="5154248"/>
            <a:ext cx="137303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DC07371-A823-BD46-A5D4-90E6C9B5F1A2}"/>
              </a:ext>
            </a:extLst>
          </p:cNvPr>
          <p:cNvCxnSpPr>
            <a:cxnSpLocks/>
          </p:cNvCxnSpPr>
          <p:nvPr/>
        </p:nvCxnSpPr>
        <p:spPr>
          <a:xfrm>
            <a:off x="4933572" y="5154248"/>
            <a:ext cx="199160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D541AD-6AC2-914B-B17E-E6C8C38B5AE2}"/>
              </a:ext>
            </a:extLst>
          </p:cNvPr>
          <p:cNvCxnSpPr>
            <a:cxnSpLocks/>
          </p:cNvCxnSpPr>
          <p:nvPr/>
        </p:nvCxnSpPr>
        <p:spPr>
          <a:xfrm>
            <a:off x="7384579" y="5154248"/>
            <a:ext cx="208573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9E06D5-2757-8B43-84C0-2F2945C6EBDD}"/>
              </a:ext>
            </a:extLst>
          </p:cNvPr>
          <p:cNvCxnSpPr>
            <a:cxnSpLocks/>
          </p:cNvCxnSpPr>
          <p:nvPr/>
        </p:nvCxnSpPr>
        <p:spPr>
          <a:xfrm>
            <a:off x="9927731" y="5154248"/>
            <a:ext cx="3053923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6D183D-54EB-E343-8EEE-EB8173EAF6DC}"/>
              </a:ext>
            </a:extLst>
          </p:cNvPr>
          <p:cNvCxnSpPr>
            <a:cxnSpLocks/>
          </p:cNvCxnSpPr>
          <p:nvPr/>
        </p:nvCxnSpPr>
        <p:spPr>
          <a:xfrm>
            <a:off x="13401627" y="5154248"/>
            <a:ext cx="230166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180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DFE47CB-DE04-D045-8560-E40525CAA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02" y="2601126"/>
            <a:ext cx="2666629" cy="2151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A994F-696C-E34F-9F76-795C030D5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667" y="2550450"/>
            <a:ext cx="2716063" cy="2202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CE2C5-1E33-D74C-8CE9-1BAA91430B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772" y="2628049"/>
            <a:ext cx="2644017" cy="2132259"/>
          </a:xfrm>
          <a:prstGeom prst="rect">
            <a:avLst/>
          </a:prstGeom>
        </p:spPr>
      </p:pic>
      <p:pic>
        <p:nvPicPr>
          <p:cNvPr id="109" name="Picture 6" descr="Camisea">
            <a:extLst>
              <a:ext uri="{FF2B5EF4-FFF2-40B4-BE49-F238E27FC236}">
                <a16:creationId xmlns:a16="http://schemas.microsoft.com/office/drawing/2014/main" id="{A17257FE-D91C-A249-88CD-06D1214C6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3107" y="2659230"/>
            <a:ext cx="2679032" cy="21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1E0A2-2E07-9B43-9797-C6211B974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8414" y="2638323"/>
            <a:ext cx="2651489" cy="2133229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4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ES_tradnl" altLang="en-US" sz="4800" b="1" dirty="0">
                <a:solidFill>
                  <a:srgbClr val="706F73">
                    <a:lumMod val="50000"/>
                  </a:srgbClr>
                </a:solidFill>
                <a:latin typeface="Calibri"/>
              </a:rPr>
              <a:t>Proyectos destacados en Perú</a:t>
            </a:r>
            <a:endParaRPr lang="es-ES_tradnl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5" y="7133494"/>
            <a:ext cx="2546563" cy="94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 de cobre a 4.700 msnm que produce </a:t>
            </a:r>
            <a:r>
              <a:rPr lang="en-US" sz="2133" b="1" dirty="0">
                <a:solidFill>
                  <a:schemeClr val="accent5"/>
                </a:solidFill>
              </a:rPr>
              <a:t>1.838 </a:t>
            </a:r>
            <a:r>
              <a:rPr lang="en-US" sz="2133" b="1" dirty="0" err="1">
                <a:solidFill>
                  <a:schemeClr val="accent5"/>
                </a:solidFill>
              </a:rPr>
              <a:t>tn</a:t>
            </a:r>
            <a:r>
              <a:rPr lang="en-US" sz="2133" b="1" dirty="0">
                <a:solidFill>
                  <a:schemeClr val="accent5"/>
                </a:solidFill>
              </a:rPr>
              <a:t>/</a:t>
            </a:r>
            <a:r>
              <a:rPr lang="en-US" sz="2133" b="1" dirty="0" err="1">
                <a:solidFill>
                  <a:schemeClr val="accent5"/>
                </a:solidFill>
              </a:rPr>
              <a:t>dia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74" y="5517883"/>
            <a:ext cx="2674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Mina Toromocho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7327" y="5583694"/>
            <a:ext cx="23217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Oleoducto Norperuano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7326" y="7127766"/>
            <a:ext cx="232171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el primer ducto de hidrocarburos en  la historia del Perú que completamos en 1976.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16394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38914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15071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1957948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170160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170160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170160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170160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170160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6854155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6854155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6854155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6854155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6854155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129">
            <a:extLst>
              <a:ext uri="{FF2B5EF4-FFF2-40B4-BE49-F238E27FC236}">
                <a16:creationId xmlns:a16="http://schemas.microsoft.com/office/drawing/2014/main" id="{9226C222-7079-984C-95D9-BF5B2A418F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521" y="704970"/>
            <a:ext cx="1362675" cy="340669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390510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12254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9FFE96-9012-2F41-8D81-0F721D0E5C35}"/>
              </a:ext>
            </a:extLst>
          </p:cNvPr>
          <p:cNvGrpSpPr/>
          <p:nvPr/>
        </p:nvGrpSpPr>
        <p:grpSpPr>
          <a:xfrm>
            <a:off x="2577029" y="2137917"/>
            <a:ext cx="789904" cy="680908"/>
            <a:chOff x="3955185" y="6024964"/>
            <a:chExt cx="592428" cy="51068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3A76D1-2A63-6245-94E1-6A64C826811A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BE7125CA-4E5E-2040-8C2B-C2F8CC02F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FDC914-C89F-2A4E-9369-4BCDA7AEEE53}"/>
              </a:ext>
            </a:extLst>
          </p:cNvPr>
          <p:cNvGrpSpPr/>
          <p:nvPr/>
        </p:nvGrpSpPr>
        <p:grpSpPr>
          <a:xfrm>
            <a:off x="14578155" y="2126270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1ED75F6-B9CC-AB49-94A5-863B640E1C34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7E779A33-BBCA-CE49-9B5C-B836508DB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D07E5ED-2099-DA49-9DA4-96221D173280}"/>
              </a:ext>
            </a:extLst>
          </p:cNvPr>
          <p:cNvGrpSpPr/>
          <p:nvPr/>
        </p:nvGrpSpPr>
        <p:grpSpPr>
          <a:xfrm>
            <a:off x="5508553" y="2157750"/>
            <a:ext cx="789904" cy="680908"/>
            <a:chOff x="3955185" y="6024964"/>
            <a:chExt cx="592428" cy="510681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693DED4-F345-614A-9EE3-03253E9F9E67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6" name="TextBox 5">
              <a:extLst>
                <a:ext uri="{FF2B5EF4-FFF2-40B4-BE49-F238E27FC236}">
                  <a16:creationId xmlns:a16="http://schemas.microsoft.com/office/drawing/2014/main" id="{C89DCB6E-9C41-DD45-AD5D-26EB61C0AD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TextBox 5">
            <a:extLst>
              <a:ext uri="{FF2B5EF4-FFF2-40B4-BE49-F238E27FC236}">
                <a16:creationId xmlns:a16="http://schemas.microsoft.com/office/drawing/2014/main" id="{7818426D-3842-4944-8A44-6A9EBFE45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800" y="7137107"/>
            <a:ext cx="254818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proyecto de energía (520 MW) aportó 1,5 millones de horas seguras en la construcción de la planta.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5">
            <a:extLst>
              <a:ext uri="{FF2B5EF4-FFF2-40B4-BE49-F238E27FC236}">
                <a16:creationId xmlns:a16="http://schemas.microsoft.com/office/drawing/2014/main" id="{58FC6493-D3C5-5F46-A8FA-29FC383D3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252" y="5532191"/>
            <a:ext cx="2674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Fenix</a:t>
            </a: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TextBox 5">
            <a:extLst>
              <a:ext uri="{FF2B5EF4-FFF2-40B4-BE49-F238E27FC236}">
                <a16:creationId xmlns:a16="http://schemas.microsoft.com/office/drawing/2014/main" id="{8FF75585-DD98-A446-A391-94824359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569" y="7127765"/>
            <a:ext cx="268816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1er. proyecto de Meca- 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nismo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Desarrollo Limpio de Latinoamérica en el sector </a:t>
            </a:r>
            <a:r>
              <a:rPr lang="es-ES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upstream</a:t>
            </a:r>
            <a:r>
              <a:rPr lang="es-E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O&amp;G, reduciendo las emisiones de CO2.</a:t>
            </a:r>
            <a:endParaRPr lang="es-ES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5">
            <a:extLst>
              <a:ext uri="{FF2B5EF4-FFF2-40B4-BE49-F238E27FC236}">
                <a16:creationId xmlns:a16="http://schemas.microsoft.com/office/drawing/2014/main" id="{9D19D775-5E58-7A42-8DAD-A32B4271D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632" y="5512155"/>
            <a:ext cx="268742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EPC 30 - Estación Compresora Malvinas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E04EBE7-30F6-A84C-AB59-4A85F6C39B44}"/>
              </a:ext>
            </a:extLst>
          </p:cNvPr>
          <p:cNvGrpSpPr/>
          <p:nvPr/>
        </p:nvGrpSpPr>
        <p:grpSpPr>
          <a:xfrm>
            <a:off x="8545374" y="2160614"/>
            <a:ext cx="789904" cy="680908"/>
            <a:chOff x="3955185" y="6024964"/>
            <a:chExt cx="592428" cy="51068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F32CAC5-7F3D-0341-AD59-7F19F435F092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0" name="TextBox 5">
              <a:extLst>
                <a:ext uri="{FF2B5EF4-FFF2-40B4-BE49-F238E27FC236}">
                  <a16:creationId xmlns:a16="http://schemas.microsoft.com/office/drawing/2014/main" id="{2FA28379-1D4E-FD47-8CCD-937C05D2C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TextBox 5">
            <a:extLst>
              <a:ext uri="{FF2B5EF4-FFF2-40B4-BE49-F238E27FC236}">
                <a16:creationId xmlns:a16="http://schemas.microsoft.com/office/drawing/2014/main" id="{BF68D5E7-0AEE-1C42-B306-1B1011EF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143" y="5566521"/>
            <a:ext cx="25228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ES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Gasoducto y ducto de líquidos de gas Camisea</a:t>
            </a:r>
            <a:endParaRPr lang="es-ES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5">
            <a:extLst>
              <a:ext uri="{FF2B5EF4-FFF2-40B4-BE49-F238E27FC236}">
                <a16:creationId xmlns:a16="http://schemas.microsoft.com/office/drawing/2014/main" id="{9703D858-75C2-6F40-89B0-C399517F0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467" y="7137107"/>
            <a:ext cx="260361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ES" altLang="en-US" sz="2000" dirty="0"/>
              <a:t>En sus más de 700 km, trabajaron 12.000 personas en el pico de la obra, a través de toda la geografía peruana (selva, sierra y costa).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78CD982-3AEE-D14A-86BE-553046A979B1}"/>
              </a:ext>
            </a:extLst>
          </p:cNvPr>
          <p:cNvGrpSpPr/>
          <p:nvPr/>
        </p:nvGrpSpPr>
        <p:grpSpPr>
          <a:xfrm>
            <a:off x="11568330" y="2217544"/>
            <a:ext cx="789904" cy="680908"/>
            <a:chOff x="5563783" y="6334220"/>
            <a:chExt cx="592428" cy="510681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D63AF69-E556-0244-9935-E5583EE70654}"/>
                </a:ext>
              </a:extLst>
            </p:cNvPr>
            <p:cNvSpPr/>
            <p:nvPr/>
          </p:nvSpPr>
          <p:spPr>
            <a:xfrm>
              <a:off x="5592113" y="6334220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2" name="TextBox 5">
              <a:extLst>
                <a:ext uri="{FF2B5EF4-FFF2-40B4-BE49-F238E27FC236}">
                  <a16:creationId xmlns:a16="http://schemas.microsoft.com/office/drawing/2014/main" id="{52496BF4-412F-0B43-8BCF-CAD9DEB43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3783" y="6386057"/>
              <a:ext cx="5924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EPC + O&amp;M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918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80510678-48A7-A341-A3BB-9A1F4E7BA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98" y="2602653"/>
            <a:ext cx="2655145" cy="2474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3841" y="2636958"/>
            <a:ext cx="2640116" cy="2425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6"/>
          <a:stretch/>
        </p:blipFill>
        <p:spPr>
          <a:xfrm>
            <a:off x="9610053" y="2640970"/>
            <a:ext cx="2653844" cy="2421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400" y="2609702"/>
            <a:ext cx="2658773" cy="2452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598" y="2636957"/>
            <a:ext cx="2656840" cy="2439955"/>
          </a:xfrm>
          <a:prstGeom prst="rect">
            <a:avLst/>
          </a:prstGeom>
        </p:spPr>
      </p:pic>
      <p:sp>
        <p:nvSpPr>
          <p:cNvPr id="2" name="CuadroTexto 78">
            <a:extLst>
              <a:ext uri="{FF2B5EF4-FFF2-40B4-BE49-F238E27FC236}">
                <a16:creationId xmlns:a16="http://schemas.microsoft.com/office/drawing/2014/main" id="{5870E1AB-8BA3-E243-8941-3ADB4036F303}"/>
              </a:ext>
            </a:extLst>
          </p:cNvPr>
          <p:cNvSpPr txBox="1"/>
          <p:nvPr/>
        </p:nvSpPr>
        <p:spPr>
          <a:xfrm>
            <a:off x="486467" y="426074"/>
            <a:ext cx="1180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68">
              <a:defRPr/>
            </a:pPr>
            <a:r>
              <a:rPr lang="es-AR" altLang="en-US" sz="4800" b="1" dirty="0">
                <a:solidFill>
                  <a:srgbClr val="706F73">
                    <a:lumMod val="50000"/>
                  </a:srgbClr>
                </a:solidFill>
              </a:rPr>
              <a:t>Proyectos principales</a:t>
            </a:r>
            <a:r>
              <a:rPr lang="en-US" altLang="en-US" sz="4800" b="1" dirty="0">
                <a:solidFill>
                  <a:srgbClr val="706F73">
                    <a:lumMod val="50000"/>
                  </a:srgbClr>
                </a:solidFill>
              </a:rPr>
              <a:t>: Italia</a:t>
            </a:r>
            <a:endParaRPr lang="en-US" altLang="en-US" sz="4800" dirty="0">
              <a:solidFill>
                <a:srgbClr val="706F73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901223FB-1A01-1A4C-9E24-B9E297E02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63" y="6814385"/>
            <a:ext cx="268285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Servicios de FEED y PMC para una terminal de 32,000 m3 de SS GNL para </a:t>
            </a:r>
            <a:r>
              <a:rPr lang="es-AR" altLang="en-US" sz="2000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bunkering</a:t>
            </a: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carga de camiones.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450CC7D-73C1-D744-A462-C6C36EFD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1" y="5372304"/>
            <a:ext cx="27180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Porto Marghera Terminal GNL de pequeña escala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A1D6DED3-B9E5-014E-BCA8-7D4045E2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5" y="5497834"/>
            <a:ext cx="26773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Dalmine</a:t>
            </a:r>
            <a:r>
              <a:rPr lang="es-A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emisiones cero</a:t>
            </a:r>
            <a:endParaRPr lang="es-AR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0D362789-5500-B441-B608-01B471B22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154" y="6808657"/>
            <a:ext cx="315147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Servicios de ingeniería para el reemplazo programado de gas natural por hidrógeno “verde” para reducir las emisiones de CO2 para el horno de arco eléctrico y el laminador.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2B1F26-DA7C-5A48-8C27-82138C4E760E}"/>
              </a:ext>
            </a:extLst>
          </p:cNvPr>
          <p:cNvGrpSpPr/>
          <p:nvPr/>
        </p:nvGrpSpPr>
        <p:grpSpPr>
          <a:xfrm rot="10800000" flipH="1">
            <a:off x="6572225" y="2416394"/>
            <a:ext cx="2665485" cy="217700"/>
            <a:chOff x="640343" y="4727090"/>
            <a:chExt cx="2665746" cy="217721"/>
          </a:xfrm>
          <a:solidFill>
            <a:schemeClr val="tx2"/>
          </a:solidFill>
        </p:grpSpPr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0302F786-D294-D543-AFE5-93E7B02B6F3A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CCD865D-2160-9949-9F22-182B868AF1E5}"/>
                </a:ext>
              </a:extLst>
            </p:cNvPr>
            <p:cNvSpPr/>
            <p:nvPr/>
          </p:nvSpPr>
          <p:spPr>
            <a:xfrm>
              <a:off x="640995" y="4727090"/>
              <a:ext cx="2665094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C826C4-74B3-D841-A59B-B102C96FA031}"/>
              </a:ext>
            </a:extLst>
          </p:cNvPr>
          <p:cNvGrpSpPr/>
          <p:nvPr/>
        </p:nvGrpSpPr>
        <p:grpSpPr>
          <a:xfrm rot="10800000" flipH="1">
            <a:off x="9620003" y="2438914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E2A95D3D-29A7-6844-B998-EE3D20ADBFE7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43D44D-A2EA-D44F-AD4D-FC457DE5B295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12113A-D328-7341-922F-5930208E9E7D}"/>
              </a:ext>
            </a:extLst>
          </p:cNvPr>
          <p:cNvGrpSpPr/>
          <p:nvPr/>
        </p:nvGrpSpPr>
        <p:grpSpPr>
          <a:xfrm rot="10800000" flipH="1">
            <a:off x="12626125" y="2415071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7D07C385-0FC0-7049-9D17-F33EF62CD0D7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592EF07-4CCE-304E-89A3-3ABDBC730004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7106CA-28D6-1C44-A76D-5628A0A30CD8}"/>
              </a:ext>
            </a:extLst>
          </p:cNvPr>
          <p:cNvGrpSpPr/>
          <p:nvPr/>
        </p:nvGrpSpPr>
        <p:grpSpPr>
          <a:xfrm>
            <a:off x="636620" y="1957948"/>
            <a:ext cx="14895577" cy="1483"/>
            <a:chOff x="635887" y="2242554"/>
            <a:chExt cx="14897032" cy="14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561AC07-3493-004D-B4DF-58611E706596}"/>
                </a:ext>
              </a:extLst>
            </p:cNvPr>
            <p:cNvCxnSpPr>
              <a:cxnSpLocks/>
            </p:cNvCxnSpPr>
            <p:nvPr/>
          </p:nvCxnSpPr>
          <p:spPr>
            <a:xfrm>
              <a:off x="640995" y="2242554"/>
              <a:ext cx="14891924" cy="0"/>
            </a:xfrm>
            <a:prstGeom prst="line">
              <a:avLst/>
            </a:prstGeom>
            <a:ln w="508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405208B-C73C-C649-884E-A66FF92FF959}"/>
                </a:ext>
              </a:extLst>
            </p:cNvPr>
            <p:cNvCxnSpPr>
              <a:cxnSpLocks/>
            </p:cNvCxnSpPr>
            <p:nvPr/>
          </p:nvCxnSpPr>
          <p:spPr>
            <a:xfrm>
              <a:off x="635887" y="2244037"/>
              <a:ext cx="2923020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FF3F6F-3791-EA4A-9BCC-F448AD1792E6}"/>
                </a:ext>
              </a:extLst>
            </p:cNvPr>
            <p:cNvCxnSpPr>
              <a:cxnSpLocks/>
            </p:cNvCxnSpPr>
            <p:nvPr/>
          </p:nvCxnSpPr>
          <p:spPr>
            <a:xfrm>
              <a:off x="6499016" y="2244037"/>
              <a:ext cx="3042966" cy="0"/>
            </a:xfrm>
            <a:prstGeom prst="line">
              <a:avLst/>
            </a:prstGeom>
            <a:ln w="508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6804651-6121-5849-B5F4-10721528AF29}"/>
                </a:ext>
              </a:extLst>
            </p:cNvPr>
            <p:cNvCxnSpPr>
              <a:cxnSpLocks/>
            </p:cNvCxnSpPr>
            <p:nvPr/>
          </p:nvCxnSpPr>
          <p:spPr>
            <a:xfrm>
              <a:off x="9548462" y="2244037"/>
              <a:ext cx="2900474" cy="0"/>
            </a:xfrm>
            <a:prstGeom prst="line">
              <a:avLst/>
            </a:prstGeom>
            <a:ln w="50800">
              <a:solidFill>
                <a:schemeClr val="accent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F55FFCA-6CD5-C54D-9CFC-E69A360A17B8}"/>
              </a:ext>
            </a:extLst>
          </p:cNvPr>
          <p:cNvCxnSpPr>
            <a:cxnSpLocks/>
          </p:cNvCxnSpPr>
          <p:nvPr/>
        </p:nvCxnSpPr>
        <p:spPr>
          <a:xfrm>
            <a:off x="641727" y="5170160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6B965E1-747C-8C46-9C5D-034D4E0262A5}"/>
              </a:ext>
            </a:extLst>
          </p:cNvPr>
          <p:cNvCxnSpPr>
            <a:cxnSpLocks/>
          </p:cNvCxnSpPr>
          <p:nvPr/>
        </p:nvCxnSpPr>
        <p:spPr>
          <a:xfrm>
            <a:off x="9625196" y="5170160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5D6AEFE-AA8E-E14B-8465-361D8ECCE530}"/>
              </a:ext>
            </a:extLst>
          </p:cNvPr>
          <p:cNvCxnSpPr>
            <a:cxnSpLocks/>
          </p:cNvCxnSpPr>
          <p:nvPr/>
        </p:nvCxnSpPr>
        <p:spPr>
          <a:xfrm>
            <a:off x="12641565" y="5170160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94C57BB-3D5C-624A-8EB4-477D20F03951}"/>
              </a:ext>
            </a:extLst>
          </p:cNvPr>
          <p:cNvCxnSpPr>
            <a:cxnSpLocks/>
          </p:cNvCxnSpPr>
          <p:nvPr/>
        </p:nvCxnSpPr>
        <p:spPr>
          <a:xfrm>
            <a:off x="12641565" y="6589637"/>
            <a:ext cx="2643804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725F90-239E-6945-98E5-D0F02A8F61AB}"/>
              </a:ext>
            </a:extLst>
          </p:cNvPr>
          <p:cNvCxnSpPr>
            <a:cxnSpLocks/>
          </p:cNvCxnSpPr>
          <p:nvPr/>
        </p:nvCxnSpPr>
        <p:spPr>
          <a:xfrm>
            <a:off x="9625196" y="6589637"/>
            <a:ext cx="2654159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2ADFBA9-210B-0644-B522-DA4B5746F489}"/>
              </a:ext>
            </a:extLst>
          </p:cNvPr>
          <p:cNvCxnSpPr>
            <a:cxnSpLocks/>
          </p:cNvCxnSpPr>
          <p:nvPr/>
        </p:nvCxnSpPr>
        <p:spPr>
          <a:xfrm>
            <a:off x="6563322" y="6589637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D36F93F-7076-CC47-919E-34E8E7FD4278}"/>
              </a:ext>
            </a:extLst>
          </p:cNvPr>
          <p:cNvCxnSpPr>
            <a:cxnSpLocks/>
          </p:cNvCxnSpPr>
          <p:nvPr/>
        </p:nvCxnSpPr>
        <p:spPr>
          <a:xfrm>
            <a:off x="3572449" y="6589637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A3ADE50-62A9-E641-8ECD-8600C3316265}"/>
              </a:ext>
            </a:extLst>
          </p:cNvPr>
          <p:cNvCxnSpPr>
            <a:cxnSpLocks/>
          </p:cNvCxnSpPr>
          <p:nvPr/>
        </p:nvCxnSpPr>
        <p:spPr>
          <a:xfrm>
            <a:off x="641727" y="6589637"/>
            <a:ext cx="2667207" cy="0"/>
          </a:xfrm>
          <a:prstGeom prst="line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8303121-D63A-5A4C-8685-E749C6BBD563}"/>
              </a:ext>
            </a:extLst>
          </p:cNvPr>
          <p:cNvGrpSpPr/>
          <p:nvPr/>
        </p:nvGrpSpPr>
        <p:grpSpPr>
          <a:xfrm rot="10800000" flipH="1">
            <a:off x="636932" y="2390510"/>
            <a:ext cx="2671687" cy="217700"/>
            <a:chOff x="637168" y="4727090"/>
            <a:chExt cx="2671947" cy="217721"/>
          </a:xfrm>
          <a:solidFill>
            <a:schemeClr val="accent2"/>
          </a:solidFill>
        </p:grpSpPr>
        <p:sp>
          <p:nvSpPr>
            <p:cNvPr id="90" name="Triangle 89">
              <a:extLst>
                <a:ext uri="{FF2B5EF4-FFF2-40B4-BE49-F238E27FC236}">
                  <a16:creationId xmlns:a16="http://schemas.microsoft.com/office/drawing/2014/main" id="{B05F67A7-0245-874E-9D49-373AA8EB6931}"/>
                </a:ext>
              </a:extLst>
            </p:cNvPr>
            <p:cNvSpPr/>
            <p:nvPr/>
          </p:nvSpPr>
          <p:spPr>
            <a:xfrm rot="10800000">
              <a:off x="637168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D7BF21-13F8-E348-9D75-EEBF56BF7AAC}"/>
                </a:ext>
              </a:extLst>
            </p:cNvPr>
            <p:cNvSpPr/>
            <p:nvPr/>
          </p:nvSpPr>
          <p:spPr>
            <a:xfrm>
              <a:off x="637168" y="4727090"/>
              <a:ext cx="2671947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6085783-1C7E-B445-A600-EA1EDAEBEC60}"/>
              </a:ext>
            </a:extLst>
          </p:cNvPr>
          <p:cNvGrpSpPr/>
          <p:nvPr/>
        </p:nvGrpSpPr>
        <p:grpSpPr>
          <a:xfrm rot="10800000" flipH="1">
            <a:off x="3572449" y="2412254"/>
            <a:ext cx="2661920" cy="217700"/>
            <a:chOff x="640343" y="4727090"/>
            <a:chExt cx="2662180" cy="217721"/>
          </a:xfrm>
          <a:solidFill>
            <a:schemeClr val="accent1"/>
          </a:solidFill>
        </p:grpSpPr>
        <p:sp>
          <p:nvSpPr>
            <p:cNvPr id="93" name="Triangle 92">
              <a:extLst>
                <a:ext uri="{FF2B5EF4-FFF2-40B4-BE49-F238E27FC236}">
                  <a16:creationId xmlns:a16="http://schemas.microsoft.com/office/drawing/2014/main" id="{EE2F8C93-7779-BA45-A50D-20B34E9AFE58}"/>
                </a:ext>
              </a:extLst>
            </p:cNvPr>
            <p:cNvSpPr/>
            <p:nvPr/>
          </p:nvSpPr>
          <p:spPr>
            <a:xfrm rot="10800000">
              <a:off x="640343" y="4775498"/>
              <a:ext cx="196403" cy="16931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60D4B0D-C04F-0F4A-88E3-8861AEC3561B}"/>
                </a:ext>
              </a:extLst>
            </p:cNvPr>
            <p:cNvSpPr/>
            <p:nvPr/>
          </p:nvSpPr>
          <p:spPr>
            <a:xfrm>
              <a:off x="640994" y="4727090"/>
              <a:ext cx="2661529" cy="871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68"/>
              <a:endParaRPr lang="en-US" sz="3200">
                <a:solidFill>
                  <a:srgbClr val="FEFFFF"/>
                </a:solidFill>
                <a:latin typeface="Calibri"/>
              </a:endParaRPr>
            </a:p>
          </p:txBody>
        </p:sp>
      </p:grpSp>
      <p:sp>
        <p:nvSpPr>
          <p:cNvPr id="84" name="TextBox 5">
            <a:extLst>
              <a:ext uri="{FF2B5EF4-FFF2-40B4-BE49-F238E27FC236}">
                <a16:creationId xmlns:a16="http://schemas.microsoft.com/office/drawing/2014/main" id="{7818426D-3842-4944-8A44-6A9EBFE45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676" y="6817998"/>
            <a:ext cx="267048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Servicios de ingeniería (FS, BEDP, FEED y DE) para las 4 refinerías italianas del Grupo ENI.</a:t>
            </a:r>
            <a:endParaRPr lang="es-AR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TextBox 5">
            <a:extLst>
              <a:ext uri="{FF2B5EF4-FFF2-40B4-BE49-F238E27FC236}">
                <a16:creationId xmlns:a16="http://schemas.microsoft.com/office/drawing/2014/main" id="{58FC6493-D3C5-5F46-A8FA-29FC383D3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252" y="5532191"/>
            <a:ext cx="26743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ENI contrato marco	</a:t>
            </a:r>
          </a:p>
        </p:txBody>
      </p:sp>
      <p:sp>
        <p:nvSpPr>
          <p:cNvPr id="96" name="TextBox 5">
            <a:extLst>
              <a:ext uri="{FF2B5EF4-FFF2-40B4-BE49-F238E27FC236}">
                <a16:creationId xmlns:a16="http://schemas.microsoft.com/office/drawing/2014/main" id="{8FF75585-DD98-A446-A391-94824359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24" y="6808655"/>
            <a:ext cx="2674948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Ingeniería básica </a:t>
            </a:r>
            <a:r>
              <a:rPr lang="en-U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de </a:t>
            </a: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detalle para una </a:t>
            </a:r>
            <a:r>
              <a:rPr lang="en-US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de</a:t>
            </a:r>
            <a:r>
              <a:rPr lang="es-AR" altLang="en-US" sz="2000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ciclo combinado para lograr una producción neta de 760 MW en base a una turbina de gas de clase “H”.</a:t>
            </a:r>
            <a:endParaRPr lang="es-AR" altLang="en-US" sz="2000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5">
            <a:extLst>
              <a:ext uri="{FF2B5EF4-FFF2-40B4-BE49-F238E27FC236}">
                <a16:creationId xmlns:a16="http://schemas.microsoft.com/office/drawing/2014/main" id="{9D19D775-5E58-7A42-8DAD-A32B4271D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288" y="5512155"/>
            <a:ext cx="268742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b="1" dirty="0" err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Marghera</a:t>
            </a:r>
            <a:r>
              <a:rPr lang="es-A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Levante central eléctrica</a:t>
            </a:r>
            <a:endParaRPr lang="es-AR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5">
            <a:extLst>
              <a:ext uri="{FF2B5EF4-FFF2-40B4-BE49-F238E27FC236}">
                <a16:creationId xmlns:a16="http://schemas.microsoft.com/office/drawing/2014/main" id="{BF68D5E7-0AEE-1C42-B306-1B1011EF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9971" y="5566522"/>
            <a:ext cx="2522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 defTabSz="1219068">
              <a:spcBef>
                <a:spcPts val="1600"/>
              </a:spcBef>
              <a:buClr>
                <a:srgbClr val="009D56"/>
              </a:buClr>
              <a:buSzTx/>
              <a:buNone/>
            </a:pPr>
            <a:r>
              <a:rPr lang="es-AR" altLang="en-US" b="1" dirty="0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Policlínico de Milán </a:t>
            </a:r>
            <a:endParaRPr lang="es-AR" altLang="en-US" dirty="0">
              <a:solidFill>
                <a:srgbClr val="706F7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5">
            <a:extLst>
              <a:ext uri="{FF2B5EF4-FFF2-40B4-BE49-F238E27FC236}">
                <a16:creationId xmlns:a16="http://schemas.microsoft.com/office/drawing/2014/main" id="{9703D858-75C2-6F40-89B0-C399517F0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0467" y="6817997"/>
            <a:ext cx="2710233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defTabSz="914324">
              <a:spcBef>
                <a:spcPts val="1200"/>
              </a:spcBef>
              <a:buClr>
                <a:srgbClr val="009D56"/>
              </a:buClr>
              <a:buSzTx/>
              <a:buFont typeface="Wingdings" pitchFamily="2" charset="2"/>
              <a:buNone/>
              <a:defRPr sz="1500" b="1">
                <a:solidFill>
                  <a:srgbClr val="706F73">
                    <a:lumMod val="50000"/>
                  </a:srgb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r>
              <a:rPr lang="es-AR" altLang="en-US" sz="2000" dirty="0"/>
              <a:t>Servicios de gestión de ingeniería, proyecto y construcción para un hospital de última generación en Milán: </a:t>
            </a:r>
            <a:br>
              <a:rPr lang="es-AR" altLang="en-US" sz="2000" dirty="0"/>
            </a:br>
            <a:r>
              <a:rPr lang="es-AR" altLang="en-US" sz="2000" dirty="0"/>
              <a:t>700 camas, 22 quirófanos, +80.000 m2.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FDC914-C89F-2A4E-9369-4BCDA7AEEE53}"/>
              </a:ext>
            </a:extLst>
          </p:cNvPr>
          <p:cNvGrpSpPr/>
          <p:nvPr/>
        </p:nvGrpSpPr>
        <p:grpSpPr>
          <a:xfrm>
            <a:off x="11570795" y="2139817"/>
            <a:ext cx="789904" cy="680908"/>
            <a:chOff x="3955185" y="6024964"/>
            <a:chExt cx="592428" cy="510681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1ED75F6-B9CC-AB49-94A5-863B640E1C34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TextBox 5">
              <a:extLst>
                <a:ext uri="{FF2B5EF4-FFF2-40B4-BE49-F238E27FC236}">
                  <a16:creationId xmlns:a16="http://schemas.microsoft.com/office/drawing/2014/main" id="{7E779A33-BBCA-CE49-9B5C-B836508DB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9FFE96-9012-2F41-8D81-0F721D0E5C35}"/>
              </a:ext>
            </a:extLst>
          </p:cNvPr>
          <p:cNvGrpSpPr/>
          <p:nvPr/>
        </p:nvGrpSpPr>
        <p:grpSpPr>
          <a:xfrm>
            <a:off x="8522661" y="2170429"/>
            <a:ext cx="789904" cy="680908"/>
            <a:chOff x="3955185" y="6024964"/>
            <a:chExt cx="592428" cy="510681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E3A76D1-2A63-6245-94E1-6A64C826811A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5" name="TextBox 5">
              <a:extLst>
                <a:ext uri="{FF2B5EF4-FFF2-40B4-BE49-F238E27FC236}">
                  <a16:creationId xmlns:a16="http://schemas.microsoft.com/office/drawing/2014/main" id="{BE7125CA-4E5E-2040-8C2B-C2F8CC02F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9FFE96-9012-2F41-8D81-0F721D0E5C35}"/>
              </a:ext>
            </a:extLst>
          </p:cNvPr>
          <p:cNvGrpSpPr/>
          <p:nvPr/>
        </p:nvGrpSpPr>
        <p:grpSpPr>
          <a:xfrm>
            <a:off x="2577029" y="2137917"/>
            <a:ext cx="789904" cy="680908"/>
            <a:chOff x="3955185" y="6024964"/>
            <a:chExt cx="592428" cy="51068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3A76D1-2A63-6245-94E1-6A64C826811A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BE7125CA-4E5E-2040-8C2B-C2F8CC02F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985AE91-351B-DB42-9A36-4D8EA45DBE31}"/>
              </a:ext>
            </a:extLst>
          </p:cNvPr>
          <p:cNvCxnSpPr>
            <a:cxnSpLocks/>
          </p:cNvCxnSpPr>
          <p:nvPr/>
        </p:nvCxnSpPr>
        <p:spPr>
          <a:xfrm>
            <a:off x="3572449" y="5170160"/>
            <a:ext cx="2660355" cy="0"/>
          </a:xfrm>
          <a:prstGeom prst="line">
            <a:avLst/>
          </a:prstGeom>
          <a:ln w="381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A9FFE96-9012-2F41-8D81-0F721D0E5C35}"/>
              </a:ext>
            </a:extLst>
          </p:cNvPr>
          <p:cNvGrpSpPr/>
          <p:nvPr/>
        </p:nvGrpSpPr>
        <p:grpSpPr>
          <a:xfrm>
            <a:off x="5498029" y="2137917"/>
            <a:ext cx="789904" cy="680908"/>
            <a:chOff x="3955185" y="6024964"/>
            <a:chExt cx="592428" cy="510681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AE3A76D1-2A63-6245-94E1-6A64C826811A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0" name="TextBox 5">
              <a:extLst>
                <a:ext uri="{FF2B5EF4-FFF2-40B4-BE49-F238E27FC236}">
                  <a16:creationId xmlns:a16="http://schemas.microsoft.com/office/drawing/2014/main" id="{BE7125CA-4E5E-2040-8C2B-C2F8CC02F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FDC914-C89F-2A4E-9369-4BCDA7AEEE53}"/>
              </a:ext>
            </a:extLst>
          </p:cNvPr>
          <p:cNvGrpSpPr/>
          <p:nvPr/>
        </p:nvGrpSpPr>
        <p:grpSpPr>
          <a:xfrm>
            <a:off x="14578155" y="2126270"/>
            <a:ext cx="789904" cy="680908"/>
            <a:chOff x="3955185" y="6024964"/>
            <a:chExt cx="592428" cy="51068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1ED75F6-B9CC-AB49-94A5-863B640E1C34}"/>
                </a:ext>
              </a:extLst>
            </p:cNvPr>
            <p:cNvSpPr/>
            <p:nvPr/>
          </p:nvSpPr>
          <p:spPr>
            <a:xfrm>
              <a:off x="3983515" y="6024964"/>
              <a:ext cx="533686" cy="510681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7E779A33-BBCA-CE49-9B5C-B836508DB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185" y="6192712"/>
              <a:ext cx="59242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71450" indent="-17145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Univers 55 Roman" pitchFamily="2" charset="0"/>
                  <a:ea typeface="MS PGothic" panose="020B0600070205080204" pitchFamily="34" charset="-128"/>
                  <a:cs typeface="Univers 55 Roman" pitchFamily="2" charset="0"/>
                </a:defRPr>
              </a:lvl9pPr>
            </a:lstStyle>
            <a:p>
              <a:pPr marL="0" indent="0" algn="ctr" defTabSz="1219068">
                <a:buClr>
                  <a:srgbClr val="009D56"/>
                </a:buClr>
                <a:buNone/>
              </a:pPr>
              <a:r>
                <a:rPr lang="es-ES" sz="1600" b="1" dirty="0">
                  <a:solidFill>
                    <a:schemeClr val="bg1"/>
                  </a:solidFill>
                </a:rPr>
                <a:t>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866C79D-15D5-2F46-8A66-700F4286C4CF}"/>
              </a:ext>
            </a:extLst>
          </p:cNvPr>
          <p:cNvCxnSpPr>
            <a:cxnSpLocks/>
          </p:cNvCxnSpPr>
          <p:nvPr/>
        </p:nvCxnSpPr>
        <p:spPr>
          <a:xfrm>
            <a:off x="6563322" y="5170160"/>
            <a:ext cx="2674389" cy="0"/>
          </a:xfrm>
          <a:prstGeom prst="line">
            <a:avLst/>
          </a:prstGeom>
          <a:ln w="381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096B328-F589-7342-8A71-76433B0519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81" t="42705" r="31518" b="41807"/>
          <a:stretch/>
        </p:blipFill>
        <p:spPr>
          <a:xfrm>
            <a:off x="13541505" y="645868"/>
            <a:ext cx="1970211" cy="5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8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B5D7CD-70FA-D245-88A7-4F8C1F01D3BE}"/>
              </a:ext>
            </a:extLst>
          </p:cNvPr>
          <p:cNvSpPr/>
          <p:nvPr/>
        </p:nvSpPr>
        <p:spPr>
          <a:xfrm>
            <a:off x="-26242" y="0"/>
            <a:ext cx="5342857" cy="914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877547" y="617522"/>
            <a:ext cx="46991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Pertenecemos </a:t>
            </a:r>
          </a:p>
          <a:p>
            <a:r>
              <a:rPr lang="es-ES_tradnl" sz="40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a un grupo de empresas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844490" y="4797158"/>
            <a:ext cx="3026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55.500</a:t>
            </a:r>
            <a:endParaRPr lang="es-ES_tradnl" sz="5400" b="1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862075" y="5510035"/>
            <a:ext cx="3917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err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empleados</a:t>
            </a:r>
            <a:r>
              <a:rPr lang="nb-NO" sz="22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permanentes</a:t>
            </a:r>
          </a:p>
        </p:txBody>
      </p:sp>
      <p:sp>
        <p:nvSpPr>
          <p:cNvPr id="85" name="CuadroTexto 84"/>
          <p:cNvSpPr txBox="1"/>
          <p:nvPr/>
        </p:nvSpPr>
        <p:spPr>
          <a:xfrm>
            <a:off x="835820" y="6985901"/>
            <a:ext cx="2602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22.100</a:t>
            </a:r>
            <a:endParaRPr lang="es-ES_tradnl" sz="5400" b="1" dirty="0">
              <a:solidFill>
                <a:schemeClr val="bg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86" name="CuadroTexto 85"/>
          <p:cNvSpPr txBox="1"/>
          <p:nvPr/>
        </p:nvSpPr>
        <p:spPr>
          <a:xfrm>
            <a:off x="835821" y="7774392"/>
            <a:ext cx="4233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millones USD </a:t>
            </a:r>
            <a:r>
              <a:rPr lang="nb-NO" sz="2200">
                <a:solidFill>
                  <a:schemeClr val="bg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en ventas </a:t>
            </a:r>
          </a:p>
        </p:txBody>
      </p:sp>
      <p:sp>
        <p:nvSpPr>
          <p:cNvPr id="109" name="CuadroTexto 108"/>
          <p:cNvSpPr txBox="1"/>
          <p:nvPr/>
        </p:nvSpPr>
        <p:spPr>
          <a:xfrm>
            <a:off x="6391067" y="1541744"/>
            <a:ext cx="45652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3,3 millones </a:t>
            </a:r>
          </a:p>
          <a:p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de toneladas 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de 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despachos </a:t>
            </a:r>
            <a:b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</a:b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tubos con y sin costura </a:t>
            </a:r>
          </a:p>
        </p:txBody>
      </p:sp>
      <p:pic>
        <p:nvPicPr>
          <p:cNvPr id="110" name="Imagen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746" y="857064"/>
            <a:ext cx="2372561" cy="577532"/>
          </a:xfrm>
          <a:prstGeom prst="rect">
            <a:avLst/>
          </a:prstGeom>
        </p:spPr>
      </p:pic>
      <p:sp>
        <p:nvSpPr>
          <p:cNvPr id="111" name="CuadroTexto 110"/>
          <p:cNvSpPr txBox="1"/>
          <p:nvPr/>
        </p:nvSpPr>
        <p:spPr>
          <a:xfrm>
            <a:off x="10962732" y="7185555"/>
            <a:ext cx="273463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1 millón </a:t>
            </a:r>
          </a:p>
          <a:p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de</a:t>
            </a:r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 clientes únicos</a:t>
            </a:r>
            <a:endParaRPr lang="es-ES_tradnl" sz="2100" b="1" dirty="0">
              <a:solidFill>
                <a:srgbClr val="717073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pic>
        <p:nvPicPr>
          <p:cNvPr id="112" name="Imagen 1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731" y="6620772"/>
            <a:ext cx="2734633" cy="567847"/>
          </a:xfrm>
          <a:prstGeom prst="rect">
            <a:avLst/>
          </a:prstGeom>
        </p:spPr>
      </p:pic>
      <p:sp>
        <p:nvSpPr>
          <p:cNvPr id="113" name="CuadroTexto 112"/>
          <p:cNvSpPr txBox="1"/>
          <p:nvPr/>
        </p:nvSpPr>
        <p:spPr>
          <a:xfrm>
            <a:off x="11109340" y="1559246"/>
            <a:ext cx="48006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12,5 millones </a:t>
            </a:r>
          </a:p>
          <a:p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toneladas 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despachos </a:t>
            </a:r>
          </a:p>
          <a:p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de productos de acero*</a:t>
            </a:r>
          </a:p>
        </p:txBody>
      </p:sp>
      <p:pic>
        <p:nvPicPr>
          <p:cNvPr id="114" name="Imagen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370" y="703324"/>
            <a:ext cx="2060215" cy="659912"/>
          </a:xfrm>
          <a:prstGeom prst="rect">
            <a:avLst/>
          </a:prstGeom>
        </p:spPr>
      </p:pic>
      <p:sp>
        <p:nvSpPr>
          <p:cNvPr id="115" name="CuadroTexto 114"/>
          <p:cNvSpPr txBox="1"/>
          <p:nvPr/>
        </p:nvSpPr>
        <p:spPr>
          <a:xfrm>
            <a:off x="11039473" y="4448245"/>
            <a:ext cx="42271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170 mil</a:t>
            </a:r>
          </a:p>
          <a:p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barriles</a:t>
            </a:r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equivalentes de </a:t>
            </a:r>
          </a:p>
          <a:p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petróleo producidos por día</a:t>
            </a:r>
          </a:p>
        </p:txBody>
      </p:sp>
      <p:pic>
        <p:nvPicPr>
          <p:cNvPr id="116" name="Imagen 1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215" y="3279117"/>
            <a:ext cx="1863815" cy="1052036"/>
          </a:xfrm>
          <a:prstGeom prst="rect">
            <a:avLst/>
          </a:prstGeom>
        </p:spPr>
      </p:pic>
      <p:sp>
        <p:nvSpPr>
          <p:cNvPr id="117" name="CuadroTexto 116"/>
          <p:cNvSpPr txBox="1"/>
          <p:nvPr/>
        </p:nvSpPr>
        <p:spPr>
          <a:xfrm>
            <a:off x="6382509" y="7212374"/>
            <a:ext cx="338820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920 millones </a:t>
            </a:r>
          </a:p>
          <a:p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USD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de </a:t>
            </a:r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órdenes pendientes</a:t>
            </a:r>
          </a:p>
        </p:txBody>
      </p:sp>
      <p:pic>
        <p:nvPicPr>
          <p:cNvPr id="118" name="Imagen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961" y="6282386"/>
            <a:ext cx="1818697" cy="809166"/>
          </a:xfrm>
          <a:prstGeom prst="rect">
            <a:avLst/>
          </a:prstGeom>
        </p:spPr>
      </p:pic>
      <p:sp>
        <p:nvSpPr>
          <p:cNvPr id="135" name="CuadroTexto 134"/>
          <p:cNvSpPr txBox="1"/>
          <p:nvPr/>
        </p:nvSpPr>
        <p:spPr>
          <a:xfrm>
            <a:off x="6391067" y="4448245"/>
            <a:ext cx="425564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accent1"/>
                </a:solidFill>
                <a:latin typeface="Calibri" panose="020F0502020204030204" pitchFamily="34" charset="0"/>
                <a:ea typeface="Univers-Bold" charset="0"/>
                <a:cs typeface="Calibri" panose="020F0502020204030204" pitchFamily="34" charset="0"/>
              </a:rPr>
              <a:t>1.300 millones  </a:t>
            </a:r>
            <a:endParaRPr lang="es-ES_tradnl" sz="3200" b="1" dirty="0">
              <a:solidFill>
                <a:schemeClr val="accent1"/>
              </a:solidFill>
              <a:latin typeface="Calibri" panose="020F0502020204030204" pitchFamily="34" charset="0"/>
              <a:ea typeface="Univers-Bold" charset="0"/>
              <a:cs typeface="Calibri" panose="020F0502020204030204" pitchFamily="34" charset="0"/>
            </a:endParaRPr>
          </a:p>
          <a:p>
            <a:r>
              <a:rPr lang="es-ES_tradnl" sz="2100" b="1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USD</a:t>
            </a:r>
            <a:r>
              <a:rPr lang="es-ES_tradnl" sz="2100" dirty="0">
                <a:solidFill>
                  <a:srgbClr val="717073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en ventas anuales</a:t>
            </a:r>
          </a:p>
        </p:txBody>
      </p:sp>
      <p:pic>
        <p:nvPicPr>
          <p:cNvPr id="136" name="Imagen 1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014" y="3713715"/>
            <a:ext cx="2309282" cy="601714"/>
          </a:xfrm>
          <a:prstGeom prst="rect">
            <a:avLst/>
          </a:prstGeom>
        </p:spPr>
      </p:pic>
      <p:sp>
        <p:nvSpPr>
          <p:cNvPr id="137" name="CuadroTexto 136"/>
          <p:cNvSpPr txBox="1"/>
          <p:nvPr/>
        </p:nvSpPr>
        <p:spPr>
          <a:xfrm>
            <a:off x="12545199" y="8463057"/>
            <a:ext cx="3142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*No incluye mineral de hierro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7123B-51E1-9643-ACCF-3F1807AF4F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207" y="3898690"/>
            <a:ext cx="801606" cy="975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27007-DBBB-934D-B9FA-9603F2CC0D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905" y="6302427"/>
            <a:ext cx="757363" cy="683474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92CCB0-CBE0-F048-91B1-56597D6F6028}"/>
              </a:ext>
            </a:extLst>
          </p:cNvPr>
          <p:cNvCxnSpPr>
            <a:cxnSpLocks/>
          </p:cNvCxnSpPr>
          <p:nvPr/>
        </p:nvCxnSpPr>
        <p:spPr>
          <a:xfrm>
            <a:off x="960677" y="3353224"/>
            <a:ext cx="688013" cy="0"/>
          </a:xfrm>
          <a:prstGeom prst="line">
            <a:avLst/>
          </a:prstGeom>
          <a:ln w="7620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19CC52-465A-8449-967D-9FFB1FC27C39}"/>
              </a:ext>
            </a:extLst>
          </p:cNvPr>
          <p:cNvCxnSpPr>
            <a:cxnSpLocks/>
          </p:cNvCxnSpPr>
          <p:nvPr/>
        </p:nvCxnSpPr>
        <p:spPr>
          <a:xfrm>
            <a:off x="6468887" y="5937293"/>
            <a:ext cx="2104727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D29718E-C4B5-5F45-83DB-A922FA043BCD}"/>
              </a:ext>
            </a:extLst>
          </p:cNvPr>
          <p:cNvCxnSpPr>
            <a:cxnSpLocks/>
          </p:cNvCxnSpPr>
          <p:nvPr/>
        </p:nvCxnSpPr>
        <p:spPr>
          <a:xfrm>
            <a:off x="6437355" y="3016298"/>
            <a:ext cx="2104727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F76FB25-3E5B-614E-988D-16C4776F9900}"/>
              </a:ext>
            </a:extLst>
          </p:cNvPr>
          <p:cNvCxnSpPr>
            <a:cxnSpLocks/>
          </p:cNvCxnSpPr>
          <p:nvPr/>
        </p:nvCxnSpPr>
        <p:spPr>
          <a:xfrm>
            <a:off x="11154858" y="5937293"/>
            <a:ext cx="2104727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1DA398-7914-D440-B53E-637DF2D5E104}"/>
              </a:ext>
            </a:extLst>
          </p:cNvPr>
          <p:cNvCxnSpPr>
            <a:cxnSpLocks/>
          </p:cNvCxnSpPr>
          <p:nvPr/>
        </p:nvCxnSpPr>
        <p:spPr>
          <a:xfrm>
            <a:off x="11154858" y="3016298"/>
            <a:ext cx="2104727" cy="0"/>
          </a:xfrm>
          <a:prstGeom prst="line">
            <a:avLst/>
          </a:prstGeom>
          <a:ln w="50800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677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C246B1F-B846-744D-8B68-3D30811369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6257588" cy="9153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D56378-3D4D-8B48-9021-D665CFCDCB40}"/>
              </a:ext>
            </a:extLst>
          </p:cNvPr>
          <p:cNvSpPr/>
          <p:nvPr/>
        </p:nvSpPr>
        <p:spPr>
          <a:xfrm>
            <a:off x="7805930" y="0"/>
            <a:ext cx="8451658" cy="9153643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3">
            <a:extLst>
              <a:ext uri="{FF2B5EF4-FFF2-40B4-BE49-F238E27FC236}">
                <a16:creationId xmlns:a16="http://schemas.microsoft.com/office/drawing/2014/main" id="{794C8702-97EA-6141-92C6-910FAC82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416" y="5760839"/>
            <a:ext cx="2925180" cy="7539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65A484-A6E2-3F4C-8FE0-40BFC6C4CC2C}"/>
              </a:ext>
            </a:extLst>
          </p:cNvPr>
          <p:cNvCxnSpPr/>
          <p:nvPr/>
        </p:nvCxnSpPr>
        <p:spPr>
          <a:xfrm>
            <a:off x="8909416" y="5089667"/>
            <a:ext cx="1623921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0515127-78CA-5B4A-9925-610668C0740B}"/>
              </a:ext>
            </a:extLst>
          </p:cNvPr>
          <p:cNvSpPr txBox="1"/>
          <p:nvPr/>
        </p:nvSpPr>
        <p:spPr>
          <a:xfrm>
            <a:off x="8813164" y="1833477"/>
            <a:ext cx="6133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Muchas</a:t>
            </a:r>
            <a:endParaRPr lang="en-US" sz="10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0E675-15B5-0F42-99C3-C4FB569839E8}"/>
              </a:ext>
            </a:extLst>
          </p:cNvPr>
          <p:cNvSpPr txBox="1"/>
          <p:nvPr/>
        </p:nvSpPr>
        <p:spPr>
          <a:xfrm>
            <a:off x="8813164" y="3176646"/>
            <a:ext cx="4619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gracias</a:t>
            </a:r>
            <a:endParaRPr lang="en-US" sz="10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">
            <a:hlinkClick r:id="rId5"/>
            <a:extLst>
              <a:ext uri="{FF2B5EF4-FFF2-40B4-BE49-F238E27FC236}">
                <a16:creationId xmlns:a16="http://schemas.microsoft.com/office/drawing/2014/main" id="{1CDD511E-CB54-3344-A55B-1B0C210AA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233" y="7868840"/>
            <a:ext cx="3207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AR" altLang="en-US" sz="2000">
                <a:solidFill>
                  <a:schemeClr val="bg2"/>
                </a:solidFill>
                <a:cs typeface="Calibri" panose="020F0502020204030204" pitchFamily="34" charset="0"/>
              </a:rPr>
              <a:t>www.techint-ingenieria.com</a:t>
            </a:r>
          </a:p>
        </p:txBody>
      </p:sp>
      <p:pic>
        <p:nvPicPr>
          <p:cNvPr id="9" name="Picture 3">
            <a:hlinkClick r:id="rId6"/>
            <a:extLst>
              <a:ext uri="{FF2B5EF4-FFF2-40B4-BE49-F238E27FC236}">
                <a16:creationId xmlns:a16="http://schemas.microsoft.com/office/drawing/2014/main" id="{0633DCCF-3DCE-984B-BFD1-46EE36EC7D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5E5E61"/>
              </a:clrFrom>
              <a:clrTo>
                <a:srgbClr val="5E5E6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348"/>
          <a:stretch/>
        </p:blipFill>
        <p:spPr bwMode="auto">
          <a:xfrm>
            <a:off x="8909416" y="7201880"/>
            <a:ext cx="534387" cy="5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hlinkClick r:id="rId8"/>
            <a:extLst>
              <a:ext uri="{FF2B5EF4-FFF2-40B4-BE49-F238E27FC236}">
                <a16:creationId xmlns:a16="http://schemas.microsoft.com/office/drawing/2014/main" id="{CD41C140-F553-FE4D-A132-9C522F08DB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5E5E61"/>
              </a:clrFrom>
              <a:clrTo>
                <a:srgbClr val="5E5E6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52" r="49740"/>
          <a:stretch/>
        </p:blipFill>
        <p:spPr bwMode="auto">
          <a:xfrm>
            <a:off x="9443802" y="7201880"/>
            <a:ext cx="601151" cy="5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hlinkClick r:id="rId9"/>
            <a:extLst>
              <a:ext uri="{FF2B5EF4-FFF2-40B4-BE49-F238E27FC236}">
                <a16:creationId xmlns:a16="http://schemas.microsoft.com/office/drawing/2014/main" id="{94CB4252-0A41-CE47-8C5D-CFACA4CBD8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5E5E61"/>
              </a:clrFrom>
              <a:clrTo>
                <a:srgbClr val="5E5E6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12"/>
          <a:stretch/>
        </p:blipFill>
        <p:spPr bwMode="auto">
          <a:xfrm>
            <a:off x="10577074" y="7200175"/>
            <a:ext cx="591673" cy="5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hlinkClick r:id="rId10"/>
            <a:extLst>
              <a:ext uri="{FF2B5EF4-FFF2-40B4-BE49-F238E27FC236}">
                <a16:creationId xmlns:a16="http://schemas.microsoft.com/office/drawing/2014/main" id="{69CC3994-620A-014E-8A87-4173123A6D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5E5E61"/>
              </a:clrFrom>
              <a:clrTo>
                <a:srgbClr val="5E5E61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60" r="23552"/>
          <a:stretch/>
        </p:blipFill>
        <p:spPr bwMode="auto">
          <a:xfrm>
            <a:off x="10044953" y="7201880"/>
            <a:ext cx="591672" cy="5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0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A3DAE4B-F416-F249-9530-F6F4402A50F5}"/>
              </a:ext>
            </a:extLst>
          </p:cNvPr>
          <p:cNvCxnSpPr>
            <a:cxnSpLocks/>
          </p:cNvCxnSpPr>
          <p:nvPr/>
        </p:nvCxnSpPr>
        <p:spPr>
          <a:xfrm>
            <a:off x="7570077" y="7105038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5CD079CA-EB94-DE40-8F6F-D1E4A1275CF6}"/>
              </a:ext>
            </a:extLst>
          </p:cNvPr>
          <p:cNvSpPr/>
          <p:nvPr/>
        </p:nvSpPr>
        <p:spPr>
          <a:xfrm>
            <a:off x="0" y="1830482"/>
            <a:ext cx="6751908" cy="7320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uadroTexto 78">
            <a:extLst>
              <a:ext uri="{FF2B5EF4-FFF2-40B4-BE49-F238E27FC236}">
                <a16:creationId xmlns:a16="http://schemas.microsoft.com/office/drawing/2014/main" id="{0747C028-708C-CE47-ACD4-89E3F4CE38A1}"/>
              </a:ext>
            </a:extLst>
          </p:cNvPr>
          <p:cNvSpPr txBox="1"/>
          <p:nvPr/>
        </p:nvSpPr>
        <p:spPr>
          <a:xfrm>
            <a:off x="7621894" y="7646519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00" b="1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2005</a:t>
            </a:r>
            <a:endParaRPr lang="en-US" sz="18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78">
            <a:extLst>
              <a:ext uri="{FF2B5EF4-FFF2-40B4-BE49-F238E27FC236}">
                <a16:creationId xmlns:a16="http://schemas.microsoft.com/office/drawing/2014/main" id="{FB090782-D40B-F046-A05D-B09A744E2155}"/>
              </a:ext>
            </a:extLst>
          </p:cNvPr>
          <p:cNvSpPr txBox="1"/>
          <p:nvPr/>
        </p:nvSpPr>
        <p:spPr>
          <a:xfrm>
            <a:off x="13875985" y="7659219"/>
            <a:ext cx="95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800" b="1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2019</a:t>
            </a:r>
            <a:endParaRPr lang="en-US" sz="18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6BD2A714-A0BE-BF4E-9775-2D9C10B8773C}"/>
              </a:ext>
            </a:extLst>
          </p:cNvPr>
          <p:cNvSpPr txBox="1"/>
          <p:nvPr/>
        </p:nvSpPr>
        <p:spPr>
          <a:xfrm>
            <a:off x="14545214" y="4226992"/>
            <a:ext cx="74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400" b="1" kern="0" dirty="0">
                <a:solidFill>
                  <a:schemeClr val="accent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98,3%</a:t>
            </a:r>
            <a:endParaRPr lang="en-US" sz="1400" b="1" kern="0" dirty="0">
              <a:solidFill>
                <a:schemeClr val="accent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uadroTexto 78">
            <a:extLst>
              <a:ext uri="{FF2B5EF4-FFF2-40B4-BE49-F238E27FC236}">
                <a16:creationId xmlns:a16="http://schemas.microsoft.com/office/drawing/2014/main" id="{09297FF9-7A2E-6C4E-BA46-314DD35001EB}"/>
              </a:ext>
            </a:extLst>
          </p:cNvPr>
          <p:cNvSpPr txBox="1"/>
          <p:nvPr/>
        </p:nvSpPr>
        <p:spPr>
          <a:xfrm>
            <a:off x="14541288" y="4756308"/>
            <a:ext cx="462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80%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uadroTexto 78">
            <a:extLst>
              <a:ext uri="{FF2B5EF4-FFF2-40B4-BE49-F238E27FC236}">
                <a16:creationId xmlns:a16="http://schemas.microsoft.com/office/drawing/2014/main" id="{24C93295-84C8-4B4C-BB95-25F72ACDD2B3}"/>
              </a:ext>
            </a:extLst>
          </p:cNvPr>
          <p:cNvSpPr txBox="1"/>
          <p:nvPr/>
        </p:nvSpPr>
        <p:spPr>
          <a:xfrm>
            <a:off x="14541288" y="5444816"/>
            <a:ext cx="462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60%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CuadroTexto 78">
            <a:extLst>
              <a:ext uri="{FF2B5EF4-FFF2-40B4-BE49-F238E27FC236}">
                <a16:creationId xmlns:a16="http://schemas.microsoft.com/office/drawing/2014/main" id="{4482F5E1-BCEC-714A-929E-08536B13378B}"/>
              </a:ext>
            </a:extLst>
          </p:cNvPr>
          <p:cNvSpPr txBox="1"/>
          <p:nvPr/>
        </p:nvSpPr>
        <p:spPr>
          <a:xfrm>
            <a:off x="14541288" y="6133324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40%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uadroTexto 78">
            <a:extLst>
              <a:ext uri="{FF2B5EF4-FFF2-40B4-BE49-F238E27FC236}">
                <a16:creationId xmlns:a16="http://schemas.microsoft.com/office/drawing/2014/main" id="{D40547B6-6F4A-534D-9579-BCB87177A5D3}"/>
              </a:ext>
            </a:extLst>
          </p:cNvPr>
          <p:cNvSpPr txBox="1"/>
          <p:nvPr/>
        </p:nvSpPr>
        <p:spPr>
          <a:xfrm>
            <a:off x="14541288" y="6821832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20%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uadroTexto 78">
            <a:extLst>
              <a:ext uri="{FF2B5EF4-FFF2-40B4-BE49-F238E27FC236}">
                <a16:creationId xmlns:a16="http://schemas.microsoft.com/office/drawing/2014/main" id="{4D44AE5F-C08C-4049-9798-0E9716DC8569}"/>
              </a:ext>
            </a:extLst>
          </p:cNvPr>
          <p:cNvSpPr txBox="1"/>
          <p:nvPr/>
        </p:nvSpPr>
        <p:spPr>
          <a:xfrm>
            <a:off x="14541288" y="4067800"/>
            <a:ext cx="592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100%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CuadroTexto 78">
            <a:extLst>
              <a:ext uri="{FF2B5EF4-FFF2-40B4-BE49-F238E27FC236}">
                <a16:creationId xmlns:a16="http://schemas.microsoft.com/office/drawing/2014/main" id="{B5A51C2F-8A03-2641-BCA0-693AEFBD1A16}"/>
              </a:ext>
            </a:extLst>
          </p:cNvPr>
          <p:cNvSpPr txBox="1"/>
          <p:nvPr/>
        </p:nvSpPr>
        <p:spPr>
          <a:xfrm>
            <a:off x="14541288" y="7510338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0%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145152-3135-2D44-8A02-E3DBB3CD34D4}"/>
              </a:ext>
            </a:extLst>
          </p:cNvPr>
          <p:cNvCxnSpPr>
            <a:cxnSpLocks/>
          </p:cNvCxnSpPr>
          <p:nvPr/>
        </p:nvCxnSpPr>
        <p:spPr>
          <a:xfrm>
            <a:off x="7493803" y="7641143"/>
            <a:ext cx="71617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Picture 21510">
            <a:extLst>
              <a:ext uri="{FF2B5EF4-FFF2-40B4-BE49-F238E27FC236}">
                <a16:creationId xmlns:a16="http://schemas.microsoft.com/office/drawing/2014/main" id="{20DBA28B-FB8C-4348-B553-18D88019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82" y="6545940"/>
            <a:ext cx="2656881" cy="501500"/>
          </a:xfrm>
          <a:prstGeom prst="rect">
            <a:avLst/>
          </a:prstGeom>
        </p:spPr>
      </p:pic>
      <p:pic>
        <p:nvPicPr>
          <p:cNvPr id="21512" name="Picture 21511">
            <a:extLst>
              <a:ext uri="{FF2B5EF4-FFF2-40B4-BE49-F238E27FC236}">
                <a16:creationId xmlns:a16="http://schemas.microsoft.com/office/drawing/2014/main" id="{86EE88E8-48AA-8F48-8369-255F7BED4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8113">
            <a:off x="10803827" y="5161821"/>
            <a:ext cx="2484882" cy="723060"/>
          </a:xfrm>
          <a:prstGeom prst="rect">
            <a:avLst/>
          </a:prstGeom>
        </p:spPr>
      </p:pic>
      <p:sp>
        <p:nvSpPr>
          <p:cNvPr id="97" name="CuadroTexto 78">
            <a:extLst>
              <a:ext uri="{FF2B5EF4-FFF2-40B4-BE49-F238E27FC236}">
                <a16:creationId xmlns:a16="http://schemas.microsoft.com/office/drawing/2014/main" id="{B6A6A52B-A8E0-2E4A-8F52-EFC437C82D08}"/>
              </a:ext>
            </a:extLst>
          </p:cNvPr>
          <p:cNvSpPr txBox="1"/>
          <p:nvPr/>
        </p:nvSpPr>
        <p:spPr>
          <a:xfrm rot="469364">
            <a:off x="11230073" y="6428092"/>
            <a:ext cx="1422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chemeClr val="accent4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Accidentabilidad</a:t>
            </a:r>
            <a:endParaRPr lang="es-ES_tradnl" sz="1400" dirty="0">
              <a:solidFill>
                <a:schemeClr val="accent4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98" name="CuadroTexto 78">
            <a:extLst>
              <a:ext uri="{FF2B5EF4-FFF2-40B4-BE49-F238E27FC236}">
                <a16:creationId xmlns:a16="http://schemas.microsoft.com/office/drawing/2014/main" id="{CB719B17-CBA5-7743-86DA-B02D2B06D135}"/>
              </a:ext>
            </a:extLst>
          </p:cNvPr>
          <p:cNvSpPr txBox="1"/>
          <p:nvPr/>
        </p:nvSpPr>
        <p:spPr>
          <a:xfrm rot="21099239">
            <a:off x="10926225" y="5265130"/>
            <a:ext cx="2015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chemeClr val="accent1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Liderazgo activo y visible</a:t>
            </a:r>
            <a:endParaRPr lang="es-ES_tradnl" sz="1400" dirty="0">
              <a:solidFill>
                <a:schemeClr val="accent1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76DE4-D844-9E42-B626-788906EDCCBB}"/>
              </a:ext>
            </a:extLst>
          </p:cNvPr>
          <p:cNvSpPr/>
          <p:nvPr/>
        </p:nvSpPr>
        <p:spPr>
          <a:xfrm>
            <a:off x="0" y="-19604"/>
            <a:ext cx="16257588" cy="1850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78">
            <a:extLst>
              <a:ext uri="{FF2B5EF4-FFF2-40B4-BE49-F238E27FC236}">
                <a16:creationId xmlns:a16="http://schemas.microsoft.com/office/drawing/2014/main" id="{7B7E10C6-C195-274A-B4A3-1C5310CEC79B}"/>
              </a:ext>
            </a:extLst>
          </p:cNvPr>
          <p:cNvSpPr txBox="1"/>
          <p:nvPr/>
        </p:nvSpPr>
        <p:spPr>
          <a:xfrm>
            <a:off x="877545" y="617522"/>
            <a:ext cx="8833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000" b="1" kern="0" dirty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La seguridad como valor central</a:t>
            </a:r>
            <a:endParaRPr lang="en-US" sz="4000" b="1" kern="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8C396A47-668F-FB43-B9A4-E6A122851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986" y="2911316"/>
            <a:ext cx="4709583" cy="84243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buClr>
                <a:schemeClr val="accent1"/>
              </a:buClr>
              <a:defRPr/>
            </a:pPr>
            <a: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Sistema</a:t>
            </a:r>
            <a:b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altLang="en-US" sz="3200" b="1" dirty="0" err="1">
                <a:solidFill>
                  <a:schemeClr val="bg1"/>
                </a:solidFill>
                <a:cs typeface="Calibri" panose="020F0502020204030204" pitchFamily="34" charset="0"/>
              </a:rPr>
              <a:t>interdependiente</a:t>
            </a:r>
            <a: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br>
              <a:rPr lang="en-US" alt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s-ES" altLang="en-US" sz="1867" dirty="0">
                <a:solidFill>
                  <a:schemeClr val="tx1">
                    <a:lumMod val="75000"/>
                  </a:schemeClr>
                </a:solidFill>
                <a:cs typeface="Calibri" panose="020F0502020204030204" pitchFamily="34" charset="0"/>
              </a:rPr>
              <a:t>basado en el compromiso de las personas</a:t>
            </a:r>
            <a:endParaRPr lang="en-US" altLang="en-US" sz="1867" dirty="0">
              <a:solidFill>
                <a:schemeClr val="tx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E795DB7-C031-9E45-9312-D9465B54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986" y="4841677"/>
            <a:ext cx="3628433" cy="105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Liderazgo</a:t>
            </a:r>
            <a:b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1867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activo y visible en todos los proyectos</a:t>
            </a:r>
            <a:endParaRPr lang="en-US" altLang="en-US" sz="1867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76F5DF40-B06E-5441-887A-62A86BEC7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986" y="6306162"/>
            <a:ext cx="4509173" cy="16029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  <a:defRPr/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Sustentabilidad, </a:t>
            </a:r>
            <a:b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eficiencia y </a:t>
            </a:r>
            <a:b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ambiental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46C3001-3789-4344-AB7B-A932237469F4}"/>
              </a:ext>
            </a:extLst>
          </p:cNvPr>
          <p:cNvCxnSpPr>
            <a:cxnSpLocks/>
          </p:cNvCxnSpPr>
          <p:nvPr/>
        </p:nvCxnSpPr>
        <p:spPr>
          <a:xfrm>
            <a:off x="885148" y="4465708"/>
            <a:ext cx="512879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81B98C-E3A4-5745-8081-C91D07C0BB4E}"/>
              </a:ext>
            </a:extLst>
          </p:cNvPr>
          <p:cNvCxnSpPr>
            <a:cxnSpLocks/>
          </p:cNvCxnSpPr>
          <p:nvPr/>
        </p:nvCxnSpPr>
        <p:spPr>
          <a:xfrm>
            <a:off x="885148" y="6065513"/>
            <a:ext cx="5128790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8">
            <a:extLst>
              <a:ext uri="{FF2B5EF4-FFF2-40B4-BE49-F238E27FC236}">
                <a16:creationId xmlns:a16="http://schemas.microsoft.com/office/drawing/2014/main" id="{499DA6EA-B458-DE4A-8687-01D76E352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618" y="2920423"/>
            <a:ext cx="7922829" cy="6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defTabSz="1219170">
              <a:spcBef>
                <a:spcPct val="0"/>
              </a:spcBef>
              <a:buSzTx/>
              <a:buNone/>
            </a:pP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Actividades</a:t>
            </a:r>
            <a: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preventivas</a:t>
            </a:r>
            <a:br>
              <a:rPr lang="en-US" altLang="en-US" sz="32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0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realizado</a:t>
            </a:r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vs. </a:t>
            </a:r>
            <a:r>
              <a:rPr lang="en-US" altLang="en-US" sz="20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previsto</a:t>
            </a:r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3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2FFA2-8EA6-724E-9B85-91C32A621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59" y="6402562"/>
            <a:ext cx="639448" cy="1107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6D798-9072-8149-BD07-431E49D89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17" y="4802757"/>
            <a:ext cx="970333" cy="956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133A2-2330-6849-8A2D-1097DA695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88" y="3027633"/>
            <a:ext cx="1136565" cy="933001"/>
          </a:xfrm>
          <a:prstGeom prst="rect">
            <a:avLst/>
          </a:prstGeom>
        </p:spPr>
      </p:pic>
      <p:sp>
        <p:nvSpPr>
          <p:cNvPr id="42" name="CuadroTexto 78">
            <a:extLst>
              <a:ext uri="{FF2B5EF4-FFF2-40B4-BE49-F238E27FC236}">
                <a16:creationId xmlns:a16="http://schemas.microsoft.com/office/drawing/2014/main" id="{8343F2CA-5FC8-DF4F-8FFB-063355D71CD1}"/>
              </a:ext>
            </a:extLst>
          </p:cNvPr>
          <p:cNvSpPr txBox="1"/>
          <p:nvPr/>
        </p:nvSpPr>
        <p:spPr>
          <a:xfrm>
            <a:off x="14452226" y="7235830"/>
            <a:ext cx="81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400" b="1" kern="0" dirty="0">
                <a:solidFill>
                  <a:schemeClr val="accent4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0,99</a:t>
            </a:r>
            <a:endParaRPr lang="en-US" sz="1400" b="1" kern="0" dirty="0">
              <a:solidFill>
                <a:schemeClr val="accent4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CuadroTexto 78">
            <a:extLst>
              <a:ext uri="{FF2B5EF4-FFF2-40B4-BE49-F238E27FC236}">
                <a16:creationId xmlns:a16="http://schemas.microsoft.com/office/drawing/2014/main" id="{30BF0972-34CB-1640-BFFE-BA250350582A}"/>
              </a:ext>
            </a:extLst>
          </p:cNvPr>
          <p:cNvSpPr txBox="1"/>
          <p:nvPr/>
        </p:nvSpPr>
        <p:spPr>
          <a:xfrm>
            <a:off x="7162425" y="3888473"/>
            <a:ext cx="815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LTIR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kern="0" dirty="0">
              <a:solidFill>
                <a:schemeClr val="accent4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7B46B8-46AF-BD42-87D9-30406547B928}"/>
              </a:ext>
            </a:extLst>
          </p:cNvPr>
          <p:cNvCxnSpPr>
            <a:cxnSpLocks/>
          </p:cNvCxnSpPr>
          <p:nvPr/>
        </p:nvCxnSpPr>
        <p:spPr>
          <a:xfrm flipV="1">
            <a:off x="7570077" y="4198606"/>
            <a:ext cx="0" cy="3526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78">
            <a:extLst>
              <a:ext uri="{FF2B5EF4-FFF2-40B4-BE49-F238E27FC236}">
                <a16:creationId xmlns:a16="http://schemas.microsoft.com/office/drawing/2014/main" id="{5F368530-786D-ED4E-A94A-BCA5E713760C}"/>
              </a:ext>
            </a:extLst>
          </p:cNvPr>
          <p:cNvSpPr txBox="1"/>
          <p:nvPr/>
        </p:nvSpPr>
        <p:spPr>
          <a:xfrm>
            <a:off x="13493191" y="3888473"/>
            <a:ext cx="21693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Actividades preventivas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kern="0" dirty="0">
              <a:solidFill>
                <a:schemeClr val="accent4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0F9DE7D-0D8C-7F48-A032-6E05AAF2F992}"/>
              </a:ext>
            </a:extLst>
          </p:cNvPr>
          <p:cNvCxnSpPr>
            <a:cxnSpLocks/>
          </p:cNvCxnSpPr>
          <p:nvPr/>
        </p:nvCxnSpPr>
        <p:spPr>
          <a:xfrm flipV="1">
            <a:off x="14577864" y="4198605"/>
            <a:ext cx="0" cy="3526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78">
            <a:extLst>
              <a:ext uri="{FF2B5EF4-FFF2-40B4-BE49-F238E27FC236}">
                <a16:creationId xmlns:a16="http://schemas.microsoft.com/office/drawing/2014/main" id="{7CCB7E00-6F62-304E-835B-BAB7634AE410}"/>
              </a:ext>
            </a:extLst>
          </p:cNvPr>
          <p:cNvSpPr txBox="1"/>
          <p:nvPr/>
        </p:nvSpPr>
        <p:spPr>
          <a:xfrm>
            <a:off x="7031017" y="4813909"/>
            <a:ext cx="4627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10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CuadroTexto 78">
            <a:extLst>
              <a:ext uri="{FF2B5EF4-FFF2-40B4-BE49-F238E27FC236}">
                <a16:creationId xmlns:a16="http://schemas.microsoft.com/office/drawing/2014/main" id="{F9182205-F118-C449-8F2D-E828E21EBA0D}"/>
              </a:ext>
            </a:extLst>
          </p:cNvPr>
          <p:cNvSpPr txBox="1"/>
          <p:nvPr/>
        </p:nvSpPr>
        <p:spPr>
          <a:xfrm>
            <a:off x="7069155" y="5354659"/>
            <a:ext cx="462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8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CuadroTexto 78">
            <a:extLst>
              <a:ext uri="{FF2B5EF4-FFF2-40B4-BE49-F238E27FC236}">
                <a16:creationId xmlns:a16="http://schemas.microsoft.com/office/drawing/2014/main" id="{D1223486-BDA7-F244-B057-CE83F1B13A28}"/>
              </a:ext>
            </a:extLst>
          </p:cNvPr>
          <p:cNvSpPr txBox="1"/>
          <p:nvPr/>
        </p:nvSpPr>
        <p:spPr>
          <a:xfrm>
            <a:off x="7040991" y="5891748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6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uadroTexto 78">
            <a:extLst>
              <a:ext uri="{FF2B5EF4-FFF2-40B4-BE49-F238E27FC236}">
                <a16:creationId xmlns:a16="http://schemas.microsoft.com/office/drawing/2014/main" id="{2C48C51F-9607-1F41-ADE9-937CE5B44F80}"/>
              </a:ext>
            </a:extLst>
          </p:cNvPr>
          <p:cNvSpPr txBox="1"/>
          <p:nvPr/>
        </p:nvSpPr>
        <p:spPr>
          <a:xfrm>
            <a:off x="7039880" y="6418232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4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CuadroTexto 78">
            <a:extLst>
              <a:ext uri="{FF2B5EF4-FFF2-40B4-BE49-F238E27FC236}">
                <a16:creationId xmlns:a16="http://schemas.microsoft.com/office/drawing/2014/main" id="{9CDB8545-9F84-8A49-A9C6-5507CCB447B0}"/>
              </a:ext>
            </a:extLst>
          </p:cNvPr>
          <p:cNvSpPr txBox="1"/>
          <p:nvPr/>
        </p:nvSpPr>
        <p:spPr>
          <a:xfrm>
            <a:off x="6962617" y="4273159"/>
            <a:ext cx="592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12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CuadroTexto 78">
            <a:extLst>
              <a:ext uri="{FF2B5EF4-FFF2-40B4-BE49-F238E27FC236}">
                <a16:creationId xmlns:a16="http://schemas.microsoft.com/office/drawing/2014/main" id="{49015F37-8E06-9642-89E5-ECD1823409E0}"/>
              </a:ext>
            </a:extLst>
          </p:cNvPr>
          <p:cNvSpPr txBox="1"/>
          <p:nvPr/>
        </p:nvSpPr>
        <p:spPr>
          <a:xfrm>
            <a:off x="7039880" y="6980387"/>
            <a:ext cx="519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00" kern="0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2</a:t>
            </a:r>
            <a:endParaRPr lang="en-US" sz="1100" kern="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93D10D5-EA37-3649-8C27-4F3B1138ADEF}"/>
              </a:ext>
            </a:extLst>
          </p:cNvPr>
          <p:cNvCxnSpPr>
            <a:cxnSpLocks/>
          </p:cNvCxnSpPr>
          <p:nvPr/>
        </p:nvCxnSpPr>
        <p:spPr>
          <a:xfrm>
            <a:off x="7570077" y="6571638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966D3A2-C5E7-3E44-9D7A-3AD2E51852B9}"/>
              </a:ext>
            </a:extLst>
          </p:cNvPr>
          <p:cNvCxnSpPr>
            <a:cxnSpLocks/>
          </p:cNvCxnSpPr>
          <p:nvPr/>
        </p:nvCxnSpPr>
        <p:spPr>
          <a:xfrm>
            <a:off x="7570077" y="6025538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3880C0-7699-E947-ACBE-5E3E8C804BCD}"/>
              </a:ext>
            </a:extLst>
          </p:cNvPr>
          <p:cNvCxnSpPr>
            <a:cxnSpLocks/>
          </p:cNvCxnSpPr>
          <p:nvPr/>
        </p:nvCxnSpPr>
        <p:spPr>
          <a:xfrm>
            <a:off x="7570077" y="5479438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D1E8B1E-482C-914E-A004-0C9371CDC5FF}"/>
              </a:ext>
            </a:extLst>
          </p:cNvPr>
          <p:cNvCxnSpPr>
            <a:cxnSpLocks/>
          </p:cNvCxnSpPr>
          <p:nvPr/>
        </p:nvCxnSpPr>
        <p:spPr>
          <a:xfrm>
            <a:off x="7570077" y="4947122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7C9FDB-0ADA-0445-9B44-44F2FEED7F1E}"/>
              </a:ext>
            </a:extLst>
          </p:cNvPr>
          <p:cNvCxnSpPr>
            <a:cxnSpLocks/>
          </p:cNvCxnSpPr>
          <p:nvPr/>
        </p:nvCxnSpPr>
        <p:spPr>
          <a:xfrm>
            <a:off x="7570077" y="4413722"/>
            <a:ext cx="6969738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B9E48485-06AF-6B4B-A2AE-1DE93A2376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024" y="4199005"/>
            <a:ext cx="6674791" cy="320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DE998E8-8B7D-014C-B02D-1953C0F0F321}"/>
              </a:ext>
            </a:extLst>
          </p:cNvPr>
          <p:cNvSpPr/>
          <p:nvPr/>
        </p:nvSpPr>
        <p:spPr>
          <a:xfrm>
            <a:off x="1" y="2642125"/>
            <a:ext cx="16257587" cy="338996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3D995B-272F-8D47-A372-D1CA964769B1}"/>
              </a:ext>
            </a:extLst>
          </p:cNvPr>
          <p:cNvSpPr/>
          <p:nvPr/>
        </p:nvSpPr>
        <p:spPr>
          <a:xfrm>
            <a:off x="0" y="0"/>
            <a:ext cx="16257588" cy="3045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5" y="617522"/>
            <a:ext cx="14532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419" sz="4000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Guiamos nuestras acciones con los principios de </a:t>
            </a:r>
            <a:r>
              <a:rPr lang="es-419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Integridad, </a:t>
            </a:r>
            <a:br>
              <a:rPr lang="es-419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</a:br>
            <a:r>
              <a:rPr lang="es-419" sz="40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Transparencia y Ética Empresarial</a:t>
            </a:r>
            <a:endParaRPr lang="es-419" sz="4000" b="1" kern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5FA8B88E-55C9-F444-82D2-7FA1B682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5" y="7270029"/>
            <a:ext cx="2823870" cy="12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Capacitación permanente </a:t>
            </a:r>
            <a:br>
              <a:rPr lang="es-419" altLang="en-US" sz="1600" b="1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personal en ética </a:t>
            </a:r>
            <a:b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419" altLang="en-US" sz="1600" i="1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78DDC363-96C5-0B42-AB5B-5BE4509D2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78" y="4381692"/>
            <a:ext cx="3253851" cy="144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Código de Conducta </a:t>
            </a:r>
            <a:b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regula la relación con empleados, socios, clientes, proveedores y terceros</a:t>
            </a:r>
            <a:endParaRPr lang="es-419" altLang="en-US" sz="1600" b="1">
              <a:solidFill>
                <a:srgbClr val="6E6E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CC7D7F39-6718-504B-B028-9F25CA315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361" y="4355540"/>
            <a:ext cx="4830600" cy="147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Política de Conducta Empresarial </a:t>
            </a:r>
            <a:br>
              <a:rPr lang="es-419" altLang="en-US" sz="1600" b="1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enfocada en el riesgo de soborno, procedimientos específicos para evaluación de terceros y reglas para </a:t>
            </a:r>
            <a:b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interacción con el sector público (donaciones, regalos </a:t>
            </a:r>
            <a:b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otras atenciones, etc.)</a:t>
            </a:r>
          </a:p>
        </p:txBody>
      </p:sp>
      <p:sp>
        <p:nvSpPr>
          <p:cNvPr id="60" name="TextBox 5">
            <a:extLst>
              <a:ext uri="{FF2B5EF4-FFF2-40B4-BE49-F238E27FC236}">
                <a16:creationId xmlns:a16="http://schemas.microsoft.com/office/drawing/2014/main" id="{87465B30-725C-E440-9C22-618DED06B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172" y="4337108"/>
            <a:ext cx="4622628" cy="149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>
              <a:spcBef>
                <a:spcPct val="0"/>
              </a:spcBef>
              <a:buSzTx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de Cumplimiento </a:t>
            </a:r>
            <a:b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Conducta Empresarial </a:t>
            </a:r>
            <a:b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asegurar una cultura de respeto a los principios éticos en los negocios y a las distintas regulaciones anticorrupción</a:t>
            </a: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BA854463-A44F-8B4C-8C69-77D0B94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127" y="7229659"/>
            <a:ext cx="3158358" cy="110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Monitoreo continuo</a:t>
            </a:r>
            <a:b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parte de las Direcciones </a:t>
            </a:r>
            <a:b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Cumplimiento de Conducta Empresarial y de Auditoría Interna</a:t>
            </a:r>
          </a:p>
        </p:txBody>
      </p:sp>
      <p:sp>
        <p:nvSpPr>
          <p:cNvPr id="74" name="TextBox 5">
            <a:extLst>
              <a:ext uri="{FF2B5EF4-FFF2-40B4-BE49-F238E27FC236}">
                <a16:creationId xmlns:a16="http://schemas.microsoft.com/office/drawing/2014/main" id="{A98619FB-2F2F-2E42-B90E-9006F4E2C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0140" y="7257969"/>
            <a:ext cx="4583071" cy="136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Rigurosas normas internacionales </a:t>
            </a:r>
          </a:p>
          <a:p>
            <a:pPr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gobierno corporativo, reporte financiero </a:t>
            </a:r>
            <a:b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divulgación de la información</a:t>
            </a:r>
          </a:p>
        </p:txBody>
      </p:sp>
      <p:sp>
        <p:nvSpPr>
          <p:cNvPr id="81" name="TextBox 5">
            <a:extLst>
              <a:ext uri="{FF2B5EF4-FFF2-40B4-BE49-F238E27FC236}">
                <a16:creationId xmlns:a16="http://schemas.microsoft.com/office/drawing/2014/main" id="{2F1D578E-EBBA-5D41-BD80-D2BF0B7BD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415" y="7215375"/>
            <a:ext cx="3652923" cy="14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" pitchFamily="2" charset="2"/>
              <a:buNone/>
            </a:pPr>
            <a:r>
              <a:rPr lang="es-419" altLang="en-US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 de denuncias </a:t>
            </a:r>
            <a:br>
              <a:rPr lang="es-419" altLang="en-US" sz="1600" b="1" i="1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419" altLang="en-US" sz="1600">
                <a:solidFill>
                  <a:srgbClr val="6E6E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anónimo, confidencial y totalmente accesible (por teléfono, correo o internet) para empleados y terceros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2CDCF9-D08B-3F4F-9D91-A68BC1FDD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632" y="6400606"/>
            <a:ext cx="752207" cy="6784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7CE6D2-B8ED-3C46-8FE1-2CA2BC6C1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456" y="6382679"/>
            <a:ext cx="1052392" cy="741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FC0401-3724-1E4F-9689-5CB29AAD4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416" y="6336293"/>
            <a:ext cx="800136" cy="773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5B6E2A-3F0C-8A4D-BCEA-5455BE74F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988" y="6356119"/>
            <a:ext cx="850571" cy="7641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69C033-8511-764D-9208-86233B12C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769" y="3505896"/>
            <a:ext cx="1103802" cy="7238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7668FE-76A6-1D4C-839D-5DDD523832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360" y="3313338"/>
            <a:ext cx="1103802" cy="7588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45F498-D0F8-9F42-99FE-EA17E4A48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779" y="3395359"/>
            <a:ext cx="716256" cy="750774"/>
          </a:xfrm>
          <a:prstGeom prst="rect">
            <a:avLst/>
          </a:prstGeom>
        </p:spPr>
      </p:pic>
      <p:sp>
        <p:nvSpPr>
          <p:cNvPr id="20" name="Rectángulo 97">
            <a:extLst>
              <a:ext uri="{FF2B5EF4-FFF2-40B4-BE49-F238E27FC236}">
                <a16:creationId xmlns:a16="http://schemas.microsoft.com/office/drawing/2014/main" id="{13EF4185-AD29-9940-B2D5-40C939475F2C}"/>
              </a:ext>
            </a:extLst>
          </p:cNvPr>
          <p:cNvSpPr/>
          <p:nvPr/>
        </p:nvSpPr>
        <p:spPr>
          <a:xfrm>
            <a:off x="877545" y="2238387"/>
            <a:ext cx="14532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Nuestro </a:t>
            </a:r>
            <a:r>
              <a:rPr lang="es-ES" sz="1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Programa de Cumplimiento de Conducta Empresarial </a:t>
            </a:r>
            <a:r>
              <a:rPr lang="es-ES" sz="180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involucra tanto a nuestro </a:t>
            </a:r>
            <a:r>
              <a:rPr lang="es-ES" sz="1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personal</a:t>
            </a:r>
            <a:r>
              <a:rPr lang="es-ES" sz="1800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 como a nuestros </a:t>
            </a:r>
            <a:r>
              <a:rPr lang="es-ES" sz="1800" b="1">
                <a:solidFill>
                  <a:schemeClr val="bg2"/>
                </a:solidFill>
                <a:latin typeface="Calibri" panose="020F0502020204030204" pitchFamily="34" charset="0"/>
                <a:ea typeface="Univers" charset="0"/>
                <a:cs typeface="Calibri" panose="020F0502020204030204" pitchFamily="34" charset="0"/>
              </a:rPr>
              <a:t>socios, proveedores y subcontratistas.</a:t>
            </a:r>
          </a:p>
          <a:p>
            <a:endParaRPr lang="es-ES" sz="1800">
              <a:solidFill>
                <a:schemeClr val="bg2"/>
              </a:solidFill>
              <a:latin typeface="Calibri" panose="020F0502020204030204" pitchFamily="34" charset="0"/>
              <a:ea typeface="Univers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9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BE9657E-9C62-8947-8888-B2B1B654B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3423"/>
            <a:ext cx="16282907" cy="30973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A94DDB-2897-3E4E-9534-006F5C831719}"/>
              </a:ext>
            </a:extLst>
          </p:cNvPr>
          <p:cNvSpPr/>
          <p:nvPr/>
        </p:nvSpPr>
        <p:spPr>
          <a:xfrm>
            <a:off x="47120" y="-142723"/>
            <a:ext cx="16282908" cy="3097324"/>
          </a:xfrm>
          <a:prstGeom prst="rect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D8712-0B20-254C-8FDD-77E887592ABB}"/>
              </a:ext>
            </a:extLst>
          </p:cNvPr>
          <p:cNvSpPr/>
          <p:nvPr/>
        </p:nvSpPr>
        <p:spPr>
          <a:xfrm>
            <a:off x="8128794" y="6002624"/>
            <a:ext cx="8128794" cy="3141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adroTexto 78">
            <a:extLst>
              <a:ext uri="{FF2B5EF4-FFF2-40B4-BE49-F238E27FC236}">
                <a16:creationId xmlns:a16="http://schemas.microsoft.com/office/drawing/2014/main" id="{E7CEC4A4-119A-AB44-85FE-17016662426B}"/>
              </a:ext>
            </a:extLst>
          </p:cNvPr>
          <p:cNvSpPr txBox="1"/>
          <p:nvPr/>
        </p:nvSpPr>
        <p:spPr>
          <a:xfrm>
            <a:off x="877545" y="617522"/>
            <a:ext cx="6620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s-ES" sz="4800" b="1" kern="0">
                <a:solidFill>
                  <a:schemeClr val="bg1"/>
                </a:solidFill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Nuestro activo más valioso es la gente</a:t>
            </a:r>
          </a:p>
        </p:txBody>
      </p:sp>
      <p:sp>
        <p:nvSpPr>
          <p:cNvPr id="31" name="TextBox 32">
            <a:extLst>
              <a:ext uri="{FF2B5EF4-FFF2-40B4-BE49-F238E27FC236}">
                <a16:creationId xmlns:a16="http://schemas.microsoft.com/office/drawing/2014/main" id="{67F87A71-7BBE-1748-BE86-1E5BA5E62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5" y="6982544"/>
            <a:ext cx="622644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Programas de capacitación continua: </a:t>
            </a:r>
            <a:r>
              <a:rPr lang="es-E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+146.000 horas anuales</a:t>
            </a:r>
            <a:endParaRPr lang="es-E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5060A57-B615-024C-8F9E-A839CB45C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271" y="6982543"/>
            <a:ext cx="622644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800">
                <a:latin typeface="Calibri" panose="020F0502020204030204" pitchFamily="34" charset="0"/>
                <a:cs typeface="Calibri" panose="020F0502020204030204" pitchFamily="34" charset="0"/>
              </a:rPr>
              <a:t>Ambiente laboral que valora la iniciativa, </a:t>
            </a:r>
            <a:br>
              <a:rPr lang="es-ES" alt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altLang="en-US" sz="2800">
                <a:latin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E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trabajo en equipo y el crecimiento profesional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50EE83-02E2-4F41-86F0-ECA3F9707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8" y="6543838"/>
            <a:ext cx="386004" cy="38600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368C133-43B7-4043-8EDB-D555C5EF30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874" y="6543838"/>
            <a:ext cx="386004" cy="3860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54C30C-403A-6A4A-BB24-79199E0AB73E}"/>
              </a:ext>
            </a:extLst>
          </p:cNvPr>
          <p:cNvSpPr/>
          <p:nvPr/>
        </p:nvSpPr>
        <p:spPr>
          <a:xfrm>
            <a:off x="-25317" y="3003901"/>
            <a:ext cx="8154111" cy="301346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A19E284-DBD1-8146-87FD-30FC4078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5" y="4132356"/>
            <a:ext cx="622644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Equipo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experimentado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y multicultural con un </a:t>
            </a: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estructurado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transmisión</a:t>
            </a:r>
            <a:r>
              <a:rPr lang="en-US" alt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altLang="en-US" sz="2800" b="1" err="1">
                <a:latin typeface="Calibri" panose="020F0502020204030204" pitchFamily="34" charset="0"/>
                <a:cs typeface="Calibri" panose="020F0502020204030204" pitchFamily="34" charset="0"/>
              </a:rPr>
              <a:t>conocimiento</a:t>
            </a:r>
            <a:endParaRPr lang="en-US" alt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B6FA6777-619E-424F-8850-BAE2CE3D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393" y="4064426"/>
            <a:ext cx="590466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1450" indent="-17145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Univers 55 Roman" pitchFamily="2" charset="0"/>
                <a:ea typeface="MS PGothic" panose="020B0600070205080204" pitchFamily="34" charset="-128"/>
                <a:cs typeface="Univers 55 Roman" pitchFamily="2" charset="0"/>
              </a:defRPr>
            </a:lvl9pPr>
          </a:lstStyle>
          <a:p>
            <a:pPr marL="0" indent="0">
              <a:spcBef>
                <a:spcPts val="1600"/>
              </a:spcBef>
              <a:buSzTx/>
              <a:buNone/>
            </a:pPr>
            <a:r>
              <a:rPr lang="es-E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Programa de Jóvenes Profesionales:</a:t>
            </a:r>
            <a:r>
              <a:rPr lang="es-E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2.500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universitarios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participaron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1983</a:t>
            </a:r>
            <a:endParaRPr lang="es-E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F83C7-07AB-A447-845E-429D84A4B6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38" y="3584999"/>
            <a:ext cx="386004" cy="38600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3CB0A36-1817-7046-9045-C270BF4347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874" y="3584999"/>
            <a:ext cx="386004" cy="386004"/>
          </a:xfrm>
          <a:prstGeom prst="rect">
            <a:avLst/>
          </a:prstGeom>
        </p:spPr>
      </p:pic>
      <p:pic>
        <p:nvPicPr>
          <p:cNvPr id="24" name="Imagen 9">
            <a:extLst>
              <a:ext uri="{FF2B5EF4-FFF2-40B4-BE49-F238E27FC236}">
                <a16:creationId xmlns:a16="http://schemas.microsoft.com/office/drawing/2014/main" id="{E4710AC3-0CCF-EA4D-A93A-FEE3CF8BF9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170110" y="714857"/>
            <a:ext cx="1374112" cy="3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90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CHINT Paleta">
      <a:dk1>
        <a:srgbClr val="706F73"/>
      </a:dk1>
      <a:lt1>
        <a:srgbClr val="FEFFFF"/>
      </a:lt1>
      <a:dk2>
        <a:srgbClr val="012A5C"/>
      </a:dk2>
      <a:lt2>
        <a:srgbClr val="EDEFF1"/>
      </a:lt2>
      <a:accent1>
        <a:srgbClr val="009D56"/>
      </a:accent1>
      <a:accent2>
        <a:srgbClr val="8CC53F"/>
      </a:accent2>
      <a:accent3>
        <a:srgbClr val="007BC0"/>
      </a:accent3>
      <a:accent4>
        <a:srgbClr val="E11B23"/>
      </a:accent4>
      <a:accent5>
        <a:srgbClr val="120E07"/>
      </a:accent5>
      <a:accent6>
        <a:srgbClr val="808180"/>
      </a:accent6>
      <a:hlink>
        <a:srgbClr val="D2C8B4"/>
      </a:hlink>
      <a:folHlink>
        <a:srgbClr val="FEFFF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9A90E77EC0840B19AC3CFEA51A4B7" ma:contentTypeVersion="12" ma:contentTypeDescription="Create a new document." ma:contentTypeScope="" ma:versionID="06fc5829f7bb4844ab5ce18e6806700c">
  <xsd:schema xmlns:xsd="http://www.w3.org/2001/XMLSchema" xmlns:xs="http://www.w3.org/2001/XMLSchema" xmlns:p="http://schemas.microsoft.com/office/2006/metadata/properties" xmlns:ns2="51edea82-1a58-4173-91a1-8381910f4a6c" xmlns:ns3="42abc80b-8b4a-4b57-a8aa-1f452f3572e5" targetNamespace="http://schemas.microsoft.com/office/2006/metadata/properties" ma:root="true" ma:fieldsID="b3d12ec6627175682468862e5b7b7070" ns2:_="" ns3:_="">
    <xsd:import namespace="51edea82-1a58-4173-91a1-8381910f4a6c"/>
    <xsd:import namespace="42abc80b-8b4a-4b57-a8aa-1f452f3572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dea82-1a58-4173-91a1-8381910f4a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bc80b-8b4a-4b57-a8aa-1f452f3572e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21201A-3324-4173-9769-B4D3FBFDB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edea82-1a58-4173-91a1-8381910f4a6c"/>
    <ds:schemaRef ds:uri="42abc80b-8b4a-4b57-a8aa-1f452f3572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2A8F35-5C84-4C7F-8818-E8AD0A13A3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B52C23-2D8B-4562-A235-F1C3B5AC5E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35232</TotalTime>
  <Words>6032</Words>
  <Application>Microsoft Office PowerPoint</Application>
  <PresentationFormat>Personalizado</PresentationFormat>
  <Paragraphs>1109</Paragraphs>
  <Slides>63</Slides>
  <Notes>52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D'AMICO Federico      TECHINT</cp:lastModifiedBy>
  <cp:revision>954</cp:revision>
  <cp:lastPrinted>2019-05-10T18:08:59Z</cp:lastPrinted>
  <dcterms:created xsi:type="dcterms:W3CDTF">2019-01-30T17:53:38Z</dcterms:created>
  <dcterms:modified xsi:type="dcterms:W3CDTF">2021-08-31T15:46:36Z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0x0101008419A90E77EC0840B19AC3CFEA51A4B7</vt:lpwstr>
  </property>
</Properties>
</file>